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988202143" r:id="rId2"/>
    <p:sldId id="988202144" r:id="rId3"/>
    <p:sldId id="988202134" r:id="rId4"/>
    <p:sldId id="988202146" r:id="rId5"/>
    <p:sldId id="261" r:id="rId6"/>
    <p:sldId id="988202125" r:id="rId7"/>
    <p:sldId id="988202145" r:id="rId8"/>
    <p:sldId id="564" r:id="rId9"/>
    <p:sldId id="603" r:id="rId10"/>
    <p:sldId id="588" r:id="rId11"/>
    <p:sldId id="589" r:id="rId12"/>
    <p:sldId id="602" r:id="rId13"/>
    <p:sldId id="605" r:id="rId14"/>
    <p:sldId id="606" r:id="rId15"/>
    <p:sldId id="607" r:id="rId16"/>
    <p:sldId id="608" r:id="rId17"/>
    <p:sldId id="609" r:id="rId18"/>
    <p:sldId id="610" r:id="rId19"/>
    <p:sldId id="611" r:id="rId20"/>
    <p:sldId id="612" r:id="rId21"/>
    <p:sldId id="613" r:id="rId22"/>
    <p:sldId id="614" r:id="rId23"/>
    <p:sldId id="615" r:id="rId24"/>
    <p:sldId id="601" r:id="rId25"/>
    <p:sldId id="616" r:id="rId26"/>
    <p:sldId id="988202130" r:id="rId27"/>
    <p:sldId id="988202131" r:id="rId28"/>
    <p:sldId id="988202133" r:id="rId29"/>
    <p:sldId id="988202135" r:id="rId30"/>
    <p:sldId id="988202136" r:id="rId31"/>
    <p:sldId id="617" r:id="rId32"/>
    <p:sldId id="988202140" r:id="rId33"/>
    <p:sldId id="619" r:id="rId34"/>
    <p:sldId id="988202139" r:id="rId35"/>
    <p:sldId id="618" r:id="rId36"/>
    <p:sldId id="988202141" r:id="rId37"/>
    <p:sldId id="620" r:id="rId38"/>
    <p:sldId id="621" r:id="rId39"/>
    <p:sldId id="594" r:id="rId40"/>
    <p:sldId id="587" r:id="rId41"/>
    <p:sldId id="593" r:id="rId42"/>
    <p:sldId id="988202142" r:id="rId43"/>
    <p:sldId id="988202129" r:id="rId44"/>
    <p:sldId id="988202147" r:id="rId45"/>
    <p:sldId id="988202148" r:id="rId46"/>
    <p:sldId id="988202149" r:id="rId47"/>
    <p:sldId id="988202150" r:id="rId48"/>
    <p:sldId id="988202137" r:id="rId49"/>
    <p:sldId id="260" r:id="rId50"/>
    <p:sldId id="988202138" r:id="rId51"/>
    <p:sldId id="573" r:id="rId52"/>
    <p:sldId id="288" r:id="rId53"/>
    <p:sldId id="484" r:id="rId54"/>
    <p:sldId id="485" r:id="rId55"/>
    <p:sldId id="98820213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D65D3D-AFAE-2F8C-D9F7-DC5A2BB87DAB}" name="Glenn Prasad" initials="GP" userId="S::Glenn.Prasad@sjafca.org::9e9f50a4-f424-4074-80c7-eee8901be8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CEF"/>
    <a:srgbClr val="CED8DD"/>
    <a:srgbClr val="E7F4FA"/>
    <a:srgbClr val="E7F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DC322-580F-4220-940B-5FCB9925D2BA}" v="9" dt="2025-04-02T21:22:19.6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93" autoAdjust="0"/>
    <p:restoredTop sz="91766" autoAdjust="0"/>
  </p:normalViewPr>
  <p:slideViewPr>
    <p:cSldViewPr snapToGrid="0">
      <p:cViewPr varScale="1">
        <p:scale>
          <a:sx n="107" d="100"/>
          <a:sy n="107" d="100"/>
        </p:scale>
        <p:origin x="1184" y="160"/>
      </p:cViewPr>
      <p:guideLst/>
    </p:cSldViewPr>
  </p:slideViewPr>
  <p:notesTextViewPr>
    <p:cViewPr>
      <p:scale>
        <a:sx n="1" d="1"/>
        <a:sy n="1" d="1"/>
      </p:scale>
      <p:origin x="0" y="0"/>
    </p:cViewPr>
  </p:notesTextViewPr>
  <p:sorterViewPr>
    <p:cViewPr>
      <p:scale>
        <a:sx n="110" d="100"/>
        <a:sy n="110" d="100"/>
      </p:scale>
      <p:origin x="0" y="-57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B09A9-4F4E-4838-8448-63D51A77BF9E}" type="datetimeFigureOut">
              <a:rPr lang="en-US" smtClean="0"/>
              <a:t>4/18/25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836DB-5C60-4851-AD7D-8A14EDBCD51A}" type="slidenum">
              <a:rPr lang="en-US" smtClean="0"/>
              <a:t>‹#›</a:t>
            </a:fld>
            <a:endParaRPr lang="en-US"/>
          </a:p>
        </p:txBody>
      </p:sp>
    </p:spTree>
    <p:extLst>
      <p:ext uri="{BB962C8B-B14F-4D97-AF65-F5344CB8AC3E}">
        <p14:creationId xmlns:p14="http://schemas.microsoft.com/office/powerpoint/2010/main" val="28591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1</a:t>
            </a:fld>
            <a:endParaRPr lang="en-US"/>
          </a:p>
        </p:txBody>
      </p:sp>
    </p:spTree>
    <p:extLst>
      <p:ext uri="{BB962C8B-B14F-4D97-AF65-F5344CB8AC3E}">
        <p14:creationId xmlns:p14="http://schemas.microsoft.com/office/powerpoint/2010/main" val="1237659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2</a:t>
            </a:fld>
            <a:endParaRPr lang="en-US"/>
          </a:p>
        </p:txBody>
      </p:sp>
    </p:spTree>
    <p:extLst>
      <p:ext uri="{BB962C8B-B14F-4D97-AF65-F5344CB8AC3E}">
        <p14:creationId xmlns:p14="http://schemas.microsoft.com/office/powerpoint/2010/main" val="784680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F6C0-CA0C-964B-88B1-A85F0BE3D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C341D-DF66-917D-4911-C8175BF953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99C84-EF11-7DBD-6CCC-C721FB8C28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025E6C-3F6B-4D77-AD4B-240ACD94BB0A}"/>
              </a:ext>
            </a:extLst>
          </p:cNvPr>
          <p:cNvSpPr>
            <a:spLocks noGrp="1"/>
          </p:cNvSpPr>
          <p:nvPr>
            <p:ph type="sldNum" sz="quarter" idx="5"/>
          </p:nvPr>
        </p:nvSpPr>
        <p:spPr/>
        <p:txBody>
          <a:bodyPr/>
          <a:lstStyle/>
          <a:p>
            <a:fld id="{CEA095F6-0236-4DFD-AC2E-9D483D171508}" type="slidenum">
              <a:rPr lang="en-US" smtClean="0"/>
              <a:t>3</a:t>
            </a:fld>
            <a:endParaRPr lang="en-US"/>
          </a:p>
        </p:txBody>
      </p:sp>
    </p:spTree>
    <p:extLst>
      <p:ext uri="{BB962C8B-B14F-4D97-AF65-F5344CB8AC3E}">
        <p14:creationId xmlns:p14="http://schemas.microsoft.com/office/powerpoint/2010/main" val="365341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908C1-955A-42C5-6FEF-120942E8A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55B38-AD3F-54CB-3DDE-85FEE2AEF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88D6A-E676-83C4-A934-39571EAD7B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8843B2-08E6-B4D2-FEE8-6C89F220524A}"/>
              </a:ext>
            </a:extLst>
          </p:cNvPr>
          <p:cNvSpPr>
            <a:spLocks noGrp="1"/>
          </p:cNvSpPr>
          <p:nvPr>
            <p:ph type="sldNum" sz="quarter" idx="5"/>
          </p:nvPr>
        </p:nvSpPr>
        <p:spPr/>
        <p:txBody>
          <a:bodyPr/>
          <a:lstStyle/>
          <a:p>
            <a:fld id="{CEA095F6-0236-4DFD-AC2E-9D483D171508}" type="slidenum">
              <a:rPr lang="en-US" smtClean="0"/>
              <a:t>4</a:t>
            </a:fld>
            <a:endParaRPr lang="en-US"/>
          </a:p>
        </p:txBody>
      </p:sp>
    </p:spTree>
    <p:extLst>
      <p:ext uri="{BB962C8B-B14F-4D97-AF65-F5344CB8AC3E}">
        <p14:creationId xmlns:p14="http://schemas.microsoft.com/office/powerpoint/2010/main" val="1578376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6</a:t>
            </a:fld>
            <a:endParaRPr lang="en-US"/>
          </a:p>
        </p:txBody>
      </p:sp>
    </p:spTree>
    <p:extLst>
      <p:ext uri="{BB962C8B-B14F-4D97-AF65-F5344CB8AC3E}">
        <p14:creationId xmlns:p14="http://schemas.microsoft.com/office/powerpoint/2010/main" val="4111096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A718-640C-3F16-D69F-375B5FC4F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78362-E6B6-225B-F400-540C08D8E5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1C73C-2A95-DFF0-5862-2CA24FD01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10BD28-3E13-5EBD-E947-2B774C864C2A}"/>
              </a:ext>
            </a:extLst>
          </p:cNvPr>
          <p:cNvSpPr>
            <a:spLocks noGrp="1"/>
          </p:cNvSpPr>
          <p:nvPr>
            <p:ph type="sldNum" sz="quarter" idx="5"/>
          </p:nvPr>
        </p:nvSpPr>
        <p:spPr/>
        <p:txBody>
          <a:bodyPr/>
          <a:lstStyle/>
          <a:p>
            <a:fld id="{CEA095F6-0236-4DFD-AC2E-9D483D171508}" type="slidenum">
              <a:rPr lang="en-US" smtClean="0"/>
              <a:t>7</a:t>
            </a:fld>
            <a:endParaRPr lang="en-US"/>
          </a:p>
        </p:txBody>
      </p:sp>
    </p:spTree>
    <p:extLst>
      <p:ext uri="{BB962C8B-B14F-4D97-AF65-F5344CB8AC3E}">
        <p14:creationId xmlns:p14="http://schemas.microsoft.com/office/powerpoint/2010/main" val="1603199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9</a:t>
            </a:fld>
            <a:endParaRPr lang="en-US"/>
          </a:p>
        </p:txBody>
      </p:sp>
    </p:spTree>
    <p:extLst>
      <p:ext uri="{BB962C8B-B14F-4D97-AF65-F5344CB8AC3E}">
        <p14:creationId xmlns:p14="http://schemas.microsoft.com/office/powerpoint/2010/main" val="145524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Avery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25</a:t>
            </a:fld>
            <a:endParaRPr lang="en-US"/>
          </a:p>
        </p:txBody>
      </p:sp>
    </p:spTree>
    <p:extLst>
      <p:ext uri="{BB962C8B-B14F-4D97-AF65-F5344CB8AC3E}">
        <p14:creationId xmlns:p14="http://schemas.microsoft.com/office/powerpoint/2010/main" val="399978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alternatives have the same result for the other Project objectives.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Both alternatives are lower cost than other alternatives.</a:t>
            </a:r>
          </a:p>
          <a:p>
            <a:endParaRPr lang="en-US" dirty="0"/>
          </a:p>
        </p:txBody>
      </p:sp>
      <p:sp>
        <p:nvSpPr>
          <p:cNvPr id="4" name="Slide Number Placeholder 3"/>
          <p:cNvSpPr>
            <a:spLocks noGrp="1"/>
          </p:cNvSpPr>
          <p:nvPr>
            <p:ph type="sldNum" sz="quarter" idx="5"/>
          </p:nvPr>
        </p:nvSpPr>
        <p:spPr/>
        <p:txBody>
          <a:bodyPr/>
          <a:lstStyle/>
          <a:p>
            <a:fld id="{35B836DB-5C60-4851-AD7D-8A14EDBCD51A}" type="slidenum">
              <a:rPr lang="en-US" smtClean="0"/>
              <a:t>28</a:t>
            </a:fld>
            <a:endParaRPr lang="en-US"/>
          </a:p>
        </p:txBody>
      </p:sp>
    </p:spTree>
    <p:extLst>
      <p:ext uri="{BB962C8B-B14F-4D97-AF65-F5344CB8AC3E}">
        <p14:creationId xmlns:p14="http://schemas.microsoft.com/office/powerpoint/2010/main" val="2725272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alternatives have the same result for the other Project objectives.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Both alternatives are significantly more costly than the Minimum Plans.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chemeClr val="accent1"/>
                </a:solidFill>
              </a:rPr>
              <a:t>Phase 2 Plan </a:t>
            </a:r>
            <a:r>
              <a:rPr lang="en-US" sz="1200" dirty="0">
                <a:solidFill>
                  <a:schemeClr val="accent1"/>
                </a:solidFill>
              </a:rPr>
              <a:t>(Alt 3) </a:t>
            </a:r>
            <a:r>
              <a:rPr lang="en-US" sz="1200" dirty="0"/>
              <a:t>has a lower expected capital cost due to fewer levee miles and a smaller 250-ft opening in the east UPRR crossing.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Both alternatives are scalable, but the </a:t>
            </a:r>
            <a:r>
              <a:rPr lang="en-US" sz="1200" b="1" dirty="0">
                <a:solidFill>
                  <a:schemeClr val="accent1"/>
                </a:solidFill>
              </a:rPr>
              <a:t>Modified CVFPP </a:t>
            </a:r>
            <a:r>
              <a:rPr lang="en-US" sz="1200" dirty="0">
                <a:solidFill>
                  <a:schemeClr val="accent1"/>
                </a:solidFill>
              </a:rPr>
              <a:t>(Alt 5) </a:t>
            </a:r>
            <a:r>
              <a:rPr lang="en-US" sz="1200" dirty="0"/>
              <a:t>is more-so due to the larger, 500-ft opening in the east UPRR crossing.</a:t>
            </a:r>
            <a:endParaRPr lang="en-US" sz="1400" b="0" kern="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35B836DB-5C60-4851-AD7D-8A14EDBCD51A}" type="slidenum">
              <a:rPr lang="en-US" smtClean="0"/>
              <a:t>29</a:t>
            </a:fld>
            <a:endParaRPr lang="en-US"/>
          </a:p>
        </p:txBody>
      </p:sp>
    </p:spTree>
    <p:extLst>
      <p:ext uri="{BB962C8B-B14F-4D97-AF65-F5344CB8AC3E}">
        <p14:creationId xmlns:p14="http://schemas.microsoft.com/office/powerpoint/2010/main" val="3643814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1"/>
                </a:solidFill>
              </a:rPr>
              <a:t>Modified Phase 2 Plan </a:t>
            </a:r>
            <a:r>
              <a:rPr lang="en-US" sz="1200" dirty="0">
                <a:solidFill>
                  <a:schemeClr val="accent1"/>
                </a:solidFill>
              </a:rPr>
              <a:t>(Alt 4) </a:t>
            </a:r>
            <a:r>
              <a:rPr lang="en-US" sz="1200" dirty="0"/>
              <a:t>has a lower expected capital cost due to fewer levee miles and no openings in the east UPRR crossing; and less acreage where benefit assessments could be reduced or eliminated.</a:t>
            </a:r>
          </a:p>
          <a:p>
            <a:endParaRPr lang="en-US" dirty="0"/>
          </a:p>
        </p:txBody>
      </p:sp>
      <p:sp>
        <p:nvSpPr>
          <p:cNvPr id="4" name="Slide Number Placeholder 3"/>
          <p:cNvSpPr>
            <a:spLocks noGrp="1"/>
          </p:cNvSpPr>
          <p:nvPr>
            <p:ph type="sldNum" sz="quarter" idx="5"/>
          </p:nvPr>
        </p:nvSpPr>
        <p:spPr/>
        <p:txBody>
          <a:bodyPr/>
          <a:lstStyle/>
          <a:p>
            <a:fld id="{35B836DB-5C60-4851-AD7D-8A14EDBCD51A}" type="slidenum">
              <a:rPr lang="en-US" smtClean="0"/>
              <a:t>30</a:t>
            </a:fld>
            <a:endParaRPr lang="en-US"/>
          </a:p>
        </p:txBody>
      </p:sp>
    </p:spTree>
    <p:extLst>
      <p:ext uri="{BB962C8B-B14F-4D97-AF65-F5344CB8AC3E}">
        <p14:creationId xmlns:p14="http://schemas.microsoft.com/office/powerpoint/2010/main" val="109902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FF00"/>
                </a:highlight>
              </a:rPr>
              <a:t>Ric to present</a:t>
            </a:r>
          </a:p>
        </p:txBody>
      </p:sp>
      <p:sp>
        <p:nvSpPr>
          <p:cNvPr id="4" name="Slide Number Placeholder 3"/>
          <p:cNvSpPr>
            <a:spLocks noGrp="1"/>
          </p:cNvSpPr>
          <p:nvPr>
            <p:ph type="sldNum" sz="quarter" idx="5"/>
          </p:nvPr>
        </p:nvSpPr>
        <p:spPr/>
        <p:txBody>
          <a:bodyPr/>
          <a:lstStyle/>
          <a:p>
            <a:fld id="{35B836DB-5C60-4851-AD7D-8A14EDBCD51A}" type="slidenum">
              <a:rPr lang="en-US" smtClean="0"/>
              <a:t>31</a:t>
            </a:fld>
            <a:endParaRPr lang="en-US"/>
          </a:p>
        </p:txBody>
      </p:sp>
    </p:spTree>
    <p:extLst>
      <p:ext uri="{BB962C8B-B14F-4D97-AF65-F5344CB8AC3E}">
        <p14:creationId xmlns:p14="http://schemas.microsoft.com/office/powerpoint/2010/main" val="482247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Ric to present</a:t>
            </a:r>
          </a:p>
          <a:p>
            <a:endParaRPr lang="en-US" dirty="0"/>
          </a:p>
        </p:txBody>
      </p:sp>
      <p:sp>
        <p:nvSpPr>
          <p:cNvPr id="4" name="Slide Number Placeholder 3"/>
          <p:cNvSpPr>
            <a:spLocks noGrp="1"/>
          </p:cNvSpPr>
          <p:nvPr>
            <p:ph type="sldNum" sz="quarter" idx="5"/>
          </p:nvPr>
        </p:nvSpPr>
        <p:spPr/>
        <p:txBody>
          <a:bodyPr/>
          <a:lstStyle/>
          <a:p>
            <a:fld id="{35B836DB-5C60-4851-AD7D-8A14EDBCD51A}" type="slidenum">
              <a:rPr lang="en-US" smtClean="0"/>
              <a:t>38</a:t>
            </a:fld>
            <a:endParaRPr lang="en-US"/>
          </a:p>
        </p:txBody>
      </p:sp>
    </p:spTree>
    <p:extLst>
      <p:ext uri="{BB962C8B-B14F-4D97-AF65-F5344CB8AC3E}">
        <p14:creationId xmlns:p14="http://schemas.microsoft.com/office/powerpoint/2010/main" val="2166163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43</a:t>
            </a:fld>
            <a:endParaRPr lang="en-US"/>
          </a:p>
        </p:txBody>
      </p:sp>
    </p:spTree>
    <p:extLst>
      <p:ext uri="{BB962C8B-B14F-4D97-AF65-F5344CB8AC3E}">
        <p14:creationId xmlns:p14="http://schemas.microsoft.com/office/powerpoint/2010/main" val="4157922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44</a:t>
            </a:fld>
            <a:endParaRPr lang="en-US"/>
          </a:p>
        </p:txBody>
      </p:sp>
    </p:spTree>
    <p:extLst>
      <p:ext uri="{BB962C8B-B14F-4D97-AF65-F5344CB8AC3E}">
        <p14:creationId xmlns:p14="http://schemas.microsoft.com/office/powerpoint/2010/main" val="56968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45</a:t>
            </a:fld>
            <a:endParaRPr lang="en-US"/>
          </a:p>
        </p:txBody>
      </p:sp>
    </p:spTree>
    <p:extLst>
      <p:ext uri="{BB962C8B-B14F-4D97-AF65-F5344CB8AC3E}">
        <p14:creationId xmlns:p14="http://schemas.microsoft.com/office/powerpoint/2010/main" val="3059433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46</a:t>
            </a:fld>
            <a:endParaRPr lang="en-US"/>
          </a:p>
        </p:txBody>
      </p:sp>
    </p:spTree>
    <p:extLst>
      <p:ext uri="{BB962C8B-B14F-4D97-AF65-F5344CB8AC3E}">
        <p14:creationId xmlns:p14="http://schemas.microsoft.com/office/powerpoint/2010/main" val="2296304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47</a:t>
            </a:fld>
            <a:endParaRPr lang="en-US"/>
          </a:p>
        </p:txBody>
      </p:sp>
    </p:spTree>
    <p:extLst>
      <p:ext uri="{BB962C8B-B14F-4D97-AF65-F5344CB8AC3E}">
        <p14:creationId xmlns:p14="http://schemas.microsoft.com/office/powerpoint/2010/main" val="789504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25CA99-0CC2-4C08-9B5C-E206155528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431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C80A1-370A-5485-140A-3DE16E801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349029-7B1D-9CAD-919B-00C0AC789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70E8B-D902-C2A7-6635-50AB50FBE186}"/>
              </a:ext>
            </a:extLst>
          </p:cNvPr>
          <p:cNvSpPr>
            <a:spLocks noGrp="1"/>
          </p:cNvSpPr>
          <p:nvPr>
            <p:ph type="body" idx="1"/>
          </p:nvPr>
        </p:nvSpPr>
        <p:spPr/>
        <p:txBody>
          <a:bodyPr/>
          <a:lstStyle/>
          <a:p>
            <a:pPr marL="171450" indent="-171450">
              <a:buFont typeface="Arial" panose="020B0604020202020204" pitchFamily="34" charset="0"/>
              <a:buChar char="•"/>
            </a:pPr>
            <a:r>
              <a:rPr lang="en-US" dirty="0"/>
              <a:t>A Management Actions is feature or individual action that can serve as a building block to alternatives that meet the goals and objectives of a proposed Project. </a:t>
            </a:r>
          </a:p>
          <a:p>
            <a:pPr marL="171450" indent="-171450">
              <a:buFont typeface="Arial" panose="020B0604020202020204" pitchFamily="34" charset="0"/>
              <a:buChar char="•"/>
            </a:pPr>
            <a:r>
              <a:rPr lang="en-US" dirty="0"/>
              <a:t>Management Actions have been compiled from past work and outreach </a:t>
            </a:r>
            <a:r>
              <a:rPr lang="en-US"/>
              <a:t>and engagement.</a:t>
            </a:r>
            <a:endParaRPr lang="en-US" dirty="0"/>
          </a:p>
          <a:p>
            <a:pPr marL="171450" indent="-171450">
              <a:buFont typeface="Arial" panose="020B0604020202020204" pitchFamily="34" charset="0"/>
              <a:buChar char="•"/>
            </a:pPr>
            <a:r>
              <a:rPr lang="en-US" dirty="0"/>
              <a:t>Identified Management Actions are grouped into various Preliminary Alternatives</a:t>
            </a:r>
          </a:p>
          <a:p>
            <a:pPr marL="171450" indent="-171450">
              <a:buFont typeface="Arial" panose="020B0604020202020204" pitchFamily="34" charset="0"/>
              <a:buChar char="•"/>
            </a:pPr>
            <a:r>
              <a:rPr lang="en-US" dirty="0"/>
              <a:t>Preliminary Alternatives will be screened into final array of alternatives (up to 4 including No-Action Alternative)</a:t>
            </a:r>
          </a:p>
          <a:p>
            <a:pPr marL="628650" lvl="1" indent="-171450">
              <a:buFont typeface="Arial" panose="020B0604020202020204" pitchFamily="34" charset="0"/>
              <a:buChar char="•"/>
            </a:pPr>
            <a:r>
              <a:rPr lang="en-US" dirty="0"/>
              <a:t>Screening Process to be discussed at Planning Charette</a:t>
            </a:r>
          </a:p>
          <a:p>
            <a:pPr marL="628650" lvl="1"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4CECDA3-1184-D325-D404-C49EB76E80DA}"/>
              </a:ext>
            </a:extLst>
          </p:cNvPr>
          <p:cNvSpPr>
            <a:spLocks noGrp="1"/>
          </p:cNvSpPr>
          <p:nvPr>
            <p:ph type="sldNum" sz="quarter" idx="5"/>
          </p:nvPr>
        </p:nvSpPr>
        <p:spPr/>
        <p:txBody>
          <a:bodyPr/>
          <a:lstStyle/>
          <a:p>
            <a:fld id="{E44CA3CC-E040-426A-BD9D-8E6CA1306B4F}" type="slidenum">
              <a:rPr lang="en-US" smtClean="0"/>
              <a:pPr/>
              <a:t>53</a:t>
            </a:fld>
            <a:endParaRPr lang="en-US"/>
          </a:p>
        </p:txBody>
      </p:sp>
    </p:spTree>
    <p:extLst>
      <p:ext uri="{BB962C8B-B14F-4D97-AF65-F5344CB8AC3E}">
        <p14:creationId xmlns:p14="http://schemas.microsoft.com/office/powerpoint/2010/main" val="4258156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C80A1-370A-5485-140A-3DE16E801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349029-7B1D-9CAD-919B-00C0AC789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70E8B-D902-C2A7-6635-50AB50FBE186}"/>
              </a:ext>
            </a:extLst>
          </p:cNvPr>
          <p:cNvSpPr>
            <a:spLocks noGrp="1"/>
          </p:cNvSpPr>
          <p:nvPr>
            <p:ph type="body" idx="1"/>
          </p:nvPr>
        </p:nvSpPr>
        <p:spPr/>
        <p:txBody>
          <a:bodyPr/>
          <a:lstStyle/>
          <a:p>
            <a:pPr marL="171450" indent="-171450">
              <a:buFont typeface="Arial" panose="020B0604020202020204" pitchFamily="34" charset="0"/>
              <a:buChar char="•"/>
            </a:pPr>
            <a:r>
              <a:rPr lang="en-US" dirty="0"/>
              <a:t>Final array of </a:t>
            </a:r>
            <a:r>
              <a:rPr lang="en-US" dirty="0" err="1"/>
              <a:t>alternaives</a:t>
            </a:r>
            <a:r>
              <a:rPr lang="en-US" dirty="0"/>
              <a:t> (up to 4), including No-Action Alternative will be evaluate and compared to determine the recommended alternative</a:t>
            </a:r>
          </a:p>
          <a:p>
            <a:pPr marL="171450" indent="-171450">
              <a:buFont typeface="Arial" panose="020B0604020202020204" pitchFamily="34" charset="0"/>
              <a:buChar char="•"/>
            </a:pPr>
            <a:r>
              <a:rPr lang="en-US" dirty="0"/>
              <a:t>Evaluation Criteria includes achievement of objectives (Quantitative), Cost (Quantitative), acceptability, and possibly other factors</a:t>
            </a:r>
          </a:p>
        </p:txBody>
      </p:sp>
      <p:sp>
        <p:nvSpPr>
          <p:cNvPr id="4" name="Slide Number Placeholder 3">
            <a:extLst>
              <a:ext uri="{FF2B5EF4-FFF2-40B4-BE49-F238E27FC236}">
                <a16:creationId xmlns:a16="http://schemas.microsoft.com/office/drawing/2014/main" id="{94CECDA3-1184-D325-D404-C49EB76E80DA}"/>
              </a:ext>
            </a:extLst>
          </p:cNvPr>
          <p:cNvSpPr>
            <a:spLocks noGrp="1"/>
          </p:cNvSpPr>
          <p:nvPr>
            <p:ph type="sldNum" sz="quarter" idx="5"/>
          </p:nvPr>
        </p:nvSpPr>
        <p:spPr/>
        <p:txBody>
          <a:bodyPr/>
          <a:lstStyle/>
          <a:p>
            <a:fld id="{E44CA3CC-E040-426A-BD9D-8E6CA1306B4F}" type="slidenum">
              <a:rPr lang="en-US" smtClean="0"/>
              <a:pPr/>
              <a:t>54</a:t>
            </a:fld>
            <a:endParaRPr lang="en-US"/>
          </a:p>
        </p:txBody>
      </p:sp>
    </p:spTree>
    <p:extLst>
      <p:ext uri="{BB962C8B-B14F-4D97-AF65-F5344CB8AC3E}">
        <p14:creationId xmlns:p14="http://schemas.microsoft.com/office/powerpoint/2010/main" val="364518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4CD47E1-E92B-4593-AD5B-E743FA424EE4}"/>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l="36343" t="3893" r="6332" b="14994"/>
          <a:stretch/>
        </p:blipFill>
        <p:spPr>
          <a:xfrm>
            <a:off x="-1" y="0"/>
            <a:ext cx="3879269" cy="7103408"/>
          </a:xfrm>
          <a:prstGeom prst="rect">
            <a:avLst/>
          </a:prstGeom>
        </p:spPr>
      </p:pic>
      <p:sp>
        <p:nvSpPr>
          <p:cNvPr id="2" name="Title 1">
            <a:extLst>
              <a:ext uri="{FF2B5EF4-FFF2-40B4-BE49-F238E27FC236}">
                <a16:creationId xmlns:a16="http://schemas.microsoft.com/office/drawing/2014/main" id="{719BEDA6-7B21-4562-A633-86507B0B99F5}"/>
              </a:ext>
            </a:extLst>
          </p:cNvPr>
          <p:cNvSpPr>
            <a:spLocks noGrp="1"/>
          </p:cNvSpPr>
          <p:nvPr>
            <p:ph type="ctrTitle" hasCustomPrompt="1"/>
          </p:nvPr>
        </p:nvSpPr>
        <p:spPr>
          <a:xfrm>
            <a:off x="975360" y="2784683"/>
            <a:ext cx="6350668" cy="1362157"/>
          </a:xfrm>
        </p:spPr>
        <p:txBody>
          <a:bodyPr anchor="t">
            <a:normAutofit/>
          </a:bodyPr>
          <a:lstStyle>
            <a:lvl1pPr algn="l">
              <a:defRPr sz="4500"/>
            </a:lvl1pPr>
          </a:lstStyle>
          <a:p>
            <a:r>
              <a:rPr lang="en-US" dirty="0"/>
              <a:t>Cover Slide</a:t>
            </a:r>
          </a:p>
        </p:txBody>
      </p:sp>
      <p:sp>
        <p:nvSpPr>
          <p:cNvPr id="3" name="Subtitle 2">
            <a:extLst>
              <a:ext uri="{FF2B5EF4-FFF2-40B4-BE49-F238E27FC236}">
                <a16:creationId xmlns:a16="http://schemas.microsoft.com/office/drawing/2014/main" id="{FFFD7DE1-06A7-4E35-8681-55FE606315CB}"/>
              </a:ext>
            </a:extLst>
          </p:cNvPr>
          <p:cNvSpPr>
            <a:spLocks noGrp="1"/>
          </p:cNvSpPr>
          <p:nvPr>
            <p:ph type="subTitle" idx="1" hasCustomPrompt="1"/>
          </p:nvPr>
        </p:nvSpPr>
        <p:spPr>
          <a:xfrm>
            <a:off x="975360" y="4241673"/>
            <a:ext cx="6350668" cy="1655762"/>
          </a:xfrm>
        </p:spPr>
        <p:txBody>
          <a:bodyPr>
            <a:normAutofit/>
          </a:bodyPr>
          <a:lstStyle>
            <a:lvl1pPr marL="0" indent="0" algn="l">
              <a:buNone/>
              <a:defRPr sz="20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7" name="Rectangle 6">
            <a:extLst>
              <a:ext uri="{FF2B5EF4-FFF2-40B4-BE49-F238E27FC236}">
                <a16:creationId xmlns:a16="http://schemas.microsoft.com/office/drawing/2014/main" id="{45B23E24-0D1F-4ACA-926D-1C8C20E7DF60}"/>
              </a:ext>
            </a:extLst>
          </p:cNvPr>
          <p:cNvSpPr/>
          <p:nvPr userDrawn="1"/>
        </p:nvSpPr>
        <p:spPr>
          <a:xfrm>
            <a:off x="11661510" y="0"/>
            <a:ext cx="5304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DF32E84-614C-4FB0-9179-85C0C8C117F7}"/>
              </a:ext>
            </a:extLst>
          </p:cNvPr>
          <p:cNvSpPr/>
          <p:nvPr userDrawn="1"/>
        </p:nvSpPr>
        <p:spPr>
          <a:xfrm>
            <a:off x="8336785" y="0"/>
            <a:ext cx="33247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CAA5471-7AF0-4F5B-BD13-E969CA1259B9}"/>
              </a:ext>
            </a:extLst>
          </p:cNvPr>
          <p:cNvPicPr>
            <a:picLocks noChangeAspect="1"/>
          </p:cNvPicPr>
          <p:nvPr userDrawn="1"/>
        </p:nvPicPr>
        <p:blipFill>
          <a:blip r:embed="rId3"/>
          <a:stretch>
            <a:fillRect/>
          </a:stretch>
        </p:blipFill>
        <p:spPr>
          <a:xfrm>
            <a:off x="924204" y="1088093"/>
            <a:ext cx="3024649" cy="584396"/>
          </a:xfrm>
          <a:prstGeom prst="rect">
            <a:avLst/>
          </a:prstGeom>
        </p:spPr>
      </p:pic>
      <p:sp>
        <p:nvSpPr>
          <p:cNvPr id="5" name="Picture Placeholder 4">
            <a:extLst>
              <a:ext uri="{FF2B5EF4-FFF2-40B4-BE49-F238E27FC236}">
                <a16:creationId xmlns:a16="http://schemas.microsoft.com/office/drawing/2014/main" id="{B6C5C564-CEFE-44BC-9A4D-002B04C2AD22}"/>
              </a:ext>
            </a:extLst>
          </p:cNvPr>
          <p:cNvSpPr>
            <a:spLocks noGrp="1"/>
          </p:cNvSpPr>
          <p:nvPr>
            <p:ph type="pic" sz="quarter" idx="10"/>
          </p:nvPr>
        </p:nvSpPr>
        <p:spPr>
          <a:xfrm>
            <a:off x="8473373" y="0"/>
            <a:ext cx="3188135" cy="6858000"/>
          </a:xfrm>
        </p:spPr>
        <p:txBody>
          <a:bodyPr/>
          <a:lstStyle>
            <a:lvl1pPr marL="0" indent="0">
              <a:buNone/>
              <a:defRPr/>
            </a:lvl1pPr>
          </a:lstStyle>
          <a:p>
            <a:endParaRPr lang="en-US" dirty="0"/>
          </a:p>
        </p:txBody>
      </p:sp>
    </p:spTree>
    <p:extLst>
      <p:ext uri="{BB962C8B-B14F-4D97-AF65-F5344CB8AC3E}">
        <p14:creationId xmlns:p14="http://schemas.microsoft.com/office/powerpoint/2010/main" val="3172617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812EA-3A81-4ECA-A8AA-16CD368C7EA0}"/>
              </a:ext>
            </a:extLst>
          </p:cNvPr>
          <p:cNvSpPr/>
          <p:nvPr userDrawn="1"/>
        </p:nvSpPr>
        <p:spPr>
          <a:xfrm rot="5400000">
            <a:off x="2666999" y="-2667000"/>
            <a:ext cx="6858000" cy="12192000"/>
          </a:xfrm>
          <a:prstGeom prst="rect">
            <a:avLst/>
          </a:prstGeom>
          <a:gradFill flip="none" rotWithShape="1">
            <a:gsLst>
              <a:gs pos="30000">
                <a:schemeClr val="accent1"/>
              </a:gs>
              <a:gs pos="100000">
                <a:schemeClr val="accent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0321225-1C52-4741-A574-ADACFC1283F5}"/>
              </a:ext>
            </a:extLst>
          </p:cNvPr>
          <p:cNvPicPr>
            <a:picLocks noChangeAspect="1"/>
          </p:cNvPicPr>
          <p:nvPr userDrawn="1"/>
        </p:nvPicPr>
        <p:blipFill>
          <a:blip r:embed="rId2">
            <a:lum bright="70000" contrast="-70000"/>
            <a:alphaModFix amt="26000"/>
            <a:extLst>
              <a:ext uri="{28A0092B-C50C-407E-A947-70E740481C1C}">
                <a14:useLocalDpi xmlns:a14="http://schemas.microsoft.com/office/drawing/2010/main" val="0"/>
              </a:ext>
            </a:extLst>
          </a:blip>
          <a:stretch>
            <a:fillRect/>
          </a:stretch>
        </p:blipFill>
        <p:spPr>
          <a:xfrm rot="6300000">
            <a:off x="81067" y="-3789317"/>
            <a:ext cx="10289530" cy="13315862"/>
          </a:xfrm>
          <a:prstGeom prst="rect">
            <a:avLst/>
          </a:prstGeom>
        </p:spPr>
      </p:pic>
      <p:sp>
        <p:nvSpPr>
          <p:cNvPr id="2" name="Title 1">
            <a:extLst>
              <a:ext uri="{FF2B5EF4-FFF2-40B4-BE49-F238E27FC236}">
                <a16:creationId xmlns:a16="http://schemas.microsoft.com/office/drawing/2014/main" id="{F6D406B9-727E-4955-A9E7-B242B27920F4}"/>
              </a:ext>
            </a:extLst>
          </p:cNvPr>
          <p:cNvSpPr>
            <a:spLocks noGrp="1"/>
          </p:cNvSpPr>
          <p:nvPr>
            <p:ph type="title" hasCustomPrompt="1"/>
          </p:nvPr>
        </p:nvSpPr>
        <p:spPr>
          <a:xfrm>
            <a:off x="1169068" y="4082883"/>
            <a:ext cx="8390021" cy="1325563"/>
          </a:xfrm>
        </p:spPr>
        <p:txBody>
          <a:bodyPr>
            <a:normAutofit/>
          </a:bodyPr>
          <a:lstStyle>
            <a:lvl1pPr>
              <a:defRPr sz="3500">
                <a:solidFill>
                  <a:schemeClr val="bg1"/>
                </a:solidFill>
              </a:defRPr>
            </a:lvl1pPr>
          </a:lstStyle>
          <a:p>
            <a:r>
              <a:rPr lang="en-US" dirty="0"/>
              <a:t>Transition Slide</a:t>
            </a:r>
          </a:p>
        </p:txBody>
      </p:sp>
    </p:spTree>
    <p:extLst>
      <p:ext uri="{BB962C8B-B14F-4D97-AF65-F5344CB8AC3E}">
        <p14:creationId xmlns:p14="http://schemas.microsoft.com/office/powerpoint/2010/main" val="967746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A90AB2-6721-4B41-903E-04E86F248673}"/>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EF2A6675-3F09-44F6-B475-5A95EB5AD316}"/>
              </a:ext>
            </a:extLst>
          </p:cNvPr>
          <p:cNvSpPr>
            <a:spLocks noGrp="1"/>
          </p:cNvSpPr>
          <p:nvPr>
            <p:ph type="title" hasCustomPrompt="1"/>
          </p:nvPr>
        </p:nvSpPr>
        <p:spPr>
          <a:xfrm>
            <a:off x="531395" y="365125"/>
            <a:ext cx="10515600" cy="789907"/>
          </a:xfrm>
        </p:spPr>
        <p:txBody>
          <a:bodyPr anchor="t"/>
          <a:lstStyle>
            <a:lvl1pPr>
              <a:defRPr/>
            </a:lvl1pPr>
          </a:lstStyle>
          <a:p>
            <a:r>
              <a:rPr lang="en-US" dirty="0"/>
              <a:t>Title + Content</a:t>
            </a:r>
          </a:p>
        </p:txBody>
      </p:sp>
      <p:sp>
        <p:nvSpPr>
          <p:cNvPr id="7" name="Rectangle 6">
            <a:extLst>
              <a:ext uri="{FF2B5EF4-FFF2-40B4-BE49-F238E27FC236}">
                <a16:creationId xmlns:a16="http://schemas.microsoft.com/office/drawing/2014/main" id="{A31DD12D-79B4-4328-8533-602FC3A19119}"/>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87860CE4-E1E8-422D-8084-7F13DE4D66C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9" name="Slide Number Placeholder 7">
            <a:extLst>
              <a:ext uri="{FF2B5EF4-FFF2-40B4-BE49-F238E27FC236}">
                <a16:creationId xmlns:a16="http://schemas.microsoft.com/office/drawing/2014/main" id="{52BB4827-4D5D-47C6-9CD4-C632ED4DA3E1}"/>
              </a:ext>
            </a:extLst>
          </p:cNvPr>
          <p:cNvSpPr>
            <a:spLocks noGrp="1"/>
          </p:cNvSpPr>
          <p:nvPr>
            <p:ph type="sldNum" sz="quarter" idx="4"/>
          </p:nvPr>
        </p:nvSpPr>
        <p:spPr>
          <a:xfrm>
            <a:off x="122321" y="6410581"/>
            <a:ext cx="780047"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5" name="Text Placeholder 4">
            <a:extLst>
              <a:ext uri="{FF2B5EF4-FFF2-40B4-BE49-F238E27FC236}">
                <a16:creationId xmlns:a16="http://schemas.microsoft.com/office/drawing/2014/main" id="{69F68BB4-47F1-49AC-B0CA-458C919AF2EA}"/>
              </a:ext>
            </a:extLst>
          </p:cNvPr>
          <p:cNvSpPr>
            <a:spLocks noGrp="1"/>
          </p:cNvSpPr>
          <p:nvPr>
            <p:ph type="body" sz="quarter" idx="10" hasCustomPrompt="1"/>
          </p:nvPr>
        </p:nvSpPr>
        <p:spPr>
          <a:xfrm>
            <a:off x="531813" y="1594643"/>
            <a:ext cx="11153775" cy="3668713"/>
          </a:xfrm>
        </p:spPr>
        <p:txBody>
          <a:bodyPr/>
          <a:lstStyle>
            <a:lvl1pPr marL="0" indent="0">
              <a:buNone/>
              <a:defRPr/>
            </a:lvl1pPr>
            <a:lvl2pPr marL="404813" indent="-228600">
              <a:spcAft>
                <a:spcPts val="1200"/>
              </a:spcAft>
              <a:buFont typeface="Wingdings" panose="05000000000000000000" pitchFamily="2" charset="2"/>
              <a:buChar char="§"/>
              <a:defRPr/>
            </a:lvl2pPr>
            <a:lvl3pPr marL="0" indent="0">
              <a:buNone/>
              <a:defRPr b="1"/>
            </a:lvl3pPr>
            <a:lvl4pPr marL="0" indent="0">
              <a:buNone/>
              <a:defRPr/>
            </a:lvl4pPr>
            <a:lvl5pPr marL="169863" indent="-169863">
              <a:buFont typeface="Wingdings" panose="05000000000000000000" pitchFamily="2" charset="2"/>
              <a:buChar char="§"/>
              <a:defRPr/>
            </a:lvl5pPr>
          </a:lstStyle>
          <a:p>
            <a:pPr lvl="0"/>
            <a:r>
              <a:rPr lang="en-US" dirty="0"/>
              <a:t>Heading Level 1</a:t>
            </a:r>
          </a:p>
          <a:p>
            <a:pPr lvl="1"/>
            <a:r>
              <a:rPr lang="en-US" dirty="0"/>
              <a:t>Second level</a:t>
            </a:r>
          </a:p>
          <a:p>
            <a:pPr lvl="2"/>
            <a:r>
              <a:rPr lang="en-US" dirty="0"/>
              <a:t>Heading Level 2</a:t>
            </a:r>
          </a:p>
          <a:p>
            <a:pPr lvl="3"/>
            <a:r>
              <a:rPr lang="en-US" dirty="0"/>
              <a:t>Body</a:t>
            </a:r>
          </a:p>
          <a:p>
            <a:pPr lvl="4"/>
            <a:r>
              <a:rPr lang="en-US" dirty="0"/>
              <a:t>Body Bullets</a:t>
            </a:r>
          </a:p>
        </p:txBody>
      </p:sp>
    </p:spTree>
    <p:extLst>
      <p:ext uri="{BB962C8B-B14F-4D97-AF65-F5344CB8AC3E}">
        <p14:creationId xmlns:p14="http://schemas.microsoft.com/office/powerpoint/2010/main" val="3404845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9107EA-CED2-4FDC-9E01-14FA358ED0ED}"/>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EF2A6675-3F09-44F6-B475-5A95EB5AD316}"/>
              </a:ext>
            </a:extLst>
          </p:cNvPr>
          <p:cNvSpPr>
            <a:spLocks noGrp="1"/>
          </p:cNvSpPr>
          <p:nvPr>
            <p:ph type="title" hasCustomPrompt="1"/>
          </p:nvPr>
        </p:nvSpPr>
        <p:spPr>
          <a:xfrm>
            <a:off x="531395" y="365125"/>
            <a:ext cx="10515600" cy="789907"/>
          </a:xfrm>
        </p:spPr>
        <p:txBody>
          <a:bodyPr anchor="t"/>
          <a:lstStyle>
            <a:lvl1pPr>
              <a:defRPr/>
            </a:lvl1pPr>
          </a:lstStyle>
          <a:p>
            <a:r>
              <a:rPr lang="en-US" dirty="0"/>
              <a:t>60 / 40 Split</a:t>
            </a:r>
          </a:p>
        </p:txBody>
      </p:sp>
      <p:sp>
        <p:nvSpPr>
          <p:cNvPr id="3" name="Content Placeholder 2">
            <a:extLst>
              <a:ext uri="{FF2B5EF4-FFF2-40B4-BE49-F238E27FC236}">
                <a16:creationId xmlns:a16="http://schemas.microsoft.com/office/drawing/2014/main" id="{715533CE-D2DC-44D1-9172-87EE8DCCCAF3}"/>
              </a:ext>
            </a:extLst>
          </p:cNvPr>
          <p:cNvSpPr>
            <a:spLocks noGrp="1"/>
          </p:cNvSpPr>
          <p:nvPr>
            <p:ph idx="1" hasCustomPrompt="1"/>
          </p:nvPr>
        </p:nvSpPr>
        <p:spPr>
          <a:xfrm>
            <a:off x="531395" y="1488741"/>
            <a:ext cx="6170194" cy="4351338"/>
          </a:xfrm>
        </p:spPr>
        <p:txBody>
          <a:bodyPr/>
          <a:lstStyle>
            <a:lvl1pPr marL="0" indent="0">
              <a:buFont typeface="Wingdings" panose="05000000000000000000" pitchFamily="2" charset="2"/>
              <a:buNone/>
              <a:defRPr/>
            </a:lvl1pPr>
            <a:lvl2pPr marL="457200" indent="-228600">
              <a:buFont typeface="Wingdings" panose="05000000000000000000" pitchFamily="2" charset="2"/>
              <a:buChar char="§"/>
              <a:defRPr/>
            </a:lvl2pPr>
          </a:lstStyle>
          <a:p>
            <a:pPr lvl="0"/>
            <a:r>
              <a:rPr lang="en-US" dirty="0"/>
              <a:t>Heading Level 1</a:t>
            </a:r>
          </a:p>
          <a:p>
            <a:pPr lvl="1"/>
            <a:r>
              <a:rPr lang="en-US" dirty="0"/>
              <a:t>Bullets</a:t>
            </a:r>
          </a:p>
        </p:txBody>
      </p:sp>
      <p:sp>
        <p:nvSpPr>
          <p:cNvPr id="7" name="Rectangle 6">
            <a:extLst>
              <a:ext uri="{FF2B5EF4-FFF2-40B4-BE49-F238E27FC236}">
                <a16:creationId xmlns:a16="http://schemas.microsoft.com/office/drawing/2014/main" id="{A31DD12D-79B4-4328-8533-602FC3A19119}"/>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87860CE4-E1E8-422D-8084-7F13DE4D66C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9" name="Slide Number Placeholder 7">
            <a:extLst>
              <a:ext uri="{FF2B5EF4-FFF2-40B4-BE49-F238E27FC236}">
                <a16:creationId xmlns:a16="http://schemas.microsoft.com/office/drawing/2014/main" id="{52BB4827-4D5D-47C6-9CD4-C632ED4DA3E1}"/>
              </a:ext>
            </a:extLst>
          </p:cNvPr>
          <p:cNvSpPr>
            <a:spLocks noGrp="1"/>
          </p:cNvSpPr>
          <p:nvPr>
            <p:ph type="sldNum" sz="quarter" idx="4"/>
          </p:nvPr>
        </p:nvSpPr>
        <p:spPr>
          <a:xfrm>
            <a:off x="122321" y="6410581"/>
            <a:ext cx="780047"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5" name="Content Placeholder 4">
            <a:extLst>
              <a:ext uri="{FF2B5EF4-FFF2-40B4-BE49-F238E27FC236}">
                <a16:creationId xmlns:a16="http://schemas.microsoft.com/office/drawing/2014/main" id="{6EBBBBC2-2536-404C-9B68-EF317E33609B}"/>
              </a:ext>
            </a:extLst>
          </p:cNvPr>
          <p:cNvSpPr>
            <a:spLocks noGrp="1"/>
          </p:cNvSpPr>
          <p:nvPr>
            <p:ph sz="quarter" idx="10"/>
          </p:nvPr>
        </p:nvSpPr>
        <p:spPr>
          <a:xfrm>
            <a:off x="7513638" y="1488741"/>
            <a:ext cx="3916362" cy="435133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90009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ide by s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DE58F25-63F4-4D38-9B22-D071E01522C4}"/>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1D14A0B9-6789-41D7-8D17-6ABE21E362E1}"/>
              </a:ext>
            </a:extLst>
          </p:cNvPr>
          <p:cNvSpPr>
            <a:spLocks noGrp="1"/>
          </p:cNvSpPr>
          <p:nvPr>
            <p:ph type="title" hasCustomPrompt="1"/>
          </p:nvPr>
        </p:nvSpPr>
        <p:spPr/>
        <p:txBody>
          <a:bodyPr anchor="t"/>
          <a:lstStyle>
            <a:lvl1pPr>
              <a:defRPr/>
            </a:lvl1pPr>
          </a:lstStyle>
          <a:p>
            <a:r>
              <a:rPr lang="en-US" dirty="0"/>
              <a:t>Title with Two Column Content</a:t>
            </a:r>
          </a:p>
        </p:txBody>
      </p:sp>
      <p:sp>
        <p:nvSpPr>
          <p:cNvPr id="3" name="Content Placeholder 2">
            <a:extLst>
              <a:ext uri="{FF2B5EF4-FFF2-40B4-BE49-F238E27FC236}">
                <a16:creationId xmlns:a16="http://schemas.microsoft.com/office/drawing/2014/main" id="{1280FBD3-57E3-49A8-AB94-539E930C4E46}"/>
              </a:ext>
            </a:extLst>
          </p:cNvPr>
          <p:cNvSpPr>
            <a:spLocks noGrp="1"/>
          </p:cNvSpPr>
          <p:nvPr>
            <p:ph sz="half" idx="1" hasCustomPrompt="1"/>
          </p:nvPr>
        </p:nvSpPr>
        <p:spPr>
          <a:xfrm>
            <a:off x="531394" y="1615072"/>
            <a:ext cx="5181600" cy="4351338"/>
          </a:xfrm>
        </p:spPr>
        <p:txBody>
          <a:bodyPr/>
          <a:lstStyle>
            <a:lvl1pPr marL="0" indent="0">
              <a:buFont typeface="Wingdings" panose="05000000000000000000" pitchFamily="2" charset="2"/>
              <a:buNone/>
              <a:defRPr/>
            </a:lvl1pPr>
            <a:lvl2pPr marL="287338" indent="-176213">
              <a:buFont typeface="Wingdings" panose="05000000000000000000" pitchFamily="2" charset="2"/>
              <a:buChar char="§"/>
              <a:defRPr/>
            </a:lvl2pPr>
          </a:lstStyle>
          <a:p>
            <a:pPr lvl="0"/>
            <a:r>
              <a:rPr lang="en-US" dirty="0"/>
              <a:t>Heading Level 1</a:t>
            </a:r>
          </a:p>
          <a:p>
            <a:pPr lvl="1"/>
            <a:r>
              <a:rPr lang="en-US" dirty="0"/>
              <a:t>Bullets</a:t>
            </a:r>
          </a:p>
        </p:txBody>
      </p:sp>
      <p:sp>
        <p:nvSpPr>
          <p:cNvPr id="4" name="Content Placeholder 3">
            <a:extLst>
              <a:ext uri="{FF2B5EF4-FFF2-40B4-BE49-F238E27FC236}">
                <a16:creationId xmlns:a16="http://schemas.microsoft.com/office/drawing/2014/main" id="{C674917B-C245-4C75-8BCA-44CD23F31727}"/>
              </a:ext>
            </a:extLst>
          </p:cNvPr>
          <p:cNvSpPr>
            <a:spLocks noGrp="1"/>
          </p:cNvSpPr>
          <p:nvPr>
            <p:ph sz="half" idx="2" hasCustomPrompt="1"/>
          </p:nvPr>
        </p:nvSpPr>
        <p:spPr>
          <a:xfrm>
            <a:off x="6479006" y="1615072"/>
            <a:ext cx="5181600" cy="4351338"/>
          </a:xfrm>
        </p:spPr>
        <p:txBody>
          <a:bodyPr/>
          <a:lstStyle>
            <a:lvl1pPr marL="0" indent="0">
              <a:buFont typeface="Wingdings" panose="05000000000000000000" pitchFamily="2" charset="2"/>
              <a:buNone/>
              <a:defRPr/>
            </a:lvl1pPr>
            <a:lvl2pPr marL="287338" indent="-171450">
              <a:buFont typeface="Wingdings" panose="05000000000000000000" pitchFamily="2" charset="2"/>
              <a:buChar char="§"/>
              <a:defRPr/>
            </a:lvl2pPr>
          </a:lstStyle>
          <a:p>
            <a:pPr lvl="0"/>
            <a:r>
              <a:rPr lang="en-US" dirty="0"/>
              <a:t>Heading Level 1</a:t>
            </a:r>
          </a:p>
          <a:p>
            <a:pPr lvl="1"/>
            <a:r>
              <a:rPr lang="en-US" dirty="0"/>
              <a:t>Bullets</a:t>
            </a:r>
          </a:p>
        </p:txBody>
      </p:sp>
      <p:sp>
        <p:nvSpPr>
          <p:cNvPr id="8" name="Rectangle 7">
            <a:extLst>
              <a:ext uri="{FF2B5EF4-FFF2-40B4-BE49-F238E27FC236}">
                <a16:creationId xmlns:a16="http://schemas.microsoft.com/office/drawing/2014/main" id="{10584786-F2BC-4D15-BE58-47AC4EE9F348}"/>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0F067CC8-035C-453F-8064-FEC1D5CCDE4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10" name="Slide Number Placeholder 7">
            <a:extLst>
              <a:ext uri="{FF2B5EF4-FFF2-40B4-BE49-F238E27FC236}">
                <a16:creationId xmlns:a16="http://schemas.microsoft.com/office/drawing/2014/main" id="{ECD05A34-25B0-417C-9E06-0F803FA662AF}"/>
              </a:ext>
            </a:extLst>
          </p:cNvPr>
          <p:cNvSpPr>
            <a:spLocks noGrp="1"/>
          </p:cNvSpPr>
          <p:nvPr>
            <p:ph type="sldNum" sz="quarter" idx="4"/>
          </p:nvPr>
        </p:nvSpPr>
        <p:spPr>
          <a:xfrm>
            <a:off x="122321" y="6410581"/>
            <a:ext cx="768016"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Tree>
    <p:extLst>
      <p:ext uri="{BB962C8B-B14F-4D97-AF65-F5344CB8AC3E}">
        <p14:creationId xmlns:p14="http://schemas.microsoft.com/office/powerpoint/2010/main" val="3118309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2" name="Slide Number Placeholder 7">
            <a:extLst>
              <a:ext uri="{FF2B5EF4-FFF2-40B4-BE49-F238E27FC236}">
                <a16:creationId xmlns:a16="http://schemas.microsoft.com/office/drawing/2014/main" id="{F4CBEF90-2229-4DD5-9955-552F05A7A7B8}"/>
              </a:ext>
            </a:extLst>
          </p:cNvPr>
          <p:cNvSpPr>
            <a:spLocks noGrp="1"/>
          </p:cNvSpPr>
          <p:nvPr>
            <p:ph type="sldNum" sz="quarter" idx="4"/>
          </p:nvPr>
        </p:nvSpPr>
        <p:spPr>
          <a:xfrm>
            <a:off x="122321" y="6410581"/>
            <a:ext cx="683795"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dirty="0"/>
          </a:p>
        </p:txBody>
      </p:sp>
      <p:sp>
        <p:nvSpPr>
          <p:cNvPr id="11" name="Picture Placeholder 10">
            <a:extLst>
              <a:ext uri="{FF2B5EF4-FFF2-40B4-BE49-F238E27FC236}">
                <a16:creationId xmlns:a16="http://schemas.microsoft.com/office/drawing/2014/main" id="{93886E81-22FD-449A-920E-3F70DC81957D}"/>
              </a:ext>
            </a:extLst>
          </p:cNvPr>
          <p:cNvSpPr>
            <a:spLocks noGrp="1"/>
          </p:cNvSpPr>
          <p:nvPr>
            <p:ph type="pic" sz="quarter" idx="10" hasCustomPrompt="1"/>
          </p:nvPr>
        </p:nvSpPr>
        <p:spPr>
          <a:xfrm>
            <a:off x="0" y="-1"/>
            <a:ext cx="12192000" cy="6900111"/>
          </a:xfrm>
        </p:spPr>
        <p:txBody>
          <a:bodyPr/>
          <a:lstStyle>
            <a:lvl1pPr marL="0" indent="0" algn="ctr">
              <a:buNone/>
              <a:defRPr/>
            </a:lvl1pPr>
          </a:lstStyle>
          <a:p>
            <a:r>
              <a:rPr lang="en-US" dirty="0"/>
              <a:t>Insert Photo</a:t>
            </a:r>
          </a:p>
        </p:txBody>
      </p:sp>
    </p:spTree>
    <p:extLst>
      <p:ext uri="{BB962C8B-B14F-4D97-AF65-F5344CB8AC3E}">
        <p14:creationId xmlns:p14="http://schemas.microsoft.com/office/powerpoint/2010/main" val="1761436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431917B-51FB-4017-8FF8-C840B7330AA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70A2B90F-057E-41D9-A181-AF6F0832D172}"/>
              </a:ext>
            </a:extLst>
          </p:cNvPr>
          <p:cNvSpPr>
            <a:spLocks noGrp="1"/>
          </p:cNvSpPr>
          <p:nvPr>
            <p:ph type="title" hasCustomPrompt="1"/>
          </p:nvPr>
        </p:nvSpPr>
        <p:spPr/>
        <p:txBody>
          <a:bodyPr anchor="t"/>
          <a:lstStyle>
            <a:lvl1pPr>
              <a:defRPr/>
            </a:lvl1pPr>
          </a:lstStyle>
          <a:p>
            <a:r>
              <a:rPr lang="en-US" dirty="0"/>
              <a:t>Title Only Slide</a:t>
            </a:r>
          </a:p>
        </p:txBody>
      </p:sp>
      <p:sp>
        <p:nvSpPr>
          <p:cNvPr id="6" name="Rectangle 5">
            <a:extLst>
              <a:ext uri="{FF2B5EF4-FFF2-40B4-BE49-F238E27FC236}">
                <a16:creationId xmlns:a16="http://schemas.microsoft.com/office/drawing/2014/main" id="{BA46C108-9F19-4874-A480-C2BD580A3D03}"/>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09C2FE3-8E82-496A-AABA-74F3D6830D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8" name="Slide Number Placeholder 7">
            <a:extLst>
              <a:ext uri="{FF2B5EF4-FFF2-40B4-BE49-F238E27FC236}">
                <a16:creationId xmlns:a16="http://schemas.microsoft.com/office/drawing/2014/main" id="{0DAEF977-B319-4B3D-8A9C-4A0F1BAD3C76}"/>
              </a:ext>
            </a:extLst>
          </p:cNvPr>
          <p:cNvSpPr>
            <a:spLocks noGrp="1"/>
          </p:cNvSpPr>
          <p:nvPr>
            <p:ph type="sldNum" sz="quarter" idx="4"/>
          </p:nvPr>
        </p:nvSpPr>
        <p:spPr>
          <a:xfrm>
            <a:off x="122321" y="6410581"/>
            <a:ext cx="695826"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Tree>
    <p:extLst>
      <p:ext uri="{BB962C8B-B14F-4D97-AF65-F5344CB8AC3E}">
        <p14:creationId xmlns:p14="http://schemas.microsoft.com/office/powerpoint/2010/main" val="84380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DF8C334D-0845-4D64-A196-703CD6789C83}"/>
              </a:ext>
            </a:extLst>
          </p:cNvPr>
          <p:cNvSpPr>
            <a:spLocks noGrp="1"/>
          </p:cNvSpPr>
          <p:nvPr>
            <p:ph type="sldNum" sz="quarter" idx="4"/>
          </p:nvPr>
        </p:nvSpPr>
        <p:spPr>
          <a:xfrm>
            <a:off x="122321" y="6410581"/>
            <a:ext cx="611605" cy="365125"/>
          </a:xfrm>
          <a:prstGeom prst="rect">
            <a:avLst/>
          </a:prstGeom>
        </p:spPr>
        <p:txBody>
          <a:bodyPr vert="horz" lIns="91440" tIns="45720" rIns="91440" bIns="45720" rtlCol="0" anchor="ctr"/>
          <a:lstStyle>
            <a:lvl1pPr algn="l">
              <a:defRPr sz="1000">
                <a:solidFill>
                  <a:schemeClr val="accent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dirty="0"/>
          </a:p>
        </p:txBody>
      </p:sp>
    </p:spTree>
    <p:extLst>
      <p:ext uri="{BB962C8B-B14F-4D97-AF65-F5344CB8AC3E}">
        <p14:creationId xmlns:p14="http://schemas.microsoft.com/office/powerpoint/2010/main" val="2937709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36EA-4115-62DE-15DB-46F17334BA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D3A23C-8A97-480E-6504-8306991CC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6AA4B-96C8-88AA-3969-A720E6F23DA7}"/>
              </a:ext>
            </a:extLst>
          </p:cNvPr>
          <p:cNvSpPr>
            <a:spLocks noGrp="1"/>
          </p:cNvSpPr>
          <p:nvPr>
            <p:ph type="dt" sz="half" idx="10"/>
          </p:nvPr>
        </p:nvSpPr>
        <p:spPr/>
        <p:txBody>
          <a:bodyPr/>
          <a:lstStyle/>
          <a:p>
            <a:fld id="{DA541E74-1885-4D2F-AAA7-32D18655D239}" type="datetime1">
              <a:rPr lang="en-US" smtClean="0"/>
              <a:t>4/18/25</a:t>
            </a:fld>
            <a:endParaRPr lang="en-US"/>
          </a:p>
        </p:txBody>
      </p:sp>
      <p:sp>
        <p:nvSpPr>
          <p:cNvPr id="5" name="Footer Placeholder 4">
            <a:extLst>
              <a:ext uri="{FF2B5EF4-FFF2-40B4-BE49-F238E27FC236}">
                <a16:creationId xmlns:a16="http://schemas.microsoft.com/office/drawing/2014/main" id="{7D6EB3B4-7784-018C-F707-AAD5FE19C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C4A25-3642-1C83-A009-E440A19A5586}"/>
              </a:ext>
            </a:extLst>
          </p:cNvPr>
          <p:cNvSpPr>
            <a:spLocks noGrp="1"/>
          </p:cNvSpPr>
          <p:nvPr>
            <p:ph type="sldNum" sz="quarter" idx="12"/>
          </p:nvPr>
        </p:nvSpPr>
        <p:spPr/>
        <p:txBody>
          <a:bodyPr/>
          <a:lstStyle/>
          <a:p>
            <a:fld id="{8EE7FE50-EF63-4F1C-907E-A06A2B5E8A96}" type="slidenum">
              <a:rPr lang="en-US" smtClean="0"/>
              <a:t>‹#›</a:t>
            </a:fld>
            <a:endParaRPr lang="en-US" dirty="0"/>
          </a:p>
        </p:txBody>
      </p:sp>
      <p:pic>
        <p:nvPicPr>
          <p:cNvPr id="7" name="Picture 6">
            <a:extLst>
              <a:ext uri="{FF2B5EF4-FFF2-40B4-BE49-F238E27FC236}">
                <a16:creationId xmlns:a16="http://schemas.microsoft.com/office/drawing/2014/main" id="{B703704C-B4E8-B202-5906-4DCDA5B0BA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78661" y="6259176"/>
            <a:ext cx="2136989" cy="559472"/>
          </a:xfrm>
          <a:prstGeom prst="rect">
            <a:avLst/>
          </a:prstGeom>
        </p:spPr>
      </p:pic>
    </p:spTree>
    <p:extLst>
      <p:ext uri="{BB962C8B-B14F-4D97-AF65-F5344CB8AC3E}">
        <p14:creationId xmlns:p14="http://schemas.microsoft.com/office/powerpoint/2010/main" val="1041594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096A-246B-8980-3009-0D494D13F2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155124-BDCE-C155-2CD1-EA0FDA78D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7FD4AE-15BE-059B-EA1B-C0BF26AF6DED}"/>
              </a:ext>
            </a:extLst>
          </p:cNvPr>
          <p:cNvSpPr>
            <a:spLocks noGrp="1"/>
          </p:cNvSpPr>
          <p:nvPr>
            <p:ph type="dt" sz="half" idx="10"/>
          </p:nvPr>
        </p:nvSpPr>
        <p:spPr/>
        <p:txBody>
          <a:bodyPr/>
          <a:lstStyle/>
          <a:p>
            <a:fld id="{3A0E25F3-7832-4563-9DBE-CB84965F07E2}" type="datetime1">
              <a:rPr lang="en-US" smtClean="0"/>
              <a:t>4/18/25</a:t>
            </a:fld>
            <a:endParaRPr lang="en-US"/>
          </a:p>
        </p:txBody>
      </p:sp>
      <p:sp>
        <p:nvSpPr>
          <p:cNvPr id="5" name="Footer Placeholder 4">
            <a:extLst>
              <a:ext uri="{FF2B5EF4-FFF2-40B4-BE49-F238E27FC236}">
                <a16:creationId xmlns:a16="http://schemas.microsoft.com/office/drawing/2014/main" id="{AF244E11-7F9D-8093-5A87-95000664F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5E44D-07AF-1891-EF72-EF93DB0861F9}"/>
              </a:ext>
            </a:extLst>
          </p:cNvPr>
          <p:cNvSpPr>
            <a:spLocks noGrp="1"/>
          </p:cNvSpPr>
          <p:nvPr>
            <p:ph type="sldNum" sz="quarter" idx="12"/>
          </p:nvPr>
        </p:nvSpPr>
        <p:spPr/>
        <p:txBody>
          <a:bodyPr/>
          <a:lstStyle/>
          <a:p>
            <a:fld id="{8EE7FE50-EF63-4F1C-907E-A06A2B5E8A96}" type="slidenum">
              <a:rPr lang="en-US" smtClean="0"/>
              <a:t>‹#›</a:t>
            </a:fld>
            <a:endParaRPr lang="en-US"/>
          </a:p>
        </p:txBody>
      </p:sp>
    </p:spTree>
    <p:extLst>
      <p:ext uri="{BB962C8B-B14F-4D97-AF65-F5344CB8AC3E}">
        <p14:creationId xmlns:p14="http://schemas.microsoft.com/office/powerpoint/2010/main" val="70164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2_Bullets 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81000"/>
            <a:ext cx="10972800" cy="838200"/>
          </a:xfrm>
        </p:spPr>
        <p:txBody>
          <a:bodyPr>
            <a:noAutofit/>
          </a:bodyPr>
          <a:lstStyle/>
          <a:p>
            <a:r>
              <a:rPr lang="en-US"/>
              <a:t>Click to add title</a:t>
            </a:r>
          </a:p>
        </p:txBody>
      </p:sp>
      <p:sp>
        <p:nvSpPr>
          <p:cNvPr id="3" name="Text Placeholder 5">
            <a:extLst>
              <a:ext uri="{FF2B5EF4-FFF2-40B4-BE49-F238E27FC236}">
                <a16:creationId xmlns:a16="http://schemas.microsoft.com/office/drawing/2014/main" id="{812F79F4-5A64-75AC-44E2-8579F5635A30}"/>
              </a:ext>
            </a:extLst>
          </p:cNvPr>
          <p:cNvSpPr>
            <a:spLocks noGrp="1"/>
          </p:cNvSpPr>
          <p:nvPr>
            <p:ph type="body" sz="quarter" idx="10" hasCustomPrompt="1"/>
          </p:nvPr>
        </p:nvSpPr>
        <p:spPr>
          <a:xfrm>
            <a:off x="609600" y="1452880"/>
            <a:ext cx="5257801" cy="487172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
        <p:nvSpPr>
          <p:cNvPr id="4" name="Text Placeholder 5">
            <a:extLst>
              <a:ext uri="{FF2B5EF4-FFF2-40B4-BE49-F238E27FC236}">
                <a16:creationId xmlns:a16="http://schemas.microsoft.com/office/drawing/2014/main" id="{616F2892-6D4E-4943-A474-39BC0897A5C0}"/>
              </a:ext>
            </a:extLst>
          </p:cNvPr>
          <p:cNvSpPr>
            <a:spLocks noGrp="1"/>
          </p:cNvSpPr>
          <p:nvPr>
            <p:ph type="body" sz="quarter" idx="11" hasCustomPrompt="1"/>
          </p:nvPr>
        </p:nvSpPr>
        <p:spPr>
          <a:xfrm>
            <a:off x="6324599" y="1452880"/>
            <a:ext cx="5257801" cy="487172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4813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58FE9D-E5EF-4877-87BC-642EBBE801ED}"/>
              </a:ext>
            </a:extLst>
          </p:cNvPr>
          <p:cNvSpPr>
            <a:spLocks noGrp="1"/>
          </p:cNvSpPr>
          <p:nvPr>
            <p:ph type="title"/>
          </p:nvPr>
        </p:nvSpPr>
        <p:spPr>
          <a:xfrm>
            <a:off x="531394" y="365125"/>
            <a:ext cx="10515600" cy="789907"/>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2A31A26-6FD0-46B0-ABFE-A7E66059278F}"/>
              </a:ext>
            </a:extLst>
          </p:cNvPr>
          <p:cNvSpPr>
            <a:spLocks noGrp="1"/>
          </p:cNvSpPr>
          <p:nvPr>
            <p:ph type="body" idx="1"/>
          </p:nvPr>
        </p:nvSpPr>
        <p:spPr>
          <a:xfrm>
            <a:off x="531394" y="1494757"/>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5184280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2" r:id="rId5"/>
    <p:sldLayoutId id="2147483653" r:id="rId6"/>
    <p:sldLayoutId id="2147483654" r:id="rId7"/>
    <p:sldLayoutId id="2147483655" r:id="rId8"/>
    <p:sldLayoutId id="2147483658" r:id="rId9"/>
    <p:sldLayoutId id="2147483659" r:id="rId10"/>
    <p:sldLayoutId id="2147483660" r:id="rId11"/>
  </p:sldLayoutIdLst>
  <p:hf hdr="0" ftr="0" dt="0"/>
  <p:txStyles>
    <p:titleStyle>
      <a:lvl1pPr algn="l" defTabSz="914400" rtl="0" eaLnBrk="1" latinLnBrk="0" hangingPunct="1">
        <a:lnSpc>
          <a:spcPct val="90000"/>
        </a:lnSpc>
        <a:spcBef>
          <a:spcPct val="0"/>
        </a:spcBef>
        <a:buNone/>
        <a:defRPr sz="2800" b="1"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9.jp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jpg"/><Relationship Id="rId4" Type="http://schemas.openxmlformats.org/officeDocument/2006/relationships/image" Target="../media/image18.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hyperlink" Target="mailto:glenn.prasad@sjafca.org" TargetMode="External"/><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hyperlink" Target="mailto:petrea@conserosolutions.com" TargetMode="External"/><Relationship Id="rId5" Type="http://schemas.openxmlformats.org/officeDocument/2006/relationships/hyperlink" Target="mailto:rreinhardt@woodrodgers.com" TargetMode="External"/><Relationship Id="rId4" Type="http://schemas.openxmlformats.org/officeDocument/2006/relationships/hyperlink" Target="mailto:melissa@larsenwurzel.com"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711-D3C6-6BED-4276-C0B8D3DA294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D35CFD-02F3-DD45-BB41-2F82BADC6AFA}" type="slidenum">
              <a:rPr lang="en-US" smtClean="0"/>
              <a:pPr/>
              <a:t>1</a:t>
            </a:fld>
            <a:endParaRPr lang="en-US"/>
          </a:p>
        </p:txBody>
      </p:sp>
      <p:sp>
        <p:nvSpPr>
          <p:cNvPr id="4" name="Rectangle 3">
            <a:extLst>
              <a:ext uri="{FF2B5EF4-FFF2-40B4-BE49-F238E27FC236}">
                <a16:creationId xmlns:a16="http://schemas.microsoft.com/office/drawing/2014/main" id="{7F48C887-5D5B-0F4C-7965-E8BE37BDEA54}"/>
              </a:ext>
            </a:extLst>
          </p:cNvPr>
          <p:cNvSpPr/>
          <p:nvPr/>
        </p:nvSpPr>
        <p:spPr>
          <a:xfrm>
            <a:off x="7253056" y="0"/>
            <a:ext cx="4938944"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61520D-FDB5-1AB7-8D29-BFA5E3E50E0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54898" y="10"/>
            <a:ext cx="4637102" cy="6857990"/>
          </a:xfrm>
          <a:prstGeom prst="rect">
            <a:avLst/>
          </a:prstGeom>
        </p:spPr>
      </p:pic>
      <p:pic>
        <p:nvPicPr>
          <p:cNvPr id="6" name="Picture 5">
            <a:extLst>
              <a:ext uri="{FF2B5EF4-FFF2-40B4-BE49-F238E27FC236}">
                <a16:creationId xmlns:a16="http://schemas.microsoft.com/office/drawing/2014/main" id="{A6B99C48-7925-544E-3B4F-6AE8356D1DA5}"/>
              </a:ext>
            </a:extLst>
          </p:cNvPr>
          <p:cNvPicPr>
            <a:picLocks noChangeAspect="1"/>
          </p:cNvPicPr>
          <p:nvPr/>
        </p:nvPicPr>
        <p:blipFill>
          <a:blip r:embed="rId4" cstate="email">
            <a:alphaModFix amt="70000"/>
            <a:extLst>
              <a:ext uri="{28A0092B-C50C-407E-A947-70E740481C1C}">
                <a14:useLocalDpi xmlns:a14="http://schemas.microsoft.com/office/drawing/2010/main"/>
              </a:ext>
            </a:extLst>
          </a:blip>
          <a:stretch>
            <a:fillRect/>
          </a:stretch>
        </p:blipFill>
        <p:spPr>
          <a:xfrm>
            <a:off x="11548026" y="0"/>
            <a:ext cx="633984" cy="6858000"/>
          </a:xfrm>
          <a:prstGeom prst="rect">
            <a:avLst/>
          </a:prstGeom>
        </p:spPr>
      </p:pic>
      <p:sp>
        <p:nvSpPr>
          <p:cNvPr id="9" name="TextBox 8">
            <a:extLst>
              <a:ext uri="{FF2B5EF4-FFF2-40B4-BE49-F238E27FC236}">
                <a16:creationId xmlns:a16="http://schemas.microsoft.com/office/drawing/2014/main" id="{832A76CF-65EE-1D15-675F-E42ACD740D88}"/>
              </a:ext>
            </a:extLst>
          </p:cNvPr>
          <p:cNvSpPr txBox="1"/>
          <p:nvPr/>
        </p:nvSpPr>
        <p:spPr>
          <a:xfrm>
            <a:off x="659260" y="2095158"/>
            <a:ext cx="6094520" cy="4878259"/>
          </a:xfrm>
          <a:prstGeom prst="rect">
            <a:avLst/>
          </a:prstGeom>
          <a:noFill/>
        </p:spPr>
        <p:txBody>
          <a:bodyPr wrap="square" lIns="91440" tIns="45720" rIns="91440" bIns="45720" anchor="t">
            <a:spAutoFit/>
          </a:bodyPr>
          <a:lstStyle/>
          <a:p>
            <a:pPr algn="ctr"/>
            <a:r>
              <a:rPr lang="en-US" sz="2800" b="1" kern="1200" dirty="0">
                <a:latin typeface="Arial" panose="020B0604020202020204" pitchFamily="34" charset="0"/>
                <a:ea typeface="+mj-ea"/>
                <a:cs typeface="Arial" panose="020B0604020202020204" pitchFamily="34" charset="0"/>
              </a:rPr>
              <a:t>Paradise Cut Bypass Expansion </a:t>
            </a:r>
          </a:p>
          <a:p>
            <a:pPr algn="ctr"/>
            <a:r>
              <a:rPr lang="en-US" sz="2800" b="1" kern="1200" dirty="0">
                <a:latin typeface="Arial" panose="020B0604020202020204" pitchFamily="34" charset="0"/>
                <a:ea typeface="+mj-ea"/>
                <a:cs typeface="Arial" panose="020B0604020202020204" pitchFamily="34" charset="0"/>
              </a:rPr>
              <a:t>and Multi-</a:t>
            </a:r>
            <a:r>
              <a:rPr lang="en-US" sz="2800" b="1" dirty="0">
                <a:latin typeface="Arial" panose="020B0604020202020204" pitchFamily="34" charset="0"/>
                <a:ea typeface="+mj-ea"/>
                <a:cs typeface="Arial" panose="020B0604020202020204" pitchFamily="34" charset="0"/>
              </a:rPr>
              <a:t>Benefit </a:t>
            </a:r>
            <a:r>
              <a:rPr lang="en-US" sz="2800" b="1" kern="1200" dirty="0">
                <a:latin typeface="Arial" panose="020B0604020202020204" pitchFamily="34" charset="0"/>
                <a:ea typeface="+mj-ea"/>
                <a:cs typeface="Arial" panose="020B0604020202020204" pitchFamily="34" charset="0"/>
              </a:rPr>
              <a:t>Project</a:t>
            </a:r>
          </a:p>
          <a:p>
            <a:pPr algn="ctr"/>
            <a:endParaRPr lang="en-US" sz="2800" b="1" dirty="0">
              <a:latin typeface="Arial" panose="020B0604020202020204" pitchFamily="34" charset="0"/>
              <a:ea typeface="+mj-ea"/>
              <a:cs typeface="Arial" panose="020B0604020202020204" pitchFamily="34" charset="0"/>
            </a:endParaRPr>
          </a:p>
          <a:p>
            <a:pPr algn="ctr"/>
            <a:r>
              <a:rPr lang="en-US" sz="2800" b="1" dirty="0">
                <a:latin typeface="Arial" panose="020B0604020202020204" pitchFamily="34" charset="0"/>
                <a:ea typeface="+mj-ea"/>
                <a:cs typeface="Arial" panose="020B0604020202020204" pitchFamily="34" charset="0"/>
              </a:rPr>
              <a:t>Advisory Committee Meeting</a:t>
            </a:r>
          </a:p>
          <a:p>
            <a:pPr algn="ctr"/>
            <a:r>
              <a:rPr lang="en-US" sz="2800" b="1" dirty="0">
                <a:latin typeface="Arial" panose="020B0604020202020204" pitchFamily="34" charset="0"/>
                <a:ea typeface="+mj-ea"/>
                <a:cs typeface="Arial" panose="020B0604020202020204" pitchFamily="34" charset="0"/>
              </a:rPr>
              <a:t>April 21, 2025</a:t>
            </a:r>
          </a:p>
          <a:p>
            <a:pPr algn="ctr"/>
            <a:r>
              <a:rPr lang="en-US" sz="2800" b="1" dirty="0">
                <a:latin typeface="Arial" panose="020B0604020202020204" pitchFamily="34" charset="0"/>
                <a:ea typeface="+mj-ea"/>
                <a:cs typeface="Arial" panose="020B0604020202020204" pitchFamily="34" charset="0"/>
              </a:rPr>
              <a:t>11.30 am – 1.00 pm</a:t>
            </a:r>
            <a:endParaRPr lang="en-US" sz="2400" b="1" dirty="0">
              <a:latin typeface="Arial" panose="020B0604020202020204" pitchFamily="34" charset="0"/>
              <a:ea typeface="+mj-ea"/>
              <a:cs typeface="Arial" panose="020B0604020202020204" pitchFamily="34" charset="0"/>
            </a:endParaRPr>
          </a:p>
          <a:p>
            <a:pPr algn="ctr"/>
            <a:endParaRPr lang="en-US" sz="2400" b="1" dirty="0">
              <a:latin typeface="Arial" panose="020B0604020202020204" pitchFamily="34" charset="0"/>
              <a:ea typeface="+mj-ea"/>
              <a:cs typeface="Arial" panose="020B0604020202020204" pitchFamily="34" charset="0"/>
            </a:endParaRPr>
          </a:p>
          <a:p>
            <a:pPr algn="ctr"/>
            <a:endParaRPr lang="en-US" sz="2400" b="1" dirty="0">
              <a:latin typeface="Arial" panose="020B0604020202020204" pitchFamily="34" charset="0"/>
              <a:ea typeface="+mj-ea"/>
              <a:cs typeface="Arial" panose="020B0604020202020204" pitchFamily="34" charset="0"/>
            </a:endParaRPr>
          </a:p>
          <a:p>
            <a:pPr algn="ctr"/>
            <a:endParaRPr lang="en-US" sz="2400" b="1" dirty="0">
              <a:latin typeface="Arial" panose="020B0604020202020204" pitchFamily="34" charset="0"/>
              <a:ea typeface="+mj-ea"/>
              <a:cs typeface="Arial" panose="020B0604020202020204" pitchFamily="34" charset="0"/>
            </a:endParaRPr>
          </a:p>
          <a:p>
            <a:pPr marL="521335" marR="521970" algn="ctr">
              <a:spcBef>
                <a:spcPts val="870"/>
              </a:spcBef>
              <a:spcAft>
                <a:spcPts val="0"/>
              </a:spcAft>
            </a:pPr>
            <a:r>
              <a:rPr lang="en-US" sz="1400" b="1" dirty="0">
                <a:latin typeface="Arial" panose="020B0604020202020204" pitchFamily="34" charset="0"/>
                <a:ea typeface="+mj-ea"/>
                <a:cs typeface="Arial" panose="020B0604020202020204" pitchFamily="34" charset="0"/>
              </a:rPr>
              <a:t>Location: City of Lathrop City Council Chamber </a:t>
            </a:r>
          </a:p>
          <a:p>
            <a:pPr marL="521335" marR="521970" algn="ctr">
              <a:spcBef>
                <a:spcPts val="870"/>
              </a:spcBef>
              <a:spcAft>
                <a:spcPts val="0"/>
              </a:spcAft>
            </a:pPr>
            <a:r>
              <a:rPr lang="en-US" sz="1400" b="1" dirty="0">
                <a:latin typeface="Arial" panose="020B0604020202020204" pitchFamily="34" charset="0"/>
                <a:ea typeface="+mj-ea"/>
                <a:cs typeface="Arial" panose="020B0604020202020204" pitchFamily="34" charset="0"/>
              </a:rPr>
              <a:t>390 Towne Centre Drive │ Lathrop, California 95330 </a:t>
            </a:r>
          </a:p>
          <a:p>
            <a:pPr algn="ctr"/>
            <a:endParaRPr lang="en-US" sz="1400" b="1" dirty="0">
              <a:latin typeface="Arial" panose="020B0604020202020204" pitchFamily="34" charset="0"/>
              <a:ea typeface="+mj-ea"/>
              <a:cs typeface="Arial" panose="020B0604020202020204" pitchFamily="34" charset="0"/>
            </a:endParaRPr>
          </a:p>
          <a:p>
            <a:pPr algn="r"/>
            <a:endParaRPr lang="en-US" sz="1400" b="1" dirty="0">
              <a:latin typeface="Arial" panose="020B0604020202020204" pitchFamily="34" charset="0"/>
              <a:ea typeface="+mj-ea"/>
              <a:cs typeface="Arial" panose="020B0604020202020204" pitchFamily="34" charset="0"/>
            </a:endParaRPr>
          </a:p>
        </p:txBody>
      </p:sp>
      <p:pic>
        <p:nvPicPr>
          <p:cNvPr id="7" name="Picture 6" descr="A logo for a company&#10;&#10;Description automatically generated">
            <a:extLst>
              <a:ext uri="{FF2B5EF4-FFF2-40B4-BE49-F238E27FC236}">
                <a16:creationId xmlns:a16="http://schemas.microsoft.com/office/drawing/2014/main" id="{E414A7FB-F114-C976-31B9-F1E702294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8625" y="163512"/>
            <a:ext cx="5658843" cy="1479551"/>
          </a:xfrm>
          <a:prstGeom prst="rect">
            <a:avLst/>
          </a:prstGeom>
        </p:spPr>
      </p:pic>
    </p:spTree>
    <p:extLst>
      <p:ext uri="{BB962C8B-B14F-4D97-AF65-F5344CB8AC3E}">
        <p14:creationId xmlns:p14="http://schemas.microsoft.com/office/powerpoint/2010/main" val="3606776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3FDB-43C4-8DAA-AC5D-257FC408E4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36FD5F-B5A2-553F-F3DB-7D68CEA67E97}"/>
              </a:ext>
            </a:extLst>
          </p:cNvPr>
          <p:cNvSpPr>
            <a:spLocks noGrp="1"/>
          </p:cNvSpPr>
          <p:nvPr>
            <p:ph type="sldNum" sz="quarter" idx="12"/>
          </p:nvPr>
        </p:nvSpPr>
        <p:spPr>
          <a:xfrm>
            <a:off x="8630478" y="6336472"/>
            <a:ext cx="2743200" cy="365125"/>
          </a:xfrm>
        </p:spPr>
        <p:txBody>
          <a:bodyPr/>
          <a:lstStyle/>
          <a:p>
            <a:fld id="{8EE7FE50-EF63-4F1C-907E-A06A2B5E8A96}" type="slidenum">
              <a:rPr lang="en-US" smtClean="0"/>
              <a:t>2</a:t>
            </a:fld>
            <a:endParaRPr lang="en-US"/>
          </a:p>
        </p:txBody>
      </p:sp>
      <p:sp>
        <p:nvSpPr>
          <p:cNvPr id="5" name="Rectangle 4">
            <a:extLst>
              <a:ext uri="{FF2B5EF4-FFF2-40B4-BE49-F238E27FC236}">
                <a16:creationId xmlns:a16="http://schemas.microsoft.com/office/drawing/2014/main" id="{8D4A91E1-E84E-1196-B105-6E8CFB73EC2D}"/>
              </a:ext>
            </a:extLst>
          </p:cNvPr>
          <p:cNvSpPr/>
          <p:nvPr/>
        </p:nvSpPr>
        <p:spPr>
          <a:xfrm>
            <a:off x="0" y="0"/>
            <a:ext cx="3431421"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43D01E-DB3B-7B24-6CEA-3ED44B9538AD}"/>
              </a:ext>
            </a:extLst>
          </p:cNvPr>
          <p:cNvSpPr txBox="1"/>
          <p:nvPr/>
        </p:nvSpPr>
        <p:spPr>
          <a:xfrm>
            <a:off x="376930" y="2367171"/>
            <a:ext cx="3054491" cy="2123658"/>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Advisory </a:t>
            </a:r>
          </a:p>
          <a:p>
            <a:r>
              <a:rPr lang="en-US" sz="4400" dirty="0">
                <a:solidFill>
                  <a:schemeClr val="bg1"/>
                </a:solidFill>
                <a:latin typeface="Arial" panose="020B0604020202020204" pitchFamily="34" charset="0"/>
                <a:cs typeface="Arial" panose="020B0604020202020204" pitchFamily="34" charset="0"/>
              </a:rPr>
              <a:t>Committee </a:t>
            </a:r>
          </a:p>
          <a:p>
            <a:r>
              <a:rPr lang="en-US" sz="4400" dirty="0">
                <a:solidFill>
                  <a:schemeClr val="bg1"/>
                </a:solidFill>
                <a:latin typeface="Arial" panose="020B0604020202020204" pitchFamily="34" charset="0"/>
                <a:cs typeface="Arial" panose="020B0604020202020204" pitchFamily="34" charset="0"/>
              </a:rPr>
              <a:t>Agenda</a:t>
            </a:r>
          </a:p>
        </p:txBody>
      </p:sp>
      <p:sp>
        <p:nvSpPr>
          <p:cNvPr id="10" name="Rectangle 9">
            <a:extLst>
              <a:ext uri="{FF2B5EF4-FFF2-40B4-BE49-F238E27FC236}">
                <a16:creationId xmlns:a16="http://schemas.microsoft.com/office/drawing/2014/main" id="{53253FFC-6B98-8311-6001-9D7CB42B19F6}"/>
              </a:ext>
            </a:extLst>
          </p:cNvPr>
          <p:cNvSpPr/>
          <p:nvPr/>
        </p:nvSpPr>
        <p:spPr>
          <a:xfrm rot="8067087" flipH="1">
            <a:off x="11863711" y="-163240"/>
            <a:ext cx="45719" cy="1002396"/>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1B9041D-4D20-0150-48B0-36333C0DF562}"/>
              </a:ext>
            </a:extLst>
          </p:cNvPr>
          <p:cNvSpPr/>
          <p:nvPr/>
        </p:nvSpPr>
        <p:spPr>
          <a:xfrm rot="8067087" flipH="1">
            <a:off x="11148038" y="-417599"/>
            <a:ext cx="49281" cy="290420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2C9883-F6FC-DF23-7299-416105FAFEC8}"/>
              </a:ext>
            </a:extLst>
          </p:cNvPr>
          <p:cNvSpPr/>
          <p:nvPr/>
        </p:nvSpPr>
        <p:spPr>
          <a:xfrm rot="8067087" flipH="1">
            <a:off x="11545455" y="-252081"/>
            <a:ext cx="45719" cy="178287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4270CB-8F22-553F-FC12-78F420659BDB}"/>
              </a:ext>
            </a:extLst>
          </p:cNvPr>
          <p:cNvSpPr txBox="1"/>
          <p:nvPr/>
        </p:nvSpPr>
        <p:spPr>
          <a:xfrm>
            <a:off x="3620862" y="425470"/>
            <a:ext cx="8323488" cy="5642570"/>
          </a:xfrm>
          <a:prstGeom prst="rect">
            <a:avLst/>
          </a:prstGeom>
          <a:noFill/>
        </p:spPr>
        <p:txBody>
          <a:bodyPr wrap="square" rtlCol="0">
            <a:spAutoFit/>
          </a:bodyPr>
          <a:lstStyle/>
          <a:p>
            <a:pPr marL="342900" indent="-342900">
              <a:spcAft>
                <a:spcPts val="1000"/>
              </a:spcAft>
              <a:buFont typeface="+mj-lt"/>
              <a:buAutoNum type="arabicPeriod"/>
            </a:pPr>
            <a:r>
              <a:rPr lang="en-US" sz="2100" dirty="0">
                <a:latin typeface="Arial" panose="020B0604020202020204" pitchFamily="34" charset="0"/>
                <a:cs typeface="Arial" panose="020B0604020202020204" pitchFamily="34" charset="0"/>
              </a:rPr>
              <a:t>Administrative Matters </a:t>
            </a:r>
          </a:p>
          <a:p>
            <a:pPr marL="800100" lvl="1" indent="-342900">
              <a:spcAft>
                <a:spcPts val="1000"/>
              </a:spcAft>
              <a:buFont typeface="+mj-lt"/>
              <a:buAutoNum type="alphaUcPeriod"/>
            </a:pPr>
            <a:r>
              <a:rPr lang="en-US" sz="2100" dirty="0">
                <a:latin typeface="Arial" panose="020B0604020202020204" pitchFamily="34" charset="0"/>
                <a:cs typeface="Arial" panose="020B0604020202020204" pitchFamily="34" charset="0"/>
              </a:rPr>
              <a:t>Roll Call</a:t>
            </a:r>
          </a:p>
          <a:p>
            <a:pPr marL="800100" lvl="1" indent="-342900">
              <a:spcAft>
                <a:spcPts val="1000"/>
              </a:spcAft>
              <a:buFont typeface="+mj-lt"/>
              <a:buAutoNum type="alphaUcPeriod"/>
            </a:pPr>
            <a:r>
              <a:rPr lang="en-US" sz="2100" dirty="0">
                <a:latin typeface="Arial" panose="020B0604020202020204" pitchFamily="34" charset="0"/>
                <a:cs typeface="Arial" panose="020B0604020202020204" pitchFamily="34" charset="0"/>
              </a:rPr>
              <a:t>Introduction of Darren Suen, Executive Director of SJAFCA</a:t>
            </a:r>
          </a:p>
          <a:p>
            <a:pPr marL="800100" lvl="1" indent="-342900">
              <a:spcAft>
                <a:spcPts val="1000"/>
              </a:spcAft>
              <a:buFont typeface="+mj-lt"/>
              <a:buAutoNum type="alphaUcPeriod"/>
            </a:pPr>
            <a:r>
              <a:rPr lang="en-US" sz="2100" dirty="0">
                <a:latin typeface="Arial" panose="020B0604020202020204" pitchFamily="34" charset="0"/>
                <a:cs typeface="Arial" panose="020B0604020202020204" pitchFamily="34" charset="0"/>
              </a:rPr>
              <a:t>Approve 12/2 Meeting Summary (Attachment A) </a:t>
            </a:r>
            <a:r>
              <a:rPr lang="en-US" sz="2100" dirty="0">
                <a:solidFill>
                  <a:srgbClr val="FF0000"/>
                </a:solidFill>
                <a:latin typeface="Arial" panose="020B0604020202020204" pitchFamily="34" charset="0"/>
                <a:cs typeface="Arial" panose="020B0604020202020204" pitchFamily="34" charset="0"/>
              </a:rPr>
              <a:t>[Possible Action]</a:t>
            </a:r>
          </a:p>
          <a:p>
            <a:pPr marL="342900" indent="-342900">
              <a:spcAft>
                <a:spcPts val="1000"/>
              </a:spcAft>
              <a:buFont typeface="+mj-lt"/>
              <a:buAutoNum type="arabicPeriod"/>
            </a:pPr>
            <a:r>
              <a:rPr lang="en-US" sz="2100" dirty="0">
                <a:latin typeface="Arial" panose="020B0604020202020204" pitchFamily="34" charset="0"/>
                <a:cs typeface="Arial" panose="020B0604020202020204" pitchFamily="34" charset="0"/>
              </a:rPr>
              <a:t>Recommend approval of updated Paradise Cut Bypass Expansion and Multi-Benefit Project Engagement Strategy to SJAFCA (Attachment B)</a:t>
            </a:r>
            <a:r>
              <a:rPr lang="en-US" sz="2100" dirty="0">
                <a:solidFill>
                  <a:srgbClr val="FF0000"/>
                </a:solidFill>
                <a:latin typeface="Arial" panose="020B0604020202020204" pitchFamily="34" charset="0"/>
                <a:cs typeface="Arial" panose="020B0604020202020204" pitchFamily="34" charset="0"/>
              </a:rPr>
              <a:t> [Possible Action]</a:t>
            </a:r>
          </a:p>
          <a:p>
            <a:pPr marL="914400" lvl="1" indent="-457200">
              <a:spcAft>
                <a:spcPts val="1000"/>
              </a:spcAft>
              <a:buFont typeface="+mj-lt"/>
              <a:buAutoNum type="alphaUcPeriod"/>
            </a:pPr>
            <a:r>
              <a:rPr lang="en-US" sz="2100" dirty="0">
                <a:latin typeface="Arial" panose="020B0604020202020204" pitchFamily="34" charset="0"/>
                <a:cs typeface="Arial" panose="020B0604020202020204" pitchFamily="34" charset="0"/>
              </a:rPr>
              <a:t>Updates to Engagement Strategy (Attachment B1)</a:t>
            </a:r>
          </a:p>
          <a:p>
            <a:pPr marL="342900" indent="-342900">
              <a:spcAft>
                <a:spcPts val="1000"/>
              </a:spcAft>
              <a:buFont typeface="+mj-lt"/>
              <a:buAutoNum type="arabicPeriod"/>
            </a:pPr>
            <a:r>
              <a:rPr lang="en-US" sz="2100" dirty="0">
                <a:latin typeface="Arial" panose="020B0604020202020204" pitchFamily="34" charset="0"/>
                <a:cs typeface="Arial" panose="020B0604020202020204" pitchFamily="34" charset="0"/>
              </a:rPr>
              <a:t>Paradise Cut Feasibility Study Update </a:t>
            </a:r>
          </a:p>
          <a:p>
            <a:pPr marL="914400" lvl="1" indent="-457200">
              <a:spcAft>
                <a:spcPts val="1000"/>
              </a:spcAft>
              <a:buFont typeface="+mj-lt"/>
              <a:buAutoNum type="alphaUcPeriod"/>
            </a:pPr>
            <a:r>
              <a:rPr lang="en-US" sz="2100" dirty="0">
                <a:latin typeface="Arial" panose="020B0604020202020204" pitchFamily="34" charset="0"/>
                <a:cs typeface="Arial" panose="020B0604020202020204" pitchFamily="34" charset="0"/>
              </a:rPr>
              <a:t>Receive update on the Paradise Cut Feasibility Study (Attachment C)</a:t>
            </a:r>
          </a:p>
          <a:p>
            <a:pPr marL="914400" lvl="1" indent="-457200">
              <a:spcAft>
                <a:spcPts val="1000"/>
              </a:spcAft>
              <a:buFont typeface="+mj-lt"/>
              <a:buAutoNum type="alphaUcPeriod"/>
            </a:pPr>
            <a:r>
              <a:rPr lang="en-US" sz="2100" dirty="0">
                <a:latin typeface="Arial" panose="020B0604020202020204" pitchFamily="34" charset="0"/>
                <a:cs typeface="Arial" panose="020B0604020202020204" pitchFamily="34" charset="0"/>
              </a:rPr>
              <a:t>Chapter 5: Formulation of Preliminary Alternatives (Attachment D)</a:t>
            </a:r>
          </a:p>
        </p:txBody>
      </p:sp>
    </p:spTree>
    <p:extLst>
      <p:ext uri="{BB962C8B-B14F-4D97-AF65-F5344CB8AC3E}">
        <p14:creationId xmlns:p14="http://schemas.microsoft.com/office/powerpoint/2010/main" val="21855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C8B8B-A733-3A28-C078-2F87B001CA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E50FF6-3B19-D776-1C4C-644C7EDA3C84}"/>
              </a:ext>
            </a:extLst>
          </p:cNvPr>
          <p:cNvSpPr>
            <a:spLocks noGrp="1"/>
          </p:cNvSpPr>
          <p:nvPr>
            <p:ph type="sldNum" sz="quarter" idx="12"/>
          </p:nvPr>
        </p:nvSpPr>
        <p:spPr>
          <a:xfrm>
            <a:off x="8630478" y="6336472"/>
            <a:ext cx="2743200" cy="365125"/>
          </a:xfrm>
        </p:spPr>
        <p:txBody>
          <a:bodyPr/>
          <a:lstStyle/>
          <a:p>
            <a:fld id="{8EE7FE50-EF63-4F1C-907E-A06A2B5E8A96}" type="slidenum">
              <a:rPr lang="en-US" smtClean="0"/>
              <a:t>3</a:t>
            </a:fld>
            <a:endParaRPr lang="en-US"/>
          </a:p>
        </p:txBody>
      </p:sp>
      <p:sp>
        <p:nvSpPr>
          <p:cNvPr id="5" name="Rectangle 4">
            <a:extLst>
              <a:ext uri="{FF2B5EF4-FFF2-40B4-BE49-F238E27FC236}">
                <a16:creationId xmlns:a16="http://schemas.microsoft.com/office/drawing/2014/main" id="{8FD95EBA-5216-8052-5FAD-B79D81CD8CA4}"/>
              </a:ext>
            </a:extLst>
          </p:cNvPr>
          <p:cNvSpPr/>
          <p:nvPr/>
        </p:nvSpPr>
        <p:spPr>
          <a:xfrm>
            <a:off x="0" y="0"/>
            <a:ext cx="3431421"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57F3615-5534-B85F-6CA9-FDB83C9AED0C}"/>
              </a:ext>
            </a:extLst>
          </p:cNvPr>
          <p:cNvSpPr txBox="1"/>
          <p:nvPr/>
        </p:nvSpPr>
        <p:spPr>
          <a:xfrm>
            <a:off x="376930" y="2367171"/>
            <a:ext cx="3054491" cy="2123658"/>
          </a:xfrm>
          <a:prstGeom prst="rect">
            <a:avLst/>
          </a:prstGeom>
          <a:noFill/>
        </p:spPr>
        <p:txBody>
          <a:bodyPr wrap="square" rtlCol="0">
            <a:spAutoFit/>
          </a:bodyPr>
          <a:lstStyle/>
          <a:p>
            <a:r>
              <a:rPr lang="en-US" sz="4400" dirty="0">
                <a:solidFill>
                  <a:schemeClr val="bg1"/>
                </a:solidFill>
                <a:latin typeface="Arial" panose="020B0604020202020204" pitchFamily="34" charset="0"/>
                <a:cs typeface="Arial" panose="020B0604020202020204" pitchFamily="34" charset="0"/>
              </a:rPr>
              <a:t>Advisory </a:t>
            </a:r>
          </a:p>
          <a:p>
            <a:r>
              <a:rPr lang="en-US" sz="4400" dirty="0">
                <a:solidFill>
                  <a:schemeClr val="bg1"/>
                </a:solidFill>
                <a:latin typeface="Arial" panose="020B0604020202020204" pitchFamily="34" charset="0"/>
                <a:cs typeface="Arial" panose="020B0604020202020204" pitchFamily="34" charset="0"/>
              </a:rPr>
              <a:t>Committee </a:t>
            </a:r>
          </a:p>
          <a:p>
            <a:r>
              <a:rPr lang="en-US" sz="4400" dirty="0">
                <a:solidFill>
                  <a:schemeClr val="bg1"/>
                </a:solidFill>
                <a:latin typeface="Arial" panose="020B0604020202020204" pitchFamily="34" charset="0"/>
                <a:cs typeface="Arial" panose="020B0604020202020204" pitchFamily="34" charset="0"/>
              </a:rPr>
              <a:t>Agenda</a:t>
            </a:r>
          </a:p>
        </p:txBody>
      </p:sp>
      <p:sp>
        <p:nvSpPr>
          <p:cNvPr id="10" name="Rectangle 9">
            <a:extLst>
              <a:ext uri="{FF2B5EF4-FFF2-40B4-BE49-F238E27FC236}">
                <a16:creationId xmlns:a16="http://schemas.microsoft.com/office/drawing/2014/main" id="{A06A116D-F9A0-68AD-707F-49463D49B3AB}"/>
              </a:ext>
            </a:extLst>
          </p:cNvPr>
          <p:cNvSpPr/>
          <p:nvPr/>
        </p:nvSpPr>
        <p:spPr>
          <a:xfrm rot="8067087" flipH="1">
            <a:off x="11863711" y="-163240"/>
            <a:ext cx="45719" cy="1002396"/>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AB73275-F342-3291-D49D-7C68FD7CE5C5}"/>
              </a:ext>
            </a:extLst>
          </p:cNvPr>
          <p:cNvSpPr/>
          <p:nvPr/>
        </p:nvSpPr>
        <p:spPr>
          <a:xfrm rot="8067087" flipH="1">
            <a:off x="11148038" y="-417599"/>
            <a:ext cx="49281" cy="290420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5EE032E-F1C2-9E99-DEFF-03967D5A9E1A}"/>
              </a:ext>
            </a:extLst>
          </p:cNvPr>
          <p:cNvSpPr/>
          <p:nvPr/>
        </p:nvSpPr>
        <p:spPr>
          <a:xfrm rot="8067087" flipH="1">
            <a:off x="11545455" y="-252081"/>
            <a:ext cx="45719" cy="178287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9870221-CE64-A0A5-E169-5789595F2C73}"/>
              </a:ext>
            </a:extLst>
          </p:cNvPr>
          <p:cNvSpPr txBox="1"/>
          <p:nvPr/>
        </p:nvSpPr>
        <p:spPr>
          <a:xfrm>
            <a:off x="3563082" y="408149"/>
            <a:ext cx="7949702" cy="4451603"/>
          </a:xfrm>
          <a:prstGeom prst="rect">
            <a:avLst/>
          </a:prstGeom>
          <a:noFill/>
        </p:spPr>
        <p:txBody>
          <a:bodyPr wrap="square" rtlCol="0">
            <a:spAutoFit/>
          </a:bodyPr>
          <a:lstStyle/>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Operations and Maintenance (O&amp;M) Discussion</a:t>
            </a:r>
          </a:p>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SJAFCA Update </a:t>
            </a:r>
          </a:p>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DWR, CVFPB, and Sacramento San Joaquin Delta Conservancy Updates </a:t>
            </a:r>
          </a:p>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Advisory Committee Comments </a:t>
            </a:r>
          </a:p>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Public Comments </a:t>
            </a:r>
          </a:p>
          <a:p>
            <a:pPr marL="457200" indent="-457200">
              <a:lnSpc>
                <a:spcPct val="150000"/>
              </a:lnSpc>
              <a:spcAft>
                <a:spcPts val="1600"/>
              </a:spcAft>
              <a:buFont typeface="+mj-lt"/>
              <a:buAutoNum type="arabicPeriod" startAt="4"/>
            </a:pPr>
            <a:r>
              <a:rPr lang="en-US" sz="2100" dirty="0">
                <a:latin typeface="Arial" panose="020B0604020202020204" pitchFamily="34" charset="0"/>
                <a:cs typeface="Arial" panose="020B0604020202020204" pitchFamily="34" charset="0"/>
              </a:rPr>
              <a:t>Adjournment </a:t>
            </a:r>
          </a:p>
        </p:txBody>
      </p:sp>
    </p:spTree>
    <p:extLst>
      <p:ext uri="{BB962C8B-B14F-4D97-AF65-F5344CB8AC3E}">
        <p14:creationId xmlns:p14="http://schemas.microsoft.com/office/powerpoint/2010/main" val="61813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B1758-F2B4-AEC1-F8C1-E3FB86DE3A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8BFCAED-C58A-3180-6F7C-A87657CE4F6F}"/>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1D81040-D1DA-2038-0748-AD4184F7AA34}"/>
              </a:ext>
            </a:extLst>
          </p:cNvPr>
          <p:cNvSpPr txBox="1">
            <a:spLocks/>
          </p:cNvSpPr>
          <p:nvPr/>
        </p:nvSpPr>
        <p:spPr>
          <a:xfrm>
            <a:off x="1672651" y="4202152"/>
            <a:ext cx="839002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rial" panose="020B0604020202020204" pitchFamily="34" charset="0"/>
                <a:cs typeface="Arial" panose="020B0604020202020204" pitchFamily="34" charset="0"/>
              </a:rPr>
              <a:t>Administrative Matters</a:t>
            </a:r>
          </a:p>
        </p:txBody>
      </p:sp>
    </p:spTree>
    <p:extLst>
      <p:ext uri="{BB962C8B-B14F-4D97-AF65-F5344CB8AC3E}">
        <p14:creationId xmlns:p14="http://schemas.microsoft.com/office/powerpoint/2010/main" val="340420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498B3-06B8-95F3-AE3F-C83638DE9B1E}"/>
              </a:ext>
            </a:extLst>
          </p:cNvPr>
          <p:cNvSpPr>
            <a:spLocks noGrp="1"/>
          </p:cNvSpPr>
          <p:nvPr>
            <p:ph type="title"/>
          </p:nvPr>
        </p:nvSpPr>
        <p:spPr>
          <a:xfrm>
            <a:off x="392945" y="4511819"/>
            <a:ext cx="3819062" cy="1412119"/>
          </a:xfrm>
        </p:spPr>
        <p:txBody>
          <a:bodyPr>
            <a:normAutofit/>
          </a:bodyPr>
          <a:lstStyle/>
          <a:p>
            <a:r>
              <a:rPr lang="en-US" dirty="0">
                <a:latin typeface="Arial" panose="020B0604020202020204" pitchFamily="34" charset="0"/>
                <a:cs typeface="Arial" panose="020B0604020202020204" pitchFamily="34" charset="0"/>
              </a:rPr>
              <a:t>Administrative Matters</a:t>
            </a:r>
          </a:p>
        </p:txBody>
      </p:sp>
      <p:pic>
        <p:nvPicPr>
          <p:cNvPr id="5" name="Picture 4">
            <a:extLst>
              <a:ext uri="{FF2B5EF4-FFF2-40B4-BE49-F238E27FC236}">
                <a16:creationId xmlns:a16="http://schemas.microsoft.com/office/drawing/2014/main" id="{FA63F42A-D648-BAC5-0939-FD1A2167DD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617828"/>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 name="Content Placeholder 2">
            <a:extLst>
              <a:ext uri="{FF2B5EF4-FFF2-40B4-BE49-F238E27FC236}">
                <a16:creationId xmlns:a16="http://schemas.microsoft.com/office/drawing/2014/main" id="{988618EB-AFA5-65DF-58FD-90CB82353D3B}"/>
              </a:ext>
            </a:extLst>
          </p:cNvPr>
          <p:cNvSpPr>
            <a:spLocks noGrp="1"/>
          </p:cNvSpPr>
          <p:nvPr>
            <p:ph idx="1"/>
          </p:nvPr>
        </p:nvSpPr>
        <p:spPr>
          <a:xfrm>
            <a:off x="4654920" y="4072875"/>
            <a:ext cx="7075118" cy="2318584"/>
          </a:xfrm>
        </p:spPr>
        <p:txBody>
          <a:bodyPr anchor="ctr">
            <a:normAutofit/>
          </a:bodyPr>
          <a:lstStyle/>
          <a:p>
            <a:r>
              <a:rPr lang="en-US" dirty="0">
                <a:latin typeface="Arial" panose="020B0604020202020204" pitchFamily="34" charset="0"/>
                <a:cs typeface="Arial" panose="020B0604020202020204" pitchFamily="34" charset="0"/>
              </a:rPr>
              <a:t>Roll call</a:t>
            </a:r>
          </a:p>
          <a:p>
            <a:r>
              <a:rPr lang="en-US" dirty="0">
                <a:latin typeface="Arial" panose="020B0604020202020204" pitchFamily="34" charset="0"/>
                <a:cs typeface="Arial" panose="020B0604020202020204" pitchFamily="34" charset="0"/>
              </a:rPr>
              <a:t>Introduction of Darren Suen, Executive Director of SJAFCA</a:t>
            </a:r>
          </a:p>
          <a:p>
            <a:r>
              <a:rPr lang="en-US" dirty="0">
                <a:latin typeface="Arial" panose="020B0604020202020204" pitchFamily="34" charset="0"/>
                <a:cs typeface="Arial" panose="020B0604020202020204" pitchFamily="34" charset="0"/>
              </a:rPr>
              <a:t>Approve 12/2 Meeting Summary (Attachment A) [Possible Action]</a:t>
            </a:r>
          </a:p>
        </p:txBody>
      </p:sp>
      <p:sp>
        <p:nvSpPr>
          <p:cNvPr id="4" name="Slide Number Placeholder 3">
            <a:extLst>
              <a:ext uri="{FF2B5EF4-FFF2-40B4-BE49-F238E27FC236}">
                <a16:creationId xmlns:a16="http://schemas.microsoft.com/office/drawing/2014/main" id="{B50BA999-8865-FC6B-B3F0-0596C51E0FEA}"/>
              </a:ext>
            </a:extLst>
          </p:cNvPr>
          <p:cNvSpPr>
            <a:spLocks noGrp="1"/>
          </p:cNvSpPr>
          <p:nvPr>
            <p:ph type="sldNum" sz="quarter" idx="12"/>
          </p:nvPr>
        </p:nvSpPr>
        <p:spPr>
          <a:xfrm>
            <a:off x="8610600" y="6356350"/>
            <a:ext cx="2743200" cy="365125"/>
          </a:xfrm>
        </p:spPr>
        <p:txBody>
          <a:bodyPr>
            <a:normAutofit lnSpcReduction="10000"/>
          </a:bodyPr>
          <a:lstStyle/>
          <a:p>
            <a:pPr>
              <a:spcAft>
                <a:spcPts val="600"/>
              </a:spcAft>
            </a:pPr>
            <a:fld id="{8EE7FE50-EF63-4F1C-907E-A06A2B5E8A96}" type="slidenum">
              <a:rPr lang="en-US"/>
              <a:pPr>
                <a:spcAft>
                  <a:spcPts val="600"/>
                </a:spcAft>
              </a:pPr>
              <a:t>5</a:t>
            </a:fld>
            <a:endParaRPr lang="en-US"/>
          </a:p>
        </p:txBody>
      </p:sp>
    </p:spTree>
    <p:extLst>
      <p:ext uri="{BB962C8B-B14F-4D97-AF65-F5344CB8AC3E}">
        <p14:creationId xmlns:p14="http://schemas.microsoft.com/office/powerpoint/2010/main" val="3061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49057" y="0"/>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672651" y="3325092"/>
            <a:ext cx="9840476" cy="258733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dirty="0">
                <a:solidFill>
                  <a:schemeClr val="bg1"/>
                </a:solidFill>
                <a:latin typeface="Arial" panose="020B0604020202020204" pitchFamily="34" charset="0"/>
                <a:cs typeface="Arial" panose="020B0604020202020204" pitchFamily="34" charset="0"/>
              </a:rPr>
              <a:t>Recommend approval of updated Paradise Cut Bypass Expansion and Multi-Benefit Project Engagement Strategy To SJAFCA (Attachment B) [Possible Action]</a:t>
            </a:r>
          </a:p>
        </p:txBody>
      </p:sp>
    </p:spTree>
    <p:extLst>
      <p:ext uri="{BB962C8B-B14F-4D97-AF65-F5344CB8AC3E}">
        <p14:creationId xmlns:p14="http://schemas.microsoft.com/office/powerpoint/2010/main" val="29489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9BD9-4119-E066-B6A0-3EDE5AD163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9767447-0AB2-0F03-984D-7CF47CC4255E}"/>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53C3439-C46C-126E-26F1-572FF985DBDB}"/>
              </a:ext>
            </a:extLst>
          </p:cNvPr>
          <p:cNvSpPr txBox="1">
            <a:spLocks/>
          </p:cNvSpPr>
          <p:nvPr/>
        </p:nvSpPr>
        <p:spPr>
          <a:xfrm>
            <a:off x="1672651" y="4202152"/>
            <a:ext cx="96708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rial" panose="020B0604020202020204" pitchFamily="34" charset="0"/>
                <a:cs typeface="Arial" panose="020B0604020202020204" pitchFamily="34" charset="0"/>
              </a:rPr>
              <a:t>Paradise Cut Feasibility Study Update</a:t>
            </a:r>
          </a:p>
        </p:txBody>
      </p:sp>
    </p:spTree>
    <p:extLst>
      <p:ext uri="{BB962C8B-B14F-4D97-AF65-F5344CB8AC3E}">
        <p14:creationId xmlns:p14="http://schemas.microsoft.com/office/powerpoint/2010/main" val="4005168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711-D3C6-6BED-4276-C0B8D3DA294F}"/>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8</a:t>
            </a:fld>
            <a:endParaRPr lang="en-US"/>
          </a:p>
        </p:txBody>
      </p:sp>
      <p:pic>
        <p:nvPicPr>
          <p:cNvPr id="3" name="Picture 2">
            <a:extLst>
              <a:ext uri="{FF2B5EF4-FFF2-40B4-BE49-F238E27FC236}">
                <a16:creationId xmlns:a16="http://schemas.microsoft.com/office/drawing/2014/main" id="{F893B4D2-B02A-C3E6-970B-D258C9794B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697" y="0"/>
            <a:ext cx="5294716" cy="1389863"/>
          </a:xfrm>
          <a:prstGeom prst="rect">
            <a:avLst/>
          </a:prstGeom>
        </p:spPr>
      </p:pic>
      <p:sp>
        <p:nvSpPr>
          <p:cNvPr id="4" name="Rectangle 3">
            <a:extLst>
              <a:ext uri="{FF2B5EF4-FFF2-40B4-BE49-F238E27FC236}">
                <a16:creationId xmlns:a16="http://schemas.microsoft.com/office/drawing/2014/main" id="{7F48C887-5D5B-0F4C-7965-E8BE37BDEA54}"/>
              </a:ext>
            </a:extLst>
          </p:cNvPr>
          <p:cNvSpPr/>
          <p:nvPr/>
        </p:nvSpPr>
        <p:spPr>
          <a:xfrm>
            <a:off x="7253056" y="0"/>
            <a:ext cx="4938944"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B961520D-FDB5-1AB7-8D29-BFA5E3E50E0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54898" y="10"/>
            <a:ext cx="4637102" cy="6857990"/>
          </a:xfrm>
          <a:prstGeom prst="rect">
            <a:avLst/>
          </a:prstGeom>
        </p:spPr>
      </p:pic>
      <p:pic>
        <p:nvPicPr>
          <p:cNvPr id="6" name="Picture 5">
            <a:extLst>
              <a:ext uri="{FF2B5EF4-FFF2-40B4-BE49-F238E27FC236}">
                <a16:creationId xmlns:a16="http://schemas.microsoft.com/office/drawing/2014/main" id="{A6B99C48-7925-544E-3B4F-6AE8356D1DA5}"/>
              </a:ext>
            </a:extLst>
          </p:cNvPr>
          <p:cNvPicPr>
            <a:picLocks noChangeAspect="1"/>
          </p:cNvPicPr>
          <p:nvPr/>
        </p:nvPicPr>
        <p:blipFill>
          <a:blip r:embed="rId4" cstate="email">
            <a:alphaModFix amt="70000"/>
            <a:extLst>
              <a:ext uri="{28A0092B-C50C-407E-A947-70E740481C1C}">
                <a14:useLocalDpi xmlns:a14="http://schemas.microsoft.com/office/drawing/2010/main"/>
              </a:ext>
            </a:extLst>
          </a:blip>
          <a:stretch>
            <a:fillRect/>
          </a:stretch>
        </p:blipFill>
        <p:spPr>
          <a:xfrm>
            <a:off x="11557551" y="0"/>
            <a:ext cx="633984" cy="6858000"/>
          </a:xfrm>
          <a:prstGeom prst="rect">
            <a:avLst/>
          </a:prstGeom>
        </p:spPr>
      </p:pic>
      <p:sp>
        <p:nvSpPr>
          <p:cNvPr id="9" name="TextBox 8">
            <a:extLst>
              <a:ext uri="{FF2B5EF4-FFF2-40B4-BE49-F238E27FC236}">
                <a16:creationId xmlns:a16="http://schemas.microsoft.com/office/drawing/2014/main" id="{832A76CF-65EE-1D15-675F-E42ACD740D88}"/>
              </a:ext>
            </a:extLst>
          </p:cNvPr>
          <p:cNvSpPr txBox="1"/>
          <p:nvPr/>
        </p:nvSpPr>
        <p:spPr>
          <a:xfrm>
            <a:off x="408942" y="5484788"/>
            <a:ext cx="6094520" cy="1200329"/>
          </a:xfrm>
          <a:prstGeom prst="rect">
            <a:avLst/>
          </a:prstGeom>
          <a:noFill/>
        </p:spPr>
        <p:txBody>
          <a:bodyPr wrap="square">
            <a:spAutoFit/>
          </a:bodyPr>
          <a:lstStyle/>
          <a:p>
            <a:pPr algn="ctr"/>
            <a:r>
              <a:rPr lang="en-US" sz="2400" b="1" kern="1200" dirty="0">
                <a:latin typeface="+mj-lt"/>
                <a:ea typeface="+mj-ea"/>
                <a:cs typeface="+mj-cs"/>
              </a:rPr>
              <a:t>Paradise Cut Bypass Expansion and </a:t>
            </a:r>
          </a:p>
          <a:p>
            <a:pPr algn="ctr"/>
            <a:r>
              <a:rPr lang="en-US" sz="2400" b="1" kern="1200" dirty="0">
                <a:latin typeface="+mj-lt"/>
                <a:ea typeface="+mj-ea"/>
                <a:cs typeface="+mj-cs"/>
              </a:rPr>
              <a:t>Mult</a:t>
            </a:r>
            <a:r>
              <a:rPr lang="en-US" sz="2400" b="1" dirty="0">
                <a:latin typeface="+mj-lt"/>
                <a:ea typeface="+mj-ea"/>
                <a:cs typeface="+mj-cs"/>
              </a:rPr>
              <a:t>i</a:t>
            </a:r>
            <a:r>
              <a:rPr lang="en-US" sz="2400" b="1" kern="1200" dirty="0">
                <a:latin typeface="+mj-lt"/>
                <a:ea typeface="+mj-ea"/>
                <a:cs typeface="+mj-cs"/>
              </a:rPr>
              <a:t>-Benefit Project</a:t>
            </a:r>
          </a:p>
          <a:p>
            <a:pPr algn="ctr"/>
            <a:endParaRPr lang="en-US" sz="2400" b="1" dirty="0">
              <a:latin typeface="+mj-lt"/>
              <a:ea typeface="+mj-ea"/>
              <a:cs typeface="+mj-cs"/>
            </a:endParaRPr>
          </a:p>
        </p:txBody>
      </p:sp>
      <p:pic>
        <p:nvPicPr>
          <p:cNvPr id="7" name="Picture 6" descr="A river flowing through a field&#10;&#10;AI-generated content may be incorrect.">
            <a:extLst>
              <a:ext uri="{FF2B5EF4-FFF2-40B4-BE49-F238E27FC236}">
                <a16:creationId xmlns:a16="http://schemas.microsoft.com/office/drawing/2014/main" id="{F4FBC7AE-1C0F-1C4A-9DB2-94F4080F2F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462" y="2130391"/>
            <a:ext cx="6096000" cy="32140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280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C3FB-831D-A2EA-405F-AA9688D8934E}"/>
              </a:ext>
            </a:extLst>
          </p:cNvPr>
          <p:cNvSpPr>
            <a:spLocks noGrp="1"/>
          </p:cNvSpPr>
          <p:nvPr>
            <p:ph type="title"/>
          </p:nvPr>
        </p:nvSpPr>
        <p:spPr/>
        <p:txBody>
          <a:bodyPr/>
          <a:lstStyle/>
          <a:p>
            <a:r>
              <a:rPr lang="en-US" dirty="0"/>
              <a:t>Description of Preliminary Alternatives</a:t>
            </a:r>
          </a:p>
        </p:txBody>
      </p:sp>
    </p:spTree>
    <p:extLst>
      <p:ext uri="{BB962C8B-B14F-4D97-AF65-F5344CB8AC3E}">
        <p14:creationId xmlns:p14="http://schemas.microsoft.com/office/powerpoint/2010/main" val="3106075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3E1D5-585E-908D-E445-79AD550FBDCF}"/>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7F1659AC-D60C-120F-ACB3-42B536418997}"/>
              </a:ext>
            </a:extLst>
          </p:cNvPr>
          <p:cNvSpPr>
            <a:spLocks noGrp="1"/>
          </p:cNvSpPr>
          <p:nvPr>
            <p:ph type="title"/>
          </p:nvPr>
        </p:nvSpPr>
        <p:spPr/>
        <p:txBody>
          <a:bodyPr/>
          <a:lstStyle/>
          <a:p>
            <a:r>
              <a:rPr lang="en-US" b="0" dirty="0"/>
              <a:t>Alternative 3: </a:t>
            </a:r>
            <a:r>
              <a:rPr lang="en-US" dirty="0"/>
              <a:t>Phase 2 Plan </a:t>
            </a:r>
          </a:p>
        </p:txBody>
      </p:sp>
      <p:sp>
        <p:nvSpPr>
          <p:cNvPr id="3" name="Content Placeholder 2">
            <a:extLst>
              <a:ext uri="{FF2B5EF4-FFF2-40B4-BE49-F238E27FC236}">
                <a16:creationId xmlns:a16="http://schemas.microsoft.com/office/drawing/2014/main" id="{3050223B-0B5D-611B-6CBB-E3D9B43F9AAF}"/>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Based on the Plan from Phase 2, which added a </a:t>
            </a:r>
            <a:r>
              <a:rPr lang="en-US" sz="1800" kern="0" dirty="0"/>
              <a:t>new 1,000-ft long weir </a:t>
            </a:r>
            <a:r>
              <a:rPr lang="en-US" sz="1800" b="0" kern="0" dirty="0"/>
              <a:t>on the San Joaquin River, upstream of Paradise Cut, and added a </a:t>
            </a:r>
            <a:r>
              <a:rPr lang="en-US" sz="1800" kern="0" dirty="0"/>
              <a:t>250-ft opening in the east UPRR </a:t>
            </a:r>
            <a:r>
              <a:rPr lang="en-US" sz="1800" b="0" kern="0" dirty="0"/>
              <a:t>crossing. </a:t>
            </a:r>
          </a:p>
          <a:p>
            <a:pPr marL="342900" indent="-342900">
              <a:buFont typeface="Arial" panose="020B0604020202020204" pitchFamily="34" charset="0"/>
              <a:buChar char="•"/>
            </a:pPr>
            <a:r>
              <a:rPr lang="en-US" sz="1800" kern="0" dirty="0"/>
              <a:t>Levees on the left bank of Paradise Cut </a:t>
            </a:r>
            <a:r>
              <a:rPr lang="en-US" sz="1800" b="0" kern="0" dirty="0"/>
              <a:t>(in RD 2095 and 2058) would be set back from the Deuel Vocational Institution to the east UPRR crossing, and from the east UPRR crossing to just beyond the west UPRR crossing. </a:t>
            </a:r>
          </a:p>
          <a:p>
            <a:pPr marL="342900" indent="-342900">
              <a:buFont typeface="Arial" panose="020B0604020202020204" pitchFamily="34" charset="0"/>
              <a:buChar char="•"/>
            </a:pPr>
            <a:r>
              <a:rPr lang="en-US" sz="1800" b="0" kern="0" dirty="0"/>
              <a:t>New floodway areas would be restored or farmed to create habitat for target terrestrial species. </a:t>
            </a:r>
            <a:endParaRPr lang="en-US" sz="1800" b="0" dirty="0"/>
          </a:p>
        </p:txBody>
      </p:sp>
      <p:sp>
        <p:nvSpPr>
          <p:cNvPr id="4" name="Slide Number Placeholder 3">
            <a:extLst>
              <a:ext uri="{FF2B5EF4-FFF2-40B4-BE49-F238E27FC236}">
                <a16:creationId xmlns:a16="http://schemas.microsoft.com/office/drawing/2014/main" id="{96E234C5-F75B-561B-3208-068E43078ADA}"/>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10</a:t>
            </a:fld>
            <a:endParaRPr lang="en-US"/>
          </a:p>
        </p:txBody>
      </p:sp>
      <p:pic>
        <p:nvPicPr>
          <p:cNvPr id="6" name="Picture 5">
            <a:extLst>
              <a:ext uri="{FF2B5EF4-FFF2-40B4-BE49-F238E27FC236}">
                <a16:creationId xmlns:a16="http://schemas.microsoft.com/office/drawing/2014/main" id="{A07CAEB5-025B-8B1B-692E-4F4B688D82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356355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ED44629-9E26-EA52-7EF4-49ECD06E620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B65F0F2-D5AD-337D-9DCF-610C6ACA3533}"/>
              </a:ext>
            </a:extLst>
          </p:cNvPr>
          <p:cNvSpPr>
            <a:spLocks noGrp="1"/>
          </p:cNvSpPr>
          <p:nvPr>
            <p:ph type="title"/>
          </p:nvPr>
        </p:nvSpPr>
        <p:spPr>
          <a:xfrm>
            <a:off x="0" y="365125"/>
            <a:ext cx="12192000" cy="789907"/>
          </a:xfrm>
        </p:spPr>
        <p:txBody>
          <a:bodyPr/>
          <a:lstStyle/>
          <a:p>
            <a:pPr algn="ctr"/>
            <a:r>
              <a:rPr lang="en-US" b="0" dirty="0"/>
              <a:t>Alternative 3: </a:t>
            </a:r>
            <a:r>
              <a:rPr lang="en-US" dirty="0"/>
              <a:t>Phase 2 Plan </a:t>
            </a:r>
          </a:p>
        </p:txBody>
      </p:sp>
      <p:sp>
        <p:nvSpPr>
          <p:cNvPr id="4" name="Slide Number Placeholder 3">
            <a:extLst>
              <a:ext uri="{FF2B5EF4-FFF2-40B4-BE49-F238E27FC236}">
                <a16:creationId xmlns:a16="http://schemas.microsoft.com/office/drawing/2014/main" id="{79A3BE52-FCCC-EC69-7697-A5F7A08A1A14}"/>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11</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3F74E05D-8F54-2E13-669B-0600B6FB4179}"/>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93629A3F-CD9D-B2B0-A349-630ED05FDA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4026675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8BDE0-56B2-2771-5DE0-181AED50CB0C}"/>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C23EE2EF-BE5F-3AA0-2A2E-2EADBDEB2359}"/>
              </a:ext>
            </a:extLst>
          </p:cNvPr>
          <p:cNvSpPr>
            <a:spLocks noGrp="1"/>
          </p:cNvSpPr>
          <p:nvPr>
            <p:ph type="title"/>
          </p:nvPr>
        </p:nvSpPr>
        <p:spPr/>
        <p:txBody>
          <a:bodyPr/>
          <a:lstStyle/>
          <a:p>
            <a:r>
              <a:rPr lang="en-US" b="0" dirty="0"/>
              <a:t>Alternative 1: </a:t>
            </a:r>
            <a:r>
              <a:rPr lang="en-US" dirty="0"/>
              <a:t>Minimum Plan A</a:t>
            </a:r>
          </a:p>
        </p:txBody>
      </p:sp>
      <p:sp>
        <p:nvSpPr>
          <p:cNvPr id="3" name="Content Placeholder 2">
            <a:extLst>
              <a:ext uri="{FF2B5EF4-FFF2-40B4-BE49-F238E27FC236}">
                <a16:creationId xmlns:a16="http://schemas.microsoft.com/office/drawing/2014/main" id="{E7EAA8F3-458A-2C76-90DF-2E5407CC4057}"/>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Does not modify rail or road crossings</a:t>
            </a:r>
          </a:p>
          <a:p>
            <a:pPr marL="342900" indent="-342900">
              <a:buFont typeface="Arial" panose="020B0604020202020204" pitchFamily="34" charset="0"/>
              <a:buChar char="•"/>
            </a:pPr>
            <a:r>
              <a:rPr lang="en-US" sz="1800" kern="0" dirty="0"/>
              <a:t>Extends the existing Paradise Cut weir upstream</a:t>
            </a:r>
            <a:r>
              <a:rPr lang="en-US" sz="1800" b="0" kern="0" dirty="0"/>
              <a:t> along the San Joaquin River</a:t>
            </a:r>
          </a:p>
          <a:p>
            <a:pPr marL="342900" indent="-342900">
              <a:buFont typeface="Arial" panose="020B0604020202020204" pitchFamily="34" charset="0"/>
              <a:buChar char="•"/>
            </a:pPr>
            <a:r>
              <a:rPr lang="en-US" sz="1800" kern="0" dirty="0"/>
              <a:t>Levees on the left bank of Paradise Cut</a:t>
            </a:r>
            <a:r>
              <a:rPr lang="en-US" sz="1800" b="0" kern="0" dirty="0"/>
              <a:t> would be set back from the extended weir to the west UPRR crossing (in RDs 2095 and 2058). </a:t>
            </a:r>
          </a:p>
          <a:p>
            <a:pPr marL="342900" indent="-342900">
              <a:buFont typeface="Arial" panose="020B0604020202020204" pitchFamily="34" charset="0"/>
              <a:buChar char="•"/>
            </a:pPr>
            <a:r>
              <a:rPr lang="en-US" sz="1800" kern="0" dirty="0"/>
              <a:t>Levee on the right bank of Paradise Cut </a:t>
            </a:r>
            <a:r>
              <a:rPr lang="en-US" sz="1800" b="0" kern="0" dirty="0"/>
              <a:t>(in RD 2107) would be set back from the east UPRR crossing to I-5. </a:t>
            </a:r>
          </a:p>
          <a:p>
            <a:pPr marL="342900" indent="-342900">
              <a:buFont typeface="Arial" panose="020B0604020202020204" pitchFamily="34" charset="0"/>
              <a:buChar char="•"/>
            </a:pPr>
            <a:r>
              <a:rPr lang="en-US" sz="1800" b="0" kern="0" dirty="0"/>
              <a:t>New floodway areas would be restored to create habitat for target terrestrial species. </a:t>
            </a:r>
          </a:p>
        </p:txBody>
      </p:sp>
      <p:sp>
        <p:nvSpPr>
          <p:cNvPr id="4" name="Slide Number Placeholder 3">
            <a:extLst>
              <a:ext uri="{FF2B5EF4-FFF2-40B4-BE49-F238E27FC236}">
                <a16:creationId xmlns:a16="http://schemas.microsoft.com/office/drawing/2014/main" id="{75B6441E-854F-34E5-565A-BF5F0B463187}"/>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12</a:t>
            </a:fld>
            <a:endParaRPr lang="en-US"/>
          </a:p>
        </p:txBody>
      </p:sp>
      <p:pic>
        <p:nvPicPr>
          <p:cNvPr id="6" name="Picture 5">
            <a:extLst>
              <a:ext uri="{FF2B5EF4-FFF2-40B4-BE49-F238E27FC236}">
                <a16:creationId xmlns:a16="http://schemas.microsoft.com/office/drawing/2014/main" id="{1AD10158-2A1F-9D24-B95E-9C5C7C1A2B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3940299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6BD2A7-347A-325B-5250-DEDBC63BB3F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C78EA8B-D905-8942-D059-EDDBA10DE1BF}"/>
              </a:ext>
            </a:extLst>
          </p:cNvPr>
          <p:cNvSpPr>
            <a:spLocks noGrp="1"/>
          </p:cNvSpPr>
          <p:nvPr>
            <p:ph type="title"/>
          </p:nvPr>
        </p:nvSpPr>
        <p:spPr>
          <a:xfrm>
            <a:off x="0" y="365125"/>
            <a:ext cx="12192000" cy="789907"/>
          </a:xfrm>
        </p:spPr>
        <p:txBody>
          <a:bodyPr/>
          <a:lstStyle/>
          <a:p>
            <a:pPr algn="ctr"/>
            <a:r>
              <a:rPr lang="en-US" b="0" dirty="0"/>
              <a:t>Alternative 1: </a:t>
            </a:r>
            <a:r>
              <a:rPr lang="en-US" dirty="0"/>
              <a:t>Minimum Plan A</a:t>
            </a:r>
          </a:p>
        </p:txBody>
      </p:sp>
      <p:sp>
        <p:nvSpPr>
          <p:cNvPr id="4" name="Slide Number Placeholder 3">
            <a:extLst>
              <a:ext uri="{FF2B5EF4-FFF2-40B4-BE49-F238E27FC236}">
                <a16:creationId xmlns:a16="http://schemas.microsoft.com/office/drawing/2014/main" id="{CE311BFD-9713-8488-BC37-7025D605BF4F}"/>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13</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9CA9A351-63B3-33CA-E901-E5B70AB3A34A}"/>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71025118-B070-A046-6134-5D1796680E3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965987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F815-12CC-10E4-71FF-C5DC37B594A1}"/>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CE7030EA-CC8F-5D91-3BFC-3041C75F121C}"/>
              </a:ext>
            </a:extLst>
          </p:cNvPr>
          <p:cNvSpPr>
            <a:spLocks noGrp="1"/>
          </p:cNvSpPr>
          <p:nvPr>
            <p:ph type="title"/>
          </p:nvPr>
        </p:nvSpPr>
        <p:spPr/>
        <p:txBody>
          <a:bodyPr/>
          <a:lstStyle/>
          <a:p>
            <a:r>
              <a:rPr lang="en-US" b="0" dirty="0"/>
              <a:t>Alternative 2: </a:t>
            </a:r>
            <a:r>
              <a:rPr lang="en-US" dirty="0"/>
              <a:t>Minimum Plan B</a:t>
            </a:r>
          </a:p>
        </p:txBody>
      </p:sp>
      <p:sp>
        <p:nvSpPr>
          <p:cNvPr id="3" name="Content Placeholder 2">
            <a:extLst>
              <a:ext uri="{FF2B5EF4-FFF2-40B4-BE49-F238E27FC236}">
                <a16:creationId xmlns:a16="http://schemas.microsoft.com/office/drawing/2014/main" id="{A88A2936-136F-DC1B-4851-9C697F0BDA30}"/>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Does not modify rail or road crossings</a:t>
            </a:r>
          </a:p>
          <a:p>
            <a:pPr marL="342900" indent="-342900">
              <a:buFont typeface="Arial" panose="020B0604020202020204" pitchFamily="34" charset="0"/>
              <a:buChar char="•"/>
            </a:pPr>
            <a:r>
              <a:rPr lang="en-US" sz="1800" kern="0" dirty="0"/>
              <a:t>Extends the existing Paradise Cut weir downstream </a:t>
            </a:r>
            <a:r>
              <a:rPr lang="en-US" sz="1800" b="0" kern="0" dirty="0"/>
              <a:t>along the San Joaquin River</a:t>
            </a:r>
          </a:p>
          <a:p>
            <a:pPr marL="342900" indent="-342900">
              <a:buFont typeface="Arial" panose="020B0604020202020204" pitchFamily="34" charset="0"/>
              <a:buChar char="•"/>
            </a:pPr>
            <a:r>
              <a:rPr lang="en-US" sz="1800" kern="0" dirty="0"/>
              <a:t>Levee on the right bank of Paradise Cut </a:t>
            </a:r>
            <a:r>
              <a:rPr lang="en-US" sz="1800" b="0" kern="0" dirty="0"/>
              <a:t>(in RD 2107) would be set back from the weir to the east UPRR crossing</a:t>
            </a:r>
          </a:p>
          <a:p>
            <a:pPr marL="342900" indent="-342900">
              <a:buFont typeface="Arial" panose="020B0604020202020204" pitchFamily="34" charset="0"/>
              <a:buChar char="•"/>
            </a:pPr>
            <a:r>
              <a:rPr lang="en-US" sz="1800" kern="0" dirty="0"/>
              <a:t>Levees on the left bank of Paradise Cut</a:t>
            </a:r>
            <a:r>
              <a:rPr lang="en-US" sz="1800" b="0" kern="0" dirty="0"/>
              <a:t> (in RD 2095 and 2058) would be set back downstream of the east UPRR crossing</a:t>
            </a:r>
          </a:p>
          <a:p>
            <a:pPr marL="342900" indent="-342900">
              <a:buFont typeface="Arial" panose="020B0604020202020204" pitchFamily="34" charset="0"/>
              <a:buChar char="•"/>
            </a:pPr>
            <a:r>
              <a:rPr lang="en-US" sz="1800" b="0" kern="0" dirty="0"/>
              <a:t>New floodway areas would be restored to create habitat for target terrestrial species. </a:t>
            </a:r>
          </a:p>
        </p:txBody>
      </p:sp>
      <p:sp>
        <p:nvSpPr>
          <p:cNvPr id="4" name="Slide Number Placeholder 3">
            <a:extLst>
              <a:ext uri="{FF2B5EF4-FFF2-40B4-BE49-F238E27FC236}">
                <a16:creationId xmlns:a16="http://schemas.microsoft.com/office/drawing/2014/main" id="{E6E5831A-603E-CA39-DB33-BAFB027F9E95}"/>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14</a:t>
            </a:fld>
            <a:endParaRPr lang="en-US"/>
          </a:p>
        </p:txBody>
      </p:sp>
      <p:pic>
        <p:nvPicPr>
          <p:cNvPr id="6" name="Picture 5">
            <a:extLst>
              <a:ext uri="{FF2B5EF4-FFF2-40B4-BE49-F238E27FC236}">
                <a16:creationId xmlns:a16="http://schemas.microsoft.com/office/drawing/2014/main" id="{6C47A1C6-3E5D-4C50-29A4-A6A612E4BCD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3626931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D6566C-C7B1-24F1-74C8-9ACD2C8AB5D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2620BB1-C1C8-7A08-24DC-7E24FC7E60C0}"/>
              </a:ext>
            </a:extLst>
          </p:cNvPr>
          <p:cNvSpPr>
            <a:spLocks noGrp="1"/>
          </p:cNvSpPr>
          <p:nvPr>
            <p:ph type="title"/>
          </p:nvPr>
        </p:nvSpPr>
        <p:spPr>
          <a:xfrm>
            <a:off x="0" y="365125"/>
            <a:ext cx="12192000" cy="789907"/>
          </a:xfrm>
        </p:spPr>
        <p:txBody>
          <a:bodyPr/>
          <a:lstStyle/>
          <a:p>
            <a:pPr algn="ctr"/>
            <a:r>
              <a:rPr lang="en-US" b="0" dirty="0"/>
              <a:t>Alternative 2: </a:t>
            </a:r>
            <a:r>
              <a:rPr lang="en-US" dirty="0"/>
              <a:t>Minimum Plan B</a:t>
            </a:r>
          </a:p>
        </p:txBody>
      </p:sp>
      <p:sp>
        <p:nvSpPr>
          <p:cNvPr id="4" name="Slide Number Placeholder 3">
            <a:extLst>
              <a:ext uri="{FF2B5EF4-FFF2-40B4-BE49-F238E27FC236}">
                <a16:creationId xmlns:a16="http://schemas.microsoft.com/office/drawing/2014/main" id="{8B15757B-8E0F-25FB-17B3-CD1D5FC06FCC}"/>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15</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639DB6F4-796C-BF90-F7CD-277BA9F8080E}"/>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75A64007-D34A-459B-1E5A-80719DE6F59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1494209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54603-ECFE-D443-6BBE-B45D8B8EBE31}"/>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3E3377E2-5EF6-C53A-1E59-D17B79A1CED9}"/>
              </a:ext>
            </a:extLst>
          </p:cNvPr>
          <p:cNvSpPr>
            <a:spLocks noGrp="1"/>
          </p:cNvSpPr>
          <p:nvPr>
            <p:ph type="title"/>
          </p:nvPr>
        </p:nvSpPr>
        <p:spPr/>
        <p:txBody>
          <a:bodyPr/>
          <a:lstStyle/>
          <a:p>
            <a:r>
              <a:rPr lang="en-US" b="0" dirty="0"/>
              <a:t>Alternative 4: </a:t>
            </a:r>
            <a:r>
              <a:rPr lang="en-US" dirty="0"/>
              <a:t>Modified Phase 2 Plan</a:t>
            </a:r>
          </a:p>
        </p:txBody>
      </p:sp>
      <p:sp>
        <p:nvSpPr>
          <p:cNvPr id="3" name="Content Placeholder 2">
            <a:extLst>
              <a:ext uri="{FF2B5EF4-FFF2-40B4-BE49-F238E27FC236}">
                <a16:creationId xmlns:a16="http://schemas.microsoft.com/office/drawing/2014/main" id="{51B8DD17-6829-D058-3012-C799E03488D5}"/>
              </a:ext>
            </a:extLst>
          </p:cNvPr>
          <p:cNvSpPr>
            <a:spLocks noGrp="1"/>
          </p:cNvSpPr>
          <p:nvPr>
            <p:ph sz="half" idx="1"/>
          </p:nvPr>
        </p:nvSpPr>
        <p:spPr>
          <a:xfrm>
            <a:off x="531394" y="1396205"/>
            <a:ext cx="5334094" cy="5242720"/>
          </a:xfrm>
        </p:spPr>
        <p:txBody>
          <a:bodyPr>
            <a:noAutofit/>
          </a:bodyPr>
          <a:lstStyle/>
          <a:p>
            <a:pPr marL="342900" indent="-342900">
              <a:buFont typeface="Arial" panose="020B0604020202020204" pitchFamily="34" charset="0"/>
              <a:buChar char="•"/>
            </a:pPr>
            <a:r>
              <a:rPr lang="en-US" sz="1800" b="0" kern="0" dirty="0"/>
              <a:t>Based on the Phase 2 Plan but </a:t>
            </a:r>
            <a:r>
              <a:rPr lang="en-US" sz="1800" kern="0" dirty="0"/>
              <a:t>excludes the east UPRR rail opening </a:t>
            </a:r>
            <a:r>
              <a:rPr lang="en-US" sz="1800" b="0" kern="0" dirty="0"/>
              <a:t>and includes additional downstream setback levees. </a:t>
            </a:r>
          </a:p>
          <a:p>
            <a:pPr marL="342900" indent="-342900">
              <a:buFont typeface="Arial" panose="020B0604020202020204" pitchFamily="34" charset="0"/>
              <a:buChar char="•"/>
            </a:pPr>
            <a:r>
              <a:rPr lang="en-US" sz="1800" b="0" kern="0" dirty="0"/>
              <a:t>In place of the east UPRR rail opening, the </a:t>
            </a:r>
            <a:r>
              <a:rPr lang="en-US" sz="1800" kern="0" dirty="0"/>
              <a:t>existing Paradise Cut left bank levee would be degraded </a:t>
            </a:r>
            <a:r>
              <a:rPr lang="en-US" sz="1800" b="0" kern="0" dirty="0"/>
              <a:t>from the existing Paradise Cut weir to the east UPRR crossing. </a:t>
            </a:r>
          </a:p>
          <a:p>
            <a:pPr marL="342900" indent="-342900">
              <a:buFont typeface="Arial" panose="020B0604020202020204" pitchFamily="34" charset="0"/>
              <a:buChar char="•"/>
            </a:pPr>
            <a:r>
              <a:rPr lang="en-US" sz="1800" b="0" kern="0" dirty="0"/>
              <a:t>Additional </a:t>
            </a:r>
            <a:r>
              <a:rPr lang="en-US" sz="1800" kern="0" dirty="0"/>
              <a:t>downstream levee setbacks </a:t>
            </a:r>
            <a:r>
              <a:rPr lang="en-US" sz="1800" b="0" kern="0" dirty="0"/>
              <a:t>include a setback levee on the left bank of Paradise Cut at </a:t>
            </a:r>
            <a:r>
              <a:rPr lang="en-US" sz="1800" b="0" kern="0" dirty="0" err="1"/>
              <a:t>Kisst</a:t>
            </a:r>
            <a:r>
              <a:rPr lang="en-US" sz="1800" b="0" kern="0" dirty="0"/>
              <a:t> Dairy (in RD 2058), and </a:t>
            </a:r>
            <a:r>
              <a:rPr lang="en-US" sz="1800" kern="0" dirty="0"/>
              <a:t>ecological levee setbacks</a:t>
            </a:r>
            <a:r>
              <a:rPr lang="en-US" sz="1800" b="0" kern="0" dirty="0"/>
              <a:t> along RD 2058 and RD 2089 levees, within the Four Corners area. </a:t>
            </a:r>
          </a:p>
          <a:p>
            <a:pPr marL="342900" indent="-342900">
              <a:buFont typeface="Arial" panose="020B0604020202020204" pitchFamily="34" charset="0"/>
              <a:buChar char="•"/>
            </a:pPr>
            <a:r>
              <a:rPr lang="en-US" sz="1800" b="0" kern="0" dirty="0"/>
              <a:t>The new floodway areas would be restored or farmed to create habitat for target terrestrial species. </a:t>
            </a:r>
          </a:p>
        </p:txBody>
      </p:sp>
      <p:sp>
        <p:nvSpPr>
          <p:cNvPr id="4" name="Slide Number Placeholder 3">
            <a:extLst>
              <a:ext uri="{FF2B5EF4-FFF2-40B4-BE49-F238E27FC236}">
                <a16:creationId xmlns:a16="http://schemas.microsoft.com/office/drawing/2014/main" id="{2E0B490F-8347-617B-2AF6-B8D833489E42}"/>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16</a:t>
            </a:fld>
            <a:endParaRPr lang="en-US"/>
          </a:p>
        </p:txBody>
      </p:sp>
      <p:pic>
        <p:nvPicPr>
          <p:cNvPr id="6" name="Picture 5">
            <a:extLst>
              <a:ext uri="{FF2B5EF4-FFF2-40B4-BE49-F238E27FC236}">
                <a16:creationId xmlns:a16="http://schemas.microsoft.com/office/drawing/2014/main" id="{B5F12E02-944F-D676-6C7D-9408B0C50E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65403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608574-B729-1952-2EEF-6EFD260BFA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62D7728-8CA0-DB39-F760-198395D374A1}"/>
              </a:ext>
            </a:extLst>
          </p:cNvPr>
          <p:cNvSpPr>
            <a:spLocks noGrp="1"/>
          </p:cNvSpPr>
          <p:nvPr>
            <p:ph type="title"/>
          </p:nvPr>
        </p:nvSpPr>
        <p:spPr>
          <a:xfrm>
            <a:off x="0" y="365125"/>
            <a:ext cx="12192000" cy="789907"/>
          </a:xfrm>
        </p:spPr>
        <p:txBody>
          <a:bodyPr/>
          <a:lstStyle/>
          <a:p>
            <a:pPr algn="ctr"/>
            <a:r>
              <a:rPr lang="en-US" b="0" dirty="0"/>
              <a:t>Alternative 4: </a:t>
            </a:r>
            <a:r>
              <a:rPr lang="en-US" dirty="0"/>
              <a:t>Modified Phase 2 Plan</a:t>
            </a:r>
          </a:p>
        </p:txBody>
      </p:sp>
      <p:sp>
        <p:nvSpPr>
          <p:cNvPr id="4" name="Slide Number Placeholder 3">
            <a:extLst>
              <a:ext uri="{FF2B5EF4-FFF2-40B4-BE49-F238E27FC236}">
                <a16:creationId xmlns:a16="http://schemas.microsoft.com/office/drawing/2014/main" id="{506713CB-D069-62EB-9F54-0D655F22A66A}"/>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17</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498D9CE2-05E0-6868-BFD2-EE7D9AFF9696}"/>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96BF9B2B-6F7F-B43B-F7D8-C4492B2B95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922656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F5F57-A34B-F0AF-6BFD-21887E798589}"/>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E5338BBF-C765-99A5-61C5-807E683E59BC}"/>
              </a:ext>
            </a:extLst>
          </p:cNvPr>
          <p:cNvSpPr>
            <a:spLocks noGrp="1"/>
          </p:cNvSpPr>
          <p:nvPr>
            <p:ph type="title"/>
          </p:nvPr>
        </p:nvSpPr>
        <p:spPr/>
        <p:txBody>
          <a:bodyPr/>
          <a:lstStyle/>
          <a:p>
            <a:r>
              <a:rPr lang="en-US" b="0" dirty="0"/>
              <a:t>Alternative 5: </a:t>
            </a:r>
            <a:r>
              <a:rPr lang="en-US" dirty="0"/>
              <a:t>Modified CVFPP</a:t>
            </a:r>
          </a:p>
        </p:txBody>
      </p:sp>
      <p:sp>
        <p:nvSpPr>
          <p:cNvPr id="3" name="Content Placeholder 2">
            <a:extLst>
              <a:ext uri="{FF2B5EF4-FFF2-40B4-BE49-F238E27FC236}">
                <a16:creationId xmlns:a16="http://schemas.microsoft.com/office/drawing/2014/main" id="{38C07433-324E-782C-54F5-E20992AEF545}"/>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Based on the Modified CVFPP plan from Phase 2, which added a </a:t>
            </a:r>
            <a:r>
              <a:rPr lang="en-US" sz="1800" kern="0" dirty="0"/>
              <a:t>new 1,000-ft long weir </a:t>
            </a:r>
            <a:r>
              <a:rPr lang="en-US" sz="1800" b="0" kern="0" dirty="0"/>
              <a:t>on the San Joaquin River upstream of Paradise Cut and added a</a:t>
            </a:r>
            <a:r>
              <a:rPr lang="en-US" sz="1800" kern="0" dirty="0"/>
              <a:t> 500-ft opening in the east UPRR</a:t>
            </a:r>
            <a:r>
              <a:rPr lang="en-US" sz="1800" b="0" kern="0" dirty="0"/>
              <a:t> crossing. </a:t>
            </a:r>
          </a:p>
          <a:p>
            <a:pPr marL="342900" indent="-342900">
              <a:buFont typeface="Arial" panose="020B0604020202020204" pitchFamily="34" charset="0"/>
              <a:buChar char="•"/>
            </a:pPr>
            <a:r>
              <a:rPr lang="en-US" sz="1800" kern="0" dirty="0"/>
              <a:t>Levees on the left bank of Paradise Cut </a:t>
            </a:r>
            <a:r>
              <a:rPr lang="en-US" sz="1800" b="0" kern="0" dirty="0"/>
              <a:t>(in RD 2095 and 2058) would be set back from the new weir to the Deuel Vocational Institution, from the Deuel Vocational Institution to the east UPRR crossing, and from the east UPRR crossing to up to and just beyond the west UPRR crossing. </a:t>
            </a:r>
          </a:p>
          <a:p>
            <a:pPr marL="342900" indent="-342900">
              <a:buFont typeface="Arial" panose="020B0604020202020204" pitchFamily="34" charset="0"/>
              <a:buChar char="•"/>
            </a:pPr>
            <a:r>
              <a:rPr lang="en-US" sz="1800" b="0" kern="0" dirty="0"/>
              <a:t>New floodway areas would be restored to create habitat for target terrestrial species. </a:t>
            </a:r>
          </a:p>
        </p:txBody>
      </p:sp>
      <p:sp>
        <p:nvSpPr>
          <p:cNvPr id="4" name="Slide Number Placeholder 3">
            <a:extLst>
              <a:ext uri="{FF2B5EF4-FFF2-40B4-BE49-F238E27FC236}">
                <a16:creationId xmlns:a16="http://schemas.microsoft.com/office/drawing/2014/main" id="{CC78AB1B-4F7F-09A0-F535-53C205BEF499}"/>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18</a:t>
            </a:fld>
            <a:endParaRPr lang="en-US"/>
          </a:p>
        </p:txBody>
      </p:sp>
      <p:pic>
        <p:nvPicPr>
          <p:cNvPr id="6" name="Picture 5">
            <a:extLst>
              <a:ext uri="{FF2B5EF4-FFF2-40B4-BE49-F238E27FC236}">
                <a16:creationId xmlns:a16="http://schemas.microsoft.com/office/drawing/2014/main" id="{0313F66B-7AD6-2C13-900A-81FA737FDCF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3050964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C6630E7-D2EF-165D-0F46-67F864B22F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4D0F11C-079A-0A7E-F5DA-F477DF0952F2}"/>
              </a:ext>
            </a:extLst>
          </p:cNvPr>
          <p:cNvSpPr>
            <a:spLocks noGrp="1"/>
          </p:cNvSpPr>
          <p:nvPr>
            <p:ph type="title"/>
          </p:nvPr>
        </p:nvSpPr>
        <p:spPr>
          <a:xfrm>
            <a:off x="0" y="365125"/>
            <a:ext cx="12192000" cy="789907"/>
          </a:xfrm>
        </p:spPr>
        <p:txBody>
          <a:bodyPr/>
          <a:lstStyle/>
          <a:p>
            <a:pPr algn="ctr"/>
            <a:r>
              <a:rPr lang="en-US" b="0" dirty="0"/>
              <a:t>Alternative 5: </a:t>
            </a:r>
            <a:r>
              <a:rPr lang="en-US" dirty="0"/>
              <a:t>Modified CVFPP</a:t>
            </a:r>
          </a:p>
        </p:txBody>
      </p:sp>
      <p:sp>
        <p:nvSpPr>
          <p:cNvPr id="4" name="Slide Number Placeholder 3">
            <a:extLst>
              <a:ext uri="{FF2B5EF4-FFF2-40B4-BE49-F238E27FC236}">
                <a16:creationId xmlns:a16="http://schemas.microsoft.com/office/drawing/2014/main" id="{B597152E-A6CE-C6A6-65AB-7DCF9F5AC5FA}"/>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19</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CBE48DD2-3504-D0DE-D343-ABE100F5EB25}"/>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B0E34823-C8AA-23A7-3231-91E7E8726A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1460804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49215-D603-070F-694F-CB463525C12B}"/>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EAC8DF75-22A4-7DFA-07AF-A50A3890E20F}"/>
              </a:ext>
            </a:extLst>
          </p:cNvPr>
          <p:cNvSpPr>
            <a:spLocks noGrp="1"/>
          </p:cNvSpPr>
          <p:nvPr>
            <p:ph type="title"/>
          </p:nvPr>
        </p:nvSpPr>
        <p:spPr/>
        <p:txBody>
          <a:bodyPr/>
          <a:lstStyle/>
          <a:p>
            <a:r>
              <a:rPr lang="en-US" b="0" dirty="0"/>
              <a:t>Alternative 6: </a:t>
            </a:r>
            <a:r>
              <a:rPr lang="en-US" dirty="0"/>
              <a:t>Phase 2 Plan Plus</a:t>
            </a:r>
          </a:p>
        </p:txBody>
      </p:sp>
      <p:sp>
        <p:nvSpPr>
          <p:cNvPr id="3" name="Content Placeholder 2">
            <a:extLst>
              <a:ext uri="{FF2B5EF4-FFF2-40B4-BE49-F238E27FC236}">
                <a16:creationId xmlns:a16="http://schemas.microsoft.com/office/drawing/2014/main" id="{503A43C0-8A94-F3CE-A009-3455642405D7}"/>
              </a:ext>
            </a:extLst>
          </p:cNvPr>
          <p:cNvSpPr>
            <a:spLocks noGrp="1"/>
          </p:cNvSpPr>
          <p:nvPr>
            <p:ph sz="half" idx="1"/>
          </p:nvPr>
        </p:nvSpPr>
        <p:spPr>
          <a:xfrm>
            <a:off x="531394" y="1396206"/>
            <a:ext cx="5181600" cy="4909344"/>
          </a:xfrm>
        </p:spPr>
        <p:txBody>
          <a:bodyPr>
            <a:normAutofit/>
          </a:bodyPr>
          <a:lstStyle/>
          <a:p>
            <a:pPr marL="342900" indent="-342900">
              <a:buFont typeface="Arial" panose="020B0604020202020204" pitchFamily="34" charset="0"/>
              <a:buChar char="•"/>
            </a:pPr>
            <a:r>
              <a:rPr lang="en-US" sz="1800" b="0" kern="0" dirty="0"/>
              <a:t>Enlarged version of the Phase 2 Plan, with a </a:t>
            </a:r>
            <a:r>
              <a:rPr lang="en-US" sz="1800" kern="0" dirty="0"/>
              <a:t>500-ft opening in the east UPRR </a:t>
            </a:r>
            <a:r>
              <a:rPr lang="en-US" sz="1800" b="0" kern="0" dirty="0"/>
              <a:t>crossing and additional levee setbacks.</a:t>
            </a:r>
          </a:p>
          <a:p>
            <a:pPr marL="342900" indent="-342900">
              <a:buFont typeface="Arial" panose="020B0604020202020204" pitchFamily="34" charset="0"/>
              <a:buChar char="•"/>
            </a:pPr>
            <a:r>
              <a:rPr lang="en-US" sz="1800" b="0" kern="0" dirty="0"/>
              <a:t>Additional </a:t>
            </a:r>
            <a:r>
              <a:rPr lang="en-US" sz="1800" kern="0" dirty="0"/>
              <a:t>downstream levee setbacks </a:t>
            </a:r>
            <a:r>
              <a:rPr lang="en-US" sz="1800" b="0" kern="0" dirty="0"/>
              <a:t>include setback levees on the left bank of Paradise Cut at </a:t>
            </a:r>
            <a:r>
              <a:rPr lang="en-US" sz="1800" b="0" kern="0" dirty="0" err="1"/>
              <a:t>Kisst</a:t>
            </a:r>
            <a:r>
              <a:rPr lang="en-US" sz="1800" b="0" kern="0" dirty="0"/>
              <a:t> Dairy (in RD 2058), at Bend 16, and downstream of Bend 16, and </a:t>
            </a:r>
            <a:r>
              <a:rPr lang="en-US" sz="1800" kern="0" dirty="0"/>
              <a:t>ecological levee setbacks</a:t>
            </a:r>
            <a:r>
              <a:rPr lang="en-US" sz="1800" b="0" kern="0" dirty="0"/>
              <a:t> along RD 2058 and RD 2089 levees, within the Four Corners area.  </a:t>
            </a:r>
          </a:p>
          <a:p>
            <a:pPr marL="342900" indent="-342900">
              <a:buFont typeface="Arial" panose="020B0604020202020204" pitchFamily="34" charset="0"/>
              <a:buChar char="•"/>
            </a:pPr>
            <a:r>
              <a:rPr lang="en-US" sz="1800" b="0" kern="0" dirty="0"/>
              <a:t>New floodway areas would be restored or farmed to create habitat for target terrestrial species. </a:t>
            </a:r>
          </a:p>
          <a:p>
            <a:pPr marL="342900" indent="-342900">
              <a:buFont typeface="Arial" panose="020B0604020202020204" pitchFamily="34" charset="0"/>
              <a:buChar char="•"/>
            </a:pPr>
            <a:r>
              <a:rPr lang="en-US" sz="1800" b="0" kern="0" dirty="0"/>
              <a:t>A </a:t>
            </a:r>
            <a:r>
              <a:rPr lang="en-US" sz="1800" kern="0" dirty="0"/>
              <a:t>100-acre island </a:t>
            </a:r>
            <a:r>
              <a:rPr lang="en-US" sz="1800" b="0" kern="0" dirty="0"/>
              <a:t>near Salmon Slough, would be restored as habitat for target terrestrial species. </a:t>
            </a:r>
          </a:p>
        </p:txBody>
      </p:sp>
      <p:sp>
        <p:nvSpPr>
          <p:cNvPr id="4" name="Slide Number Placeholder 3">
            <a:extLst>
              <a:ext uri="{FF2B5EF4-FFF2-40B4-BE49-F238E27FC236}">
                <a16:creationId xmlns:a16="http://schemas.microsoft.com/office/drawing/2014/main" id="{AE4E801B-76B9-60DA-3AC0-93B958CDA654}"/>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20</a:t>
            </a:fld>
            <a:endParaRPr lang="en-US"/>
          </a:p>
        </p:txBody>
      </p:sp>
      <p:pic>
        <p:nvPicPr>
          <p:cNvPr id="6" name="Picture 5">
            <a:extLst>
              <a:ext uri="{FF2B5EF4-FFF2-40B4-BE49-F238E27FC236}">
                <a16:creationId xmlns:a16="http://schemas.microsoft.com/office/drawing/2014/main" id="{13A0814F-613D-6F0A-766E-CCB2BE9B5A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702706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052196-C216-D03E-5503-9E99116A1AF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59D3176-7E5E-6285-04EE-74064A6D2D2D}"/>
              </a:ext>
            </a:extLst>
          </p:cNvPr>
          <p:cNvSpPr>
            <a:spLocks noGrp="1"/>
          </p:cNvSpPr>
          <p:nvPr>
            <p:ph type="title"/>
          </p:nvPr>
        </p:nvSpPr>
        <p:spPr>
          <a:xfrm>
            <a:off x="0" y="365125"/>
            <a:ext cx="12192000" cy="789907"/>
          </a:xfrm>
        </p:spPr>
        <p:txBody>
          <a:bodyPr/>
          <a:lstStyle/>
          <a:p>
            <a:pPr algn="ctr"/>
            <a:r>
              <a:rPr lang="en-US" b="0" dirty="0"/>
              <a:t>Alternative 6: </a:t>
            </a:r>
            <a:r>
              <a:rPr lang="en-US" dirty="0"/>
              <a:t>Phase 2 Plan Plus</a:t>
            </a:r>
          </a:p>
        </p:txBody>
      </p:sp>
      <p:sp>
        <p:nvSpPr>
          <p:cNvPr id="4" name="Slide Number Placeholder 3">
            <a:extLst>
              <a:ext uri="{FF2B5EF4-FFF2-40B4-BE49-F238E27FC236}">
                <a16:creationId xmlns:a16="http://schemas.microsoft.com/office/drawing/2014/main" id="{2F6388DB-E0EA-AEBD-12B5-BFE3F7360A79}"/>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21</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D3A3FC4B-B494-D2E6-BBD3-E74AFC5CC605}"/>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6BEE5F46-E390-09F0-BA91-B28E0A05EC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4266606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484C1-5A2D-1278-1447-85292EEB0B80}"/>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90DF495C-CFC6-52DF-81B9-46DC5A9BEF1F}"/>
              </a:ext>
            </a:extLst>
          </p:cNvPr>
          <p:cNvSpPr>
            <a:spLocks noGrp="1"/>
          </p:cNvSpPr>
          <p:nvPr>
            <p:ph type="title"/>
          </p:nvPr>
        </p:nvSpPr>
        <p:spPr/>
        <p:txBody>
          <a:bodyPr/>
          <a:lstStyle/>
          <a:p>
            <a:r>
              <a:rPr lang="en-US" b="0" dirty="0"/>
              <a:t>Alternative 7: </a:t>
            </a:r>
            <a:r>
              <a:rPr lang="en-US" dirty="0"/>
              <a:t>Maximum Plan</a:t>
            </a:r>
          </a:p>
        </p:txBody>
      </p:sp>
      <p:sp>
        <p:nvSpPr>
          <p:cNvPr id="3" name="Content Placeholder 2">
            <a:extLst>
              <a:ext uri="{FF2B5EF4-FFF2-40B4-BE49-F238E27FC236}">
                <a16:creationId xmlns:a16="http://schemas.microsoft.com/office/drawing/2014/main" id="{64C618B4-F71D-3B5D-3676-D49B505C862B}"/>
              </a:ext>
            </a:extLst>
          </p:cNvPr>
          <p:cNvSpPr>
            <a:spLocks noGrp="1"/>
          </p:cNvSpPr>
          <p:nvPr>
            <p:ph sz="half" idx="1"/>
          </p:nvPr>
        </p:nvSpPr>
        <p:spPr>
          <a:xfrm>
            <a:off x="531394" y="1396206"/>
            <a:ext cx="5181600" cy="5379500"/>
          </a:xfrm>
        </p:spPr>
        <p:txBody>
          <a:bodyPr>
            <a:normAutofit/>
          </a:bodyPr>
          <a:lstStyle/>
          <a:p>
            <a:pPr marL="342900" indent="-342900">
              <a:buFont typeface="Arial" panose="020B0604020202020204" pitchFamily="34" charset="0"/>
              <a:buChar char="•"/>
            </a:pPr>
            <a:r>
              <a:rPr lang="en-US" sz="1800" b="0" kern="0" dirty="0"/>
              <a:t>Enlarged version of the PMP from Phase 2, with a </a:t>
            </a:r>
            <a:r>
              <a:rPr lang="en-US" sz="1800" kern="0" dirty="0"/>
              <a:t>new 2,000-ft long weir </a:t>
            </a:r>
            <a:r>
              <a:rPr lang="en-US" sz="1800" b="0" kern="0" dirty="0"/>
              <a:t>along the San Joaquin River upstream of Paradise Cut and </a:t>
            </a:r>
            <a:r>
              <a:rPr lang="en-US" sz="1800" kern="0" dirty="0"/>
              <a:t>500-ft openings in the east UPRR crossing, I-5, and the west UPRR crossing</a:t>
            </a:r>
            <a:r>
              <a:rPr lang="en-US" sz="1800" b="0" kern="0" dirty="0"/>
              <a:t>. </a:t>
            </a:r>
          </a:p>
          <a:p>
            <a:pPr marL="342900" indent="-342900">
              <a:buFont typeface="Arial" panose="020B0604020202020204" pitchFamily="34" charset="0"/>
              <a:buChar char="•"/>
            </a:pPr>
            <a:r>
              <a:rPr lang="en-US" sz="1800" b="0" kern="0" dirty="0"/>
              <a:t>Same </a:t>
            </a:r>
            <a:r>
              <a:rPr lang="en-US" sz="1800" kern="0" dirty="0"/>
              <a:t>downstream levee setbacks </a:t>
            </a:r>
            <a:r>
              <a:rPr lang="en-US" sz="1800" b="0" kern="0" dirty="0"/>
              <a:t>as the Phase 2 Plan Plus,</a:t>
            </a:r>
            <a:r>
              <a:rPr lang="en-US" sz="1800" kern="0" dirty="0"/>
              <a:t> </a:t>
            </a:r>
            <a:r>
              <a:rPr lang="en-US" sz="1800" b="0" kern="0" dirty="0"/>
              <a:t>including setback levees on the left bank of Paradise Cut at </a:t>
            </a:r>
            <a:r>
              <a:rPr lang="en-US" sz="1800" b="0" kern="0" dirty="0" err="1"/>
              <a:t>Kisst</a:t>
            </a:r>
            <a:r>
              <a:rPr lang="en-US" sz="1800" b="0" kern="0" dirty="0"/>
              <a:t> Dairy (in RD 2058), at Bend 16, and downstream of Bend 16, and </a:t>
            </a:r>
            <a:r>
              <a:rPr lang="en-US" sz="1800" kern="0" dirty="0"/>
              <a:t>ecological levee setbacks</a:t>
            </a:r>
            <a:r>
              <a:rPr lang="en-US" sz="1800" b="0" kern="0" dirty="0"/>
              <a:t> along RD 2058 and RD 2089 levees, within the Four Corners area.  </a:t>
            </a:r>
          </a:p>
          <a:p>
            <a:pPr marL="342900" indent="-342900">
              <a:buFont typeface="Arial" panose="020B0604020202020204" pitchFamily="34" charset="0"/>
              <a:buChar char="•"/>
            </a:pPr>
            <a:r>
              <a:rPr lang="en-US" sz="1800" b="0" kern="0" dirty="0"/>
              <a:t>New floodway areas would be restored or farmed to create habitat for target terrestrial species. </a:t>
            </a:r>
          </a:p>
          <a:p>
            <a:pPr marL="342900" indent="-342900">
              <a:buFont typeface="Arial" panose="020B0604020202020204" pitchFamily="34" charset="0"/>
              <a:buChar char="•"/>
            </a:pPr>
            <a:r>
              <a:rPr lang="en-US" sz="1800" b="0" kern="0" dirty="0"/>
              <a:t>A </a:t>
            </a:r>
            <a:r>
              <a:rPr lang="en-US" sz="1800" kern="0" dirty="0"/>
              <a:t>100-acre island </a:t>
            </a:r>
            <a:r>
              <a:rPr lang="en-US" sz="1800" b="0" kern="0" dirty="0"/>
              <a:t>near Salmon Slough, would be restored as habitat for target terrestrial species. </a:t>
            </a:r>
          </a:p>
        </p:txBody>
      </p:sp>
      <p:sp>
        <p:nvSpPr>
          <p:cNvPr id="4" name="Slide Number Placeholder 3">
            <a:extLst>
              <a:ext uri="{FF2B5EF4-FFF2-40B4-BE49-F238E27FC236}">
                <a16:creationId xmlns:a16="http://schemas.microsoft.com/office/drawing/2014/main" id="{0B98233E-C723-98AF-8710-78D1F62D6544}"/>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22</a:t>
            </a:fld>
            <a:endParaRPr lang="en-US"/>
          </a:p>
        </p:txBody>
      </p:sp>
      <p:pic>
        <p:nvPicPr>
          <p:cNvPr id="6" name="Picture 5">
            <a:extLst>
              <a:ext uri="{FF2B5EF4-FFF2-40B4-BE49-F238E27FC236}">
                <a16:creationId xmlns:a16="http://schemas.microsoft.com/office/drawing/2014/main" id="{12872156-BF76-934C-0498-1941B0C4F2A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65488" y="1396205"/>
            <a:ext cx="5702910" cy="4118769"/>
          </a:xfrm>
          <a:prstGeom prst="rect">
            <a:avLst/>
          </a:prstGeom>
        </p:spPr>
      </p:pic>
    </p:spTree>
    <p:extLst>
      <p:ext uri="{BB962C8B-B14F-4D97-AF65-F5344CB8AC3E}">
        <p14:creationId xmlns:p14="http://schemas.microsoft.com/office/powerpoint/2010/main" val="1502761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68DA4C-68AC-367B-4633-67729CC3F96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3DF57C6-B078-7B60-B532-E0ACCAABE8CD}"/>
              </a:ext>
            </a:extLst>
          </p:cNvPr>
          <p:cNvSpPr>
            <a:spLocks noGrp="1"/>
          </p:cNvSpPr>
          <p:nvPr>
            <p:ph type="title"/>
          </p:nvPr>
        </p:nvSpPr>
        <p:spPr>
          <a:xfrm>
            <a:off x="0" y="365125"/>
            <a:ext cx="12192000" cy="789907"/>
          </a:xfrm>
        </p:spPr>
        <p:txBody>
          <a:bodyPr/>
          <a:lstStyle/>
          <a:p>
            <a:pPr algn="ctr"/>
            <a:r>
              <a:rPr lang="en-US" b="0" dirty="0"/>
              <a:t>Alternative 7: </a:t>
            </a:r>
            <a:r>
              <a:rPr lang="en-US" dirty="0"/>
              <a:t>Maximum Plan</a:t>
            </a:r>
          </a:p>
        </p:txBody>
      </p:sp>
      <p:sp>
        <p:nvSpPr>
          <p:cNvPr id="4" name="Slide Number Placeholder 3">
            <a:extLst>
              <a:ext uri="{FF2B5EF4-FFF2-40B4-BE49-F238E27FC236}">
                <a16:creationId xmlns:a16="http://schemas.microsoft.com/office/drawing/2014/main" id="{88287246-25EC-A90E-E1DD-82C1C417066A}"/>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23</a:t>
            </a:fld>
            <a:endParaRPr lang="en-US">
              <a:solidFill>
                <a:schemeClr val="tx1">
                  <a:lumMod val="50000"/>
                  <a:lumOff val="50000"/>
                </a:schemeClr>
              </a:solidFill>
            </a:endParaRPr>
          </a:p>
        </p:txBody>
      </p:sp>
      <p:sp>
        <p:nvSpPr>
          <p:cNvPr id="3" name="Rectangle 2">
            <a:extLst>
              <a:ext uri="{FF2B5EF4-FFF2-40B4-BE49-F238E27FC236}">
                <a16:creationId xmlns:a16="http://schemas.microsoft.com/office/drawing/2014/main" id="{5D0B0DCC-34FB-AAE8-5252-353C00A3DE99}"/>
              </a:ext>
            </a:extLst>
          </p:cNvPr>
          <p:cNvSpPr/>
          <p:nvPr/>
        </p:nvSpPr>
        <p:spPr>
          <a:xfrm rot="19499805">
            <a:off x="1692470" y="3706175"/>
            <a:ext cx="50161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Placeholder map</a:t>
            </a:r>
          </a:p>
        </p:txBody>
      </p:sp>
      <p:pic>
        <p:nvPicPr>
          <p:cNvPr id="5" name="Picture 4">
            <a:extLst>
              <a:ext uri="{FF2B5EF4-FFF2-40B4-BE49-F238E27FC236}">
                <a16:creationId xmlns:a16="http://schemas.microsoft.com/office/drawing/2014/main" id="{8C7D216E-AD39-021C-DB3D-707153CFA77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52761" y="791027"/>
            <a:ext cx="8286478" cy="5984679"/>
          </a:xfrm>
          <a:prstGeom prst="rect">
            <a:avLst/>
          </a:prstGeom>
        </p:spPr>
      </p:pic>
    </p:spTree>
    <p:extLst>
      <p:ext uri="{BB962C8B-B14F-4D97-AF65-F5344CB8AC3E}">
        <p14:creationId xmlns:p14="http://schemas.microsoft.com/office/powerpoint/2010/main" val="931503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a trail&#10;&#10;AI-generated content may be incorrect.">
            <a:extLst>
              <a:ext uri="{FF2B5EF4-FFF2-40B4-BE49-F238E27FC236}">
                <a16:creationId xmlns:a16="http://schemas.microsoft.com/office/drawing/2014/main" id="{10E857D1-EC3F-9041-0826-8C6BCCBFCF7E}"/>
              </a:ext>
            </a:extLst>
          </p:cNvPr>
          <p:cNvPicPr>
            <a:picLocks noChangeAspect="1"/>
          </p:cNvPicPr>
          <p:nvPr/>
        </p:nvPicPr>
        <p:blipFill>
          <a:blip r:embed="rId2">
            <a:extLst>
              <a:ext uri="{28A0092B-C50C-407E-A947-70E740481C1C}">
                <a14:useLocalDpi xmlns:a14="http://schemas.microsoft.com/office/drawing/2010/main" val="0"/>
              </a:ext>
            </a:extLst>
          </a:blip>
          <a:srcRect t="6839" r="2975" b="-19"/>
          <a:stretch/>
        </p:blipFill>
        <p:spPr>
          <a:xfrm>
            <a:off x="6685836" y="170329"/>
            <a:ext cx="4863137" cy="6107393"/>
          </a:xfrm>
          <a:prstGeom prst="rect">
            <a:avLst/>
          </a:prstGeom>
        </p:spPr>
      </p:pic>
      <p:sp>
        <p:nvSpPr>
          <p:cNvPr id="2" name="Title 1">
            <a:extLst>
              <a:ext uri="{FF2B5EF4-FFF2-40B4-BE49-F238E27FC236}">
                <a16:creationId xmlns:a16="http://schemas.microsoft.com/office/drawing/2014/main" id="{C7DC3CF0-21E6-2D68-F198-F07774010D20}"/>
              </a:ext>
            </a:extLst>
          </p:cNvPr>
          <p:cNvSpPr>
            <a:spLocks noGrp="1"/>
          </p:cNvSpPr>
          <p:nvPr>
            <p:ph type="title"/>
          </p:nvPr>
        </p:nvSpPr>
        <p:spPr>
          <a:xfrm>
            <a:off x="531394" y="365125"/>
            <a:ext cx="6154442" cy="789907"/>
          </a:xfrm>
        </p:spPr>
        <p:txBody>
          <a:bodyPr>
            <a:normAutofit fontScale="90000"/>
          </a:bodyPr>
          <a:lstStyle/>
          <a:p>
            <a:r>
              <a:rPr lang="en-US" dirty="0"/>
              <a:t>Management Actions Common to all Preliminary Alternatives</a:t>
            </a:r>
          </a:p>
        </p:txBody>
      </p:sp>
      <p:sp>
        <p:nvSpPr>
          <p:cNvPr id="5" name="Slide Number Placeholder 4">
            <a:extLst>
              <a:ext uri="{FF2B5EF4-FFF2-40B4-BE49-F238E27FC236}">
                <a16:creationId xmlns:a16="http://schemas.microsoft.com/office/drawing/2014/main" id="{7B62C465-3785-CF20-41D3-173F2124E54B}"/>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24</a:t>
            </a:fld>
            <a:endParaRPr lang="en-US"/>
          </a:p>
        </p:txBody>
      </p:sp>
      <p:sp>
        <p:nvSpPr>
          <p:cNvPr id="4" name="Content Placeholder 2">
            <a:extLst>
              <a:ext uri="{FF2B5EF4-FFF2-40B4-BE49-F238E27FC236}">
                <a16:creationId xmlns:a16="http://schemas.microsoft.com/office/drawing/2014/main" id="{C94C4D02-EF23-5319-0A7A-B2CE0F6031A6}"/>
              </a:ext>
            </a:extLst>
          </p:cNvPr>
          <p:cNvSpPr txBox="1">
            <a:spLocks/>
          </p:cNvSpPr>
          <p:nvPr/>
        </p:nvSpPr>
        <p:spPr>
          <a:xfrm>
            <a:off x="531394" y="1396206"/>
            <a:ext cx="5181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2000" b="1" kern="1200">
                <a:solidFill>
                  <a:schemeClr val="tx1"/>
                </a:solidFill>
                <a:latin typeface="Arial" panose="020B0604020202020204" pitchFamily="34" charset="0"/>
                <a:ea typeface="+mn-ea"/>
                <a:cs typeface="Arial" panose="020B0604020202020204" pitchFamily="34" charset="0"/>
              </a:defRPr>
            </a:lvl1pPr>
            <a:lvl2pPr marL="287338"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800" kern="0" dirty="0"/>
              <a:t>39 miles of dredging </a:t>
            </a:r>
            <a:r>
              <a:rPr lang="en-US" sz="1800" b="0" kern="0" dirty="0"/>
              <a:t>included in all preliminary alternatives:</a:t>
            </a:r>
          </a:p>
          <a:p>
            <a:pPr marL="914400" lvl="1" indent="-342900">
              <a:buFont typeface="Arial" panose="020B0604020202020204" pitchFamily="34" charset="0"/>
              <a:buChar char="•"/>
            </a:pPr>
            <a:r>
              <a:rPr lang="en-US" sz="1600" kern="0" dirty="0"/>
              <a:t>Downstream portion of Paradise Cut</a:t>
            </a:r>
          </a:p>
          <a:p>
            <a:pPr marL="914400" lvl="1" indent="-342900">
              <a:buFont typeface="Arial" panose="020B0604020202020204" pitchFamily="34" charset="0"/>
              <a:buChar char="•"/>
            </a:pPr>
            <a:r>
              <a:rPr lang="en-US" sz="1600" b="0" kern="0" dirty="0"/>
              <a:t>Tom Paine Slough</a:t>
            </a:r>
          </a:p>
          <a:p>
            <a:pPr marL="914400" lvl="1" indent="-342900">
              <a:buFont typeface="Arial" panose="020B0604020202020204" pitchFamily="34" charset="0"/>
              <a:buChar char="•"/>
            </a:pPr>
            <a:r>
              <a:rPr lang="en-US" sz="1600" kern="0" dirty="0"/>
              <a:t>Middle River</a:t>
            </a:r>
          </a:p>
          <a:p>
            <a:pPr marL="914400" lvl="1" indent="-342900">
              <a:buFont typeface="Arial" panose="020B0604020202020204" pitchFamily="34" charset="0"/>
              <a:buChar char="•"/>
            </a:pPr>
            <a:r>
              <a:rPr lang="en-US" sz="1600" b="0" kern="0" dirty="0"/>
              <a:t>Western reach of Old River</a:t>
            </a:r>
          </a:p>
          <a:p>
            <a:pPr marL="914400" lvl="1" indent="-342900">
              <a:buFont typeface="Arial" panose="020B0604020202020204" pitchFamily="34" charset="0"/>
              <a:buChar char="•"/>
            </a:pPr>
            <a:r>
              <a:rPr lang="en-US" sz="1600" b="0" kern="0" dirty="0"/>
              <a:t>Eastern reach of Grant Line Canal</a:t>
            </a:r>
          </a:p>
          <a:p>
            <a:pPr marL="914400" lvl="1" indent="-342900">
              <a:buFont typeface="Arial" panose="020B0604020202020204" pitchFamily="34" charset="0"/>
              <a:buChar char="•"/>
            </a:pPr>
            <a:r>
              <a:rPr lang="en-US" sz="1600" kern="0" dirty="0"/>
              <a:t>Four Corners area</a:t>
            </a:r>
            <a:endParaRPr lang="en-US" sz="1600" b="0" kern="0" dirty="0"/>
          </a:p>
          <a:p>
            <a:pPr marL="342900" indent="-342900">
              <a:buFont typeface="Arial" panose="020B0604020202020204" pitchFamily="34" charset="0"/>
              <a:buChar char="•"/>
            </a:pPr>
            <a:r>
              <a:rPr lang="en-US" sz="1800" kern="0" dirty="0"/>
              <a:t>Restoration opportunities </a:t>
            </a:r>
            <a:r>
              <a:rPr lang="en-US" sz="1800" b="0" kern="0" dirty="0"/>
              <a:t>at 12 sites on the right and left banks of </a:t>
            </a:r>
            <a:r>
              <a:rPr lang="en-US" sz="1800" kern="0" dirty="0"/>
              <a:t>the San Joaquin River </a:t>
            </a:r>
            <a:r>
              <a:rPr lang="en-US" sz="1800" b="0" kern="0" dirty="0"/>
              <a:t>are carried forward and will be considered separately for the preferred alternative.</a:t>
            </a:r>
          </a:p>
          <a:p>
            <a:endParaRPr lang="en-US" sz="1800" b="0" kern="0" dirty="0"/>
          </a:p>
        </p:txBody>
      </p:sp>
    </p:spTree>
    <p:extLst>
      <p:ext uri="{BB962C8B-B14F-4D97-AF65-F5344CB8AC3E}">
        <p14:creationId xmlns:p14="http://schemas.microsoft.com/office/powerpoint/2010/main" val="1999741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FE977-EDBD-5EC1-B6F0-61CC1D6D5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28C6E-A070-D15C-7D5A-A4022DD04FFC}"/>
              </a:ext>
            </a:extLst>
          </p:cNvPr>
          <p:cNvSpPr>
            <a:spLocks noGrp="1"/>
          </p:cNvSpPr>
          <p:nvPr>
            <p:ph type="title"/>
          </p:nvPr>
        </p:nvSpPr>
        <p:spPr/>
        <p:txBody>
          <a:bodyPr/>
          <a:lstStyle/>
          <a:p>
            <a:r>
              <a:rPr lang="en-US" dirty="0"/>
              <a:t>Evaluation &amp; Comparison of Preliminary Alternatives</a:t>
            </a:r>
          </a:p>
        </p:txBody>
      </p:sp>
    </p:spTree>
    <p:extLst>
      <p:ext uri="{BB962C8B-B14F-4D97-AF65-F5344CB8AC3E}">
        <p14:creationId xmlns:p14="http://schemas.microsoft.com/office/powerpoint/2010/main" val="233885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5038B-0F52-4D25-104D-5E8AB645F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CCA1D1-3BCB-FB80-20B3-1BC582573797}"/>
              </a:ext>
            </a:extLst>
          </p:cNvPr>
          <p:cNvSpPr>
            <a:spLocks noGrp="1"/>
          </p:cNvSpPr>
          <p:nvPr>
            <p:ph type="title"/>
          </p:nvPr>
        </p:nvSpPr>
        <p:spPr/>
        <p:txBody>
          <a:bodyPr/>
          <a:lstStyle/>
          <a:p>
            <a:r>
              <a:rPr lang="en-US" dirty="0"/>
              <a:t>Evaluation Criteria</a:t>
            </a:r>
          </a:p>
        </p:txBody>
      </p:sp>
      <p:sp>
        <p:nvSpPr>
          <p:cNvPr id="5" name="Slide Number Placeholder 4">
            <a:extLst>
              <a:ext uri="{FF2B5EF4-FFF2-40B4-BE49-F238E27FC236}">
                <a16:creationId xmlns:a16="http://schemas.microsoft.com/office/drawing/2014/main" id="{4A33E1DE-7187-EA4A-E267-82E1429514CA}"/>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26</a:t>
            </a:fld>
            <a:endParaRPr lang="en-US"/>
          </a:p>
        </p:txBody>
      </p:sp>
      <p:graphicFrame>
        <p:nvGraphicFramePr>
          <p:cNvPr id="3" name="Table 2">
            <a:extLst>
              <a:ext uri="{FF2B5EF4-FFF2-40B4-BE49-F238E27FC236}">
                <a16:creationId xmlns:a16="http://schemas.microsoft.com/office/drawing/2014/main" id="{C23D7FFC-091A-6C64-F07A-DD919B54B874}"/>
              </a:ext>
            </a:extLst>
          </p:cNvPr>
          <p:cNvGraphicFramePr>
            <a:graphicFrameLocks noGrp="1"/>
          </p:cNvGraphicFramePr>
          <p:nvPr>
            <p:extLst>
              <p:ext uri="{D42A27DB-BD31-4B8C-83A1-F6EECF244321}">
                <p14:modId xmlns:p14="http://schemas.microsoft.com/office/powerpoint/2010/main" val="4037043734"/>
              </p:ext>
            </p:extLst>
          </p:nvPr>
        </p:nvGraphicFramePr>
        <p:xfrm>
          <a:off x="633276" y="1085850"/>
          <a:ext cx="10925447" cy="4923142"/>
        </p:xfrm>
        <a:graphic>
          <a:graphicData uri="http://schemas.openxmlformats.org/drawingml/2006/table">
            <a:tbl>
              <a:tblPr firstRow="1" firstCol="1" bandRow="1">
                <a:tableStyleId>{5C22544A-7EE6-4342-B048-85BDC9FD1C3A}</a:tableStyleId>
              </a:tblPr>
              <a:tblGrid>
                <a:gridCol w="4347882">
                  <a:extLst>
                    <a:ext uri="{9D8B030D-6E8A-4147-A177-3AD203B41FA5}">
                      <a16:colId xmlns:a16="http://schemas.microsoft.com/office/drawing/2014/main" val="1199733968"/>
                    </a:ext>
                  </a:extLst>
                </a:gridCol>
                <a:gridCol w="6577565">
                  <a:extLst>
                    <a:ext uri="{9D8B030D-6E8A-4147-A177-3AD203B41FA5}">
                      <a16:colId xmlns:a16="http://schemas.microsoft.com/office/drawing/2014/main" val="939554888"/>
                    </a:ext>
                  </a:extLst>
                </a:gridCol>
              </a:tblGrid>
              <a:tr h="443249">
                <a:tc>
                  <a:txBody>
                    <a:bodyPr/>
                    <a:lstStyle/>
                    <a:p>
                      <a:pPr marL="118745" marR="0" indent="-118745" algn="ctr">
                        <a:spcBef>
                          <a:spcPts val="150"/>
                        </a:spcBef>
                        <a:spcAft>
                          <a:spcPts val="150"/>
                        </a:spcAft>
                      </a:pPr>
                      <a:r>
                        <a:rPr lang="en-US" sz="1800" dirty="0">
                          <a:effectLst/>
                        </a:rPr>
                        <a:t>Criterion</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dirty="0">
                          <a:effectLst/>
                        </a:rPr>
                        <a:t>Proxy or metric</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509251">
                <a:tc gridSpan="2">
                  <a:txBody>
                    <a:bodyPr/>
                    <a:lstStyle/>
                    <a:p>
                      <a:pPr marL="118745" marR="0" indent="-118745">
                        <a:spcBef>
                          <a:spcPts val="150"/>
                        </a:spcBef>
                        <a:spcAft>
                          <a:spcPts val="150"/>
                        </a:spcAft>
                      </a:pPr>
                      <a:r>
                        <a:rPr lang="en-US" sz="1800" dirty="0">
                          <a:effectLst/>
                        </a:rPr>
                        <a:t>How well does the alternative contribute to the Project objectives?</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endParaRPr lang="en-US"/>
                    </a:p>
                  </a:txBody>
                  <a:tcPr/>
                </a:tc>
                <a:extLst>
                  <a:ext uri="{0D108BD9-81ED-4DB2-BD59-A6C34878D82A}">
                    <a16:rowId xmlns:a16="http://schemas.microsoft.com/office/drawing/2014/main" val="1960301589"/>
                  </a:ext>
                </a:extLst>
              </a:tr>
              <a:tr h="975463">
                <a:tc>
                  <a:txBody>
                    <a:bodyPr/>
                    <a:lstStyle/>
                    <a:p>
                      <a:pPr marL="457178" marR="0" lvl="1" indent="0">
                        <a:spcBef>
                          <a:spcPts val="150"/>
                        </a:spcBef>
                        <a:spcAft>
                          <a:spcPts val="150"/>
                        </a:spcAft>
                      </a:pPr>
                      <a:r>
                        <a:rPr lang="en-US" sz="1800" dirty="0">
                          <a:solidFill>
                            <a:schemeClr val="tx1"/>
                          </a:solidFill>
                          <a:effectLst/>
                        </a:rPr>
                        <a:t>Reduce catastrophic flood risk for communities including Lathrop, Manteca, and Stockton</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b="1" dirty="0">
                          <a:solidFill>
                            <a:schemeClr val="accent1"/>
                          </a:solidFill>
                          <a:effectLst/>
                        </a:rPr>
                        <a:t>Relative stage reduction on the San Joaquin River</a:t>
                      </a:r>
                      <a:r>
                        <a:rPr lang="en-US" sz="1800" dirty="0">
                          <a:effectLst/>
                        </a:rPr>
                        <a:t>, at head of Old River, using the design flood event (1955 design)</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3026006644"/>
                  </a:ext>
                </a:extLst>
              </a:tr>
              <a:tr h="975463">
                <a:tc>
                  <a:txBody>
                    <a:bodyPr/>
                    <a:lstStyle/>
                    <a:p>
                      <a:pPr marL="457178" marR="0" lvl="1" indent="0">
                        <a:spcBef>
                          <a:spcPts val="150"/>
                        </a:spcBef>
                        <a:spcAft>
                          <a:spcPts val="150"/>
                        </a:spcAft>
                      </a:pPr>
                      <a:r>
                        <a:rPr lang="en-US" sz="1800" dirty="0">
                          <a:solidFill>
                            <a:schemeClr val="tx1"/>
                          </a:solidFill>
                          <a:effectLst/>
                        </a:rPr>
                        <a:t>Protect farms from uncontrolled flooding</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b="1" dirty="0">
                          <a:solidFill>
                            <a:schemeClr val="accent1"/>
                          </a:solidFill>
                          <a:effectLst/>
                        </a:rPr>
                        <a:t>Relative stage reduction (or increase) on Paradise Cut </a:t>
                      </a:r>
                      <a:r>
                        <a:rPr lang="en-US" sz="1800" dirty="0">
                          <a:effectLst/>
                        </a:rPr>
                        <a:t>at the UPRR east crossing and at Paradise Road, using the design flood event (1955 design)</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3812608698"/>
                  </a:ext>
                </a:extLst>
              </a:tr>
              <a:tr h="1330216">
                <a:tc>
                  <a:txBody>
                    <a:bodyPr/>
                    <a:lstStyle/>
                    <a:p>
                      <a:pPr marL="457178" marR="0" lvl="1" indent="0">
                        <a:spcBef>
                          <a:spcPts val="150"/>
                        </a:spcBef>
                        <a:spcAft>
                          <a:spcPts val="150"/>
                        </a:spcAft>
                      </a:pPr>
                      <a:r>
                        <a:rPr lang="en-US" sz="1800" dirty="0">
                          <a:solidFill>
                            <a:schemeClr val="tx1"/>
                          </a:solidFill>
                          <a:effectLst/>
                        </a:rPr>
                        <a:t>Restore and improve the quantity, diversity, and connectivity of riverine, floodplain, riparian, and wetland habitat for native fish and wildlife</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kern="1200" dirty="0">
                          <a:solidFill>
                            <a:schemeClr val="dk1"/>
                          </a:solidFill>
                          <a:effectLst/>
                          <a:latin typeface="+mn-lt"/>
                          <a:ea typeface="+mn-ea"/>
                          <a:cs typeface="+mn-cs"/>
                        </a:rPr>
                        <a:t>A preliminary estimate of </a:t>
                      </a:r>
                      <a:r>
                        <a:rPr lang="en-US" sz="1800" b="1" kern="1200" dirty="0">
                          <a:solidFill>
                            <a:schemeClr val="accent1"/>
                          </a:solidFill>
                          <a:effectLst/>
                          <a:latin typeface="+mn-lt"/>
                          <a:ea typeface="+mn-ea"/>
                          <a:cs typeface="+mn-cs"/>
                        </a:rPr>
                        <a:t>acreage within the new floodway footprint</a:t>
                      </a:r>
                      <a:r>
                        <a:rPr lang="en-US" sz="1800" kern="1200" dirty="0">
                          <a:solidFill>
                            <a:schemeClr val="dk1"/>
                          </a:solidFill>
                          <a:effectLst/>
                          <a:latin typeface="+mn-lt"/>
                          <a:ea typeface="+mn-ea"/>
                          <a:cs typeface="+mn-cs"/>
                        </a:rPr>
                        <a:t> (including new levee setback areas and the new upstream floodway) that could be conserved as working lands or restored for habitat</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785287933"/>
                  </a:ext>
                </a:extLst>
              </a:tr>
              <a:tr h="689500">
                <a:tc>
                  <a:txBody>
                    <a:bodyPr/>
                    <a:lstStyle/>
                    <a:p>
                      <a:pPr marL="457178" marR="0" lvl="1" indent="0">
                        <a:spcBef>
                          <a:spcPts val="150"/>
                        </a:spcBef>
                        <a:spcAft>
                          <a:spcPts val="150"/>
                        </a:spcAft>
                      </a:pPr>
                      <a:r>
                        <a:rPr lang="en-US" sz="1800" dirty="0">
                          <a:solidFill>
                            <a:schemeClr val="tx1"/>
                          </a:solidFill>
                          <a:effectLst/>
                        </a:rPr>
                        <a:t>Improve irrigation intake reliability and waterway navigability</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dirty="0">
                          <a:effectLst/>
                        </a:rPr>
                        <a:t>Irrigated farmland acreage reliant on water supply intakes that have </a:t>
                      </a:r>
                      <a:r>
                        <a:rPr lang="en-US" sz="1800" b="1" dirty="0">
                          <a:solidFill>
                            <a:schemeClr val="accent1"/>
                          </a:solidFill>
                          <a:effectLst/>
                        </a:rPr>
                        <a:t>restored channel depths </a:t>
                      </a:r>
                      <a:endParaRPr lang="en-US" sz="1800" b="1" dirty="0">
                        <a:solidFill>
                          <a:schemeClr val="accent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1226367141"/>
                  </a:ext>
                </a:extLst>
              </a:tr>
            </a:tbl>
          </a:graphicData>
        </a:graphic>
      </p:graphicFrame>
    </p:spTree>
    <p:extLst>
      <p:ext uri="{BB962C8B-B14F-4D97-AF65-F5344CB8AC3E}">
        <p14:creationId xmlns:p14="http://schemas.microsoft.com/office/powerpoint/2010/main" val="3450586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F4771-F20D-F389-D267-4961D62F3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441AD-8704-65C8-70D5-64655E209043}"/>
              </a:ext>
            </a:extLst>
          </p:cNvPr>
          <p:cNvSpPr>
            <a:spLocks noGrp="1"/>
          </p:cNvSpPr>
          <p:nvPr>
            <p:ph type="title"/>
          </p:nvPr>
        </p:nvSpPr>
        <p:spPr/>
        <p:txBody>
          <a:bodyPr/>
          <a:lstStyle/>
          <a:p>
            <a:r>
              <a:rPr lang="en-US" dirty="0"/>
              <a:t>Evaluation Criteria</a:t>
            </a:r>
          </a:p>
        </p:txBody>
      </p:sp>
      <p:sp>
        <p:nvSpPr>
          <p:cNvPr id="5" name="Slide Number Placeholder 4">
            <a:extLst>
              <a:ext uri="{FF2B5EF4-FFF2-40B4-BE49-F238E27FC236}">
                <a16:creationId xmlns:a16="http://schemas.microsoft.com/office/drawing/2014/main" id="{F77EF592-FFC0-1695-36AB-EEADB077D5DE}"/>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27</a:t>
            </a:fld>
            <a:endParaRPr lang="en-US"/>
          </a:p>
        </p:txBody>
      </p:sp>
      <p:graphicFrame>
        <p:nvGraphicFramePr>
          <p:cNvPr id="3" name="Table 2">
            <a:extLst>
              <a:ext uri="{FF2B5EF4-FFF2-40B4-BE49-F238E27FC236}">
                <a16:creationId xmlns:a16="http://schemas.microsoft.com/office/drawing/2014/main" id="{77FF2980-498E-E414-E6E6-610CBDBAA735}"/>
              </a:ext>
            </a:extLst>
          </p:cNvPr>
          <p:cNvGraphicFramePr>
            <a:graphicFrameLocks noGrp="1"/>
          </p:cNvGraphicFramePr>
          <p:nvPr>
            <p:extLst>
              <p:ext uri="{D42A27DB-BD31-4B8C-83A1-F6EECF244321}">
                <p14:modId xmlns:p14="http://schemas.microsoft.com/office/powerpoint/2010/main" val="2402215533"/>
              </p:ext>
            </p:extLst>
          </p:nvPr>
        </p:nvGraphicFramePr>
        <p:xfrm>
          <a:off x="633276" y="1052912"/>
          <a:ext cx="10925447" cy="4786790"/>
        </p:xfrm>
        <a:graphic>
          <a:graphicData uri="http://schemas.openxmlformats.org/drawingml/2006/table">
            <a:tbl>
              <a:tblPr firstRow="1" firstCol="1" bandRow="1">
                <a:tableStyleId>{5C22544A-7EE6-4342-B048-85BDC9FD1C3A}</a:tableStyleId>
              </a:tblPr>
              <a:tblGrid>
                <a:gridCol w="4347882">
                  <a:extLst>
                    <a:ext uri="{9D8B030D-6E8A-4147-A177-3AD203B41FA5}">
                      <a16:colId xmlns:a16="http://schemas.microsoft.com/office/drawing/2014/main" val="1199733968"/>
                    </a:ext>
                  </a:extLst>
                </a:gridCol>
                <a:gridCol w="6577565">
                  <a:extLst>
                    <a:ext uri="{9D8B030D-6E8A-4147-A177-3AD203B41FA5}">
                      <a16:colId xmlns:a16="http://schemas.microsoft.com/office/drawing/2014/main" val="939554888"/>
                    </a:ext>
                  </a:extLst>
                </a:gridCol>
              </a:tblGrid>
              <a:tr h="482164">
                <a:tc>
                  <a:txBody>
                    <a:bodyPr/>
                    <a:lstStyle/>
                    <a:p>
                      <a:pPr marL="118745" marR="0" indent="-118745" algn="ctr">
                        <a:spcBef>
                          <a:spcPts val="150"/>
                        </a:spcBef>
                        <a:spcAft>
                          <a:spcPts val="150"/>
                        </a:spcAft>
                      </a:pPr>
                      <a:r>
                        <a:rPr lang="en-US" sz="1800" dirty="0">
                          <a:effectLst/>
                        </a:rPr>
                        <a:t>Criterion</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tc>
                  <a:txBody>
                    <a:bodyPr/>
                    <a:lstStyle/>
                    <a:p>
                      <a:pPr marL="118745" marR="0" indent="-118745" algn="ctr">
                        <a:spcBef>
                          <a:spcPts val="150"/>
                        </a:spcBef>
                        <a:spcAft>
                          <a:spcPts val="150"/>
                        </a:spcAft>
                      </a:pPr>
                      <a:r>
                        <a:rPr lang="en-US" sz="1800" dirty="0">
                          <a:effectLst/>
                        </a:rPr>
                        <a:t>Proxy or metric</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tx1">
                        <a:lumMod val="65000"/>
                        <a:lumOff val="35000"/>
                      </a:schemeClr>
                    </a:solidFill>
                  </a:tcPr>
                </a:tc>
                <a:extLst>
                  <a:ext uri="{0D108BD9-81ED-4DB2-BD59-A6C34878D82A}">
                    <a16:rowId xmlns:a16="http://schemas.microsoft.com/office/drawing/2014/main" val="1403215328"/>
                  </a:ext>
                </a:extLst>
              </a:tr>
              <a:tr h="493749">
                <a:tc gridSpan="2">
                  <a:txBody>
                    <a:bodyPr/>
                    <a:lstStyle/>
                    <a:p>
                      <a:pPr marL="118745" marR="0" indent="-118745">
                        <a:spcBef>
                          <a:spcPts val="150"/>
                        </a:spcBef>
                        <a:spcAft>
                          <a:spcPts val="150"/>
                        </a:spcAft>
                      </a:pPr>
                      <a:r>
                        <a:rPr lang="en-US" sz="1800" dirty="0">
                          <a:effectLst/>
                        </a:rPr>
                        <a:t>What is the anticipated cost of the alternative?</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endParaRPr lang="en-US"/>
                    </a:p>
                  </a:txBody>
                  <a:tcPr/>
                </a:tc>
                <a:extLst>
                  <a:ext uri="{0D108BD9-81ED-4DB2-BD59-A6C34878D82A}">
                    <a16:rowId xmlns:a16="http://schemas.microsoft.com/office/drawing/2014/main" val="2909801176"/>
                  </a:ext>
                </a:extLst>
              </a:tr>
              <a:tr h="1403498">
                <a:tc>
                  <a:txBody>
                    <a:bodyPr/>
                    <a:lstStyle/>
                    <a:p>
                      <a:pPr marL="575923" marR="0" lvl="1" indent="-118745">
                        <a:spcBef>
                          <a:spcPts val="150"/>
                        </a:spcBef>
                        <a:spcAft>
                          <a:spcPts val="150"/>
                        </a:spcAft>
                      </a:pPr>
                      <a:r>
                        <a:rPr lang="en-US" sz="1800" dirty="0">
                          <a:solidFill>
                            <a:schemeClr val="tx1"/>
                          </a:solidFill>
                          <a:effectLst/>
                        </a:rPr>
                        <a:t>Capital cost</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9685" marR="0" indent="0">
                        <a:spcBef>
                          <a:spcPts val="150"/>
                        </a:spcBef>
                        <a:spcAft>
                          <a:spcPts val="150"/>
                        </a:spcAft>
                      </a:pPr>
                      <a:r>
                        <a:rPr lang="en-US" sz="1800" b="1" kern="1200" dirty="0">
                          <a:solidFill>
                            <a:schemeClr val="accent1"/>
                          </a:solidFill>
                          <a:effectLst/>
                          <a:latin typeface="+mn-lt"/>
                          <a:ea typeface="+mn-ea"/>
                          <a:cs typeface="+mn-cs"/>
                        </a:rPr>
                        <a:t>Relative cost </a:t>
                      </a:r>
                      <a:r>
                        <a:rPr lang="en-US" sz="1800" kern="1200" dirty="0">
                          <a:solidFill>
                            <a:schemeClr val="dk1"/>
                          </a:solidFill>
                          <a:effectLst/>
                          <a:latin typeface="+mn-lt"/>
                          <a:ea typeface="+mn-ea"/>
                          <a:cs typeface="+mn-cs"/>
                        </a:rPr>
                        <a:t>based on miles of new levees, miles of levee degrade (including weirs), number and size of openings in rail and road crossings, real estate costs, soil cleanup and remediation, mitigation, including compensatory mitigation, and other soft costs</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960171239"/>
                  </a:ext>
                </a:extLst>
              </a:tr>
              <a:tr h="893135">
                <a:tc>
                  <a:txBody>
                    <a:bodyPr/>
                    <a:lstStyle/>
                    <a:p>
                      <a:pPr marL="575923" marR="0" lvl="1" indent="-118745">
                        <a:spcBef>
                          <a:spcPts val="150"/>
                        </a:spcBef>
                        <a:spcAft>
                          <a:spcPts val="150"/>
                        </a:spcAft>
                      </a:pPr>
                      <a:r>
                        <a:rPr lang="en-US" sz="1800" dirty="0">
                          <a:solidFill>
                            <a:schemeClr val="tx1"/>
                          </a:solidFill>
                          <a:effectLst/>
                        </a:rPr>
                        <a:t>Potential loss in RD revenue</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tc>
                  <a:txBody>
                    <a:bodyPr/>
                    <a:lstStyle/>
                    <a:p>
                      <a:pPr marL="19685" marR="0" indent="0">
                        <a:spcBef>
                          <a:spcPts val="150"/>
                        </a:spcBef>
                        <a:spcAft>
                          <a:spcPts val="150"/>
                        </a:spcAft>
                      </a:pPr>
                      <a:r>
                        <a:rPr lang="en-US" sz="1800" b="1" kern="1200" dirty="0">
                          <a:solidFill>
                            <a:schemeClr val="accent1"/>
                          </a:solidFill>
                          <a:effectLst/>
                          <a:latin typeface="+mn-lt"/>
                          <a:ea typeface="+mn-ea"/>
                          <a:cs typeface="+mn-cs"/>
                        </a:rPr>
                        <a:t>Relative</a:t>
                      </a:r>
                      <a:r>
                        <a:rPr lang="en-US" sz="1800" kern="1200" dirty="0">
                          <a:solidFill>
                            <a:schemeClr val="dk1"/>
                          </a:solidFill>
                          <a:effectLst/>
                          <a:latin typeface="+mn-lt"/>
                          <a:ea typeface="+mn-ea"/>
                          <a:cs typeface="+mn-cs"/>
                        </a:rPr>
                        <a:t> </a:t>
                      </a:r>
                      <a:r>
                        <a:rPr lang="en-US" sz="1800" b="1" kern="1200" dirty="0">
                          <a:solidFill>
                            <a:schemeClr val="accent1"/>
                          </a:solidFill>
                          <a:effectLst/>
                          <a:latin typeface="+mn-lt"/>
                          <a:ea typeface="+mn-ea"/>
                          <a:cs typeface="+mn-cs"/>
                        </a:rPr>
                        <a:t>area of new floodway footprint</a:t>
                      </a:r>
                      <a:r>
                        <a:rPr lang="en-US" sz="1800" kern="1200" dirty="0">
                          <a:solidFill>
                            <a:schemeClr val="dk1"/>
                          </a:solidFill>
                          <a:effectLst/>
                          <a:latin typeface="+mn-lt"/>
                          <a:ea typeface="+mn-ea"/>
                          <a:cs typeface="+mn-cs"/>
                        </a:rPr>
                        <a:t>, where benefit assessments that fund O&amp;M would be reduced or eliminated</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chemeClr val="bg1">
                        <a:lumMod val="95000"/>
                      </a:schemeClr>
                    </a:solidFill>
                  </a:tcPr>
                </a:tc>
                <a:extLst>
                  <a:ext uri="{0D108BD9-81ED-4DB2-BD59-A6C34878D82A}">
                    <a16:rowId xmlns:a16="http://schemas.microsoft.com/office/drawing/2014/main" val="2317196834"/>
                  </a:ext>
                </a:extLst>
              </a:tr>
              <a:tr h="514128">
                <a:tc gridSpan="2">
                  <a:txBody>
                    <a:bodyPr/>
                    <a:lstStyle/>
                    <a:p>
                      <a:pPr marL="118745" marR="0" indent="-118745">
                        <a:spcBef>
                          <a:spcPts val="150"/>
                        </a:spcBef>
                        <a:spcAft>
                          <a:spcPts val="150"/>
                        </a:spcAft>
                      </a:pPr>
                      <a:r>
                        <a:rPr lang="en-US" sz="1800" dirty="0">
                          <a:effectLst/>
                        </a:rPr>
                        <a:t>Is the alternative scalable to meet future flood risk management and ecosystem needs?</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128469" marR="128469" marT="64235" marB="64235" anchor="ctr"/>
                </a:tc>
                <a:tc hMerge="1">
                  <a:txBody>
                    <a:bodyPr/>
                    <a:lstStyle/>
                    <a:p>
                      <a:endParaRPr lang="en-US"/>
                    </a:p>
                  </a:txBody>
                  <a:tcPr/>
                </a:tc>
                <a:extLst>
                  <a:ext uri="{0D108BD9-81ED-4DB2-BD59-A6C34878D82A}">
                    <a16:rowId xmlns:a16="http://schemas.microsoft.com/office/drawing/2014/main" val="3855388856"/>
                  </a:ext>
                </a:extLst>
              </a:tr>
              <a:tr h="1000116">
                <a:tc>
                  <a:txBody>
                    <a:bodyPr/>
                    <a:lstStyle/>
                    <a:p>
                      <a:pPr marL="457200" marR="0" lvl="1" indent="0">
                        <a:spcBef>
                          <a:spcPts val="150"/>
                        </a:spcBef>
                        <a:spcAft>
                          <a:spcPts val="150"/>
                        </a:spcAft>
                      </a:pPr>
                      <a:r>
                        <a:rPr lang="en-US" sz="1800" dirty="0">
                          <a:solidFill>
                            <a:schemeClr val="tx1"/>
                          </a:solidFill>
                          <a:effectLst/>
                        </a:rPr>
                        <a:t>Is the alternative scalable/adaptable?</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tc>
                  <a:txBody>
                    <a:bodyPr/>
                    <a:lstStyle/>
                    <a:p>
                      <a:pPr marL="18415" marR="0" indent="8890">
                        <a:spcBef>
                          <a:spcPts val="150"/>
                        </a:spcBef>
                        <a:spcAft>
                          <a:spcPts val="150"/>
                        </a:spcAft>
                      </a:pPr>
                      <a:r>
                        <a:rPr lang="en-US" sz="1800" dirty="0">
                          <a:effectLst/>
                        </a:rPr>
                        <a:t>Does the alternative preclude future addition or expansion of a new upper weir and/or downstream setbacks?</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96352" marR="96352" marT="0" marB="0" anchor="ctr">
                    <a:solidFill>
                      <a:srgbClr val="E8ECEF"/>
                    </a:solidFill>
                  </a:tcPr>
                </a:tc>
                <a:extLst>
                  <a:ext uri="{0D108BD9-81ED-4DB2-BD59-A6C34878D82A}">
                    <a16:rowId xmlns:a16="http://schemas.microsoft.com/office/drawing/2014/main" val="459940160"/>
                  </a:ext>
                </a:extLst>
              </a:tr>
            </a:tbl>
          </a:graphicData>
        </a:graphic>
      </p:graphicFrame>
    </p:spTree>
    <p:extLst>
      <p:ext uri="{BB962C8B-B14F-4D97-AF65-F5344CB8AC3E}">
        <p14:creationId xmlns:p14="http://schemas.microsoft.com/office/powerpoint/2010/main" val="4082278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E831BA-F8B0-3906-41B9-EC0087207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D06F1-CAAC-F847-B2C2-47883248244D}"/>
              </a:ext>
            </a:extLst>
          </p:cNvPr>
          <p:cNvSpPr>
            <a:spLocks noGrp="1"/>
          </p:cNvSpPr>
          <p:nvPr>
            <p:ph type="title"/>
          </p:nvPr>
        </p:nvSpPr>
        <p:spPr/>
        <p:txBody>
          <a:bodyPr/>
          <a:lstStyle/>
          <a:p>
            <a:r>
              <a:rPr lang="en-US" dirty="0"/>
              <a:t>Results</a:t>
            </a:r>
            <a:r>
              <a:rPr lang="en-US" b="0" dirty="0"/>
              <a:t>: Minimum Plans</a:t>
            </a:r>
          </a:p>
        </p:txBody>
      </p:sp>
      <p:sp>
        <p:nvSpPr>
          <p:cNvPr id="5" name="Slide Number Placeholder 4">
            <a:extLst>
              <a:ext uri="{FF2B5EF4-FFF2-40B4-BE49-F238E27FC236}">
                <a16:creationId xmlns:a16="http://schemas.microsoft.com/office/drawing/2014/main" id="{9F57EFA8-0E97-0620-AD6E-D3C7047D59C4}"/>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28</a:t>
            </a:fld>
            <a:endParaRPr lang="en-US"/>
          </a:p>
        </p:txBody>
      </p:sp>
      <p:pic>
        <p:nvPicPr>
          <p:cNvPr id="3" name="Picture 2">
            <a:extLst>
              <a:ext uri="{FF2B5EF4-FFF2-40B4-BE49-F238E27FC236}">
                <a16:creationId xmlns:a16="http://schemas.microsoft.com/office/drawing/2014/main" id="{AFEF07A4-4D02-D216-0EB3-672FB1C154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70437" y="462698"/>
            <a:ext cx="4107187" cy="2966302"/>
          </a:xfrm>
          <a:prstGeom prst="rect">
            <a:avLst/>
          </a:prstGeom>
        </p:spPr>
      </p:pic>
      <p:pic>
        <p:nvPicPr>
          <p:cNvPr id="4" name="Picture 3">
            <a:extLst>
              <a:ext uri="{FF2B5EF4-FFF2-40B4-BE49-F238E27FC236}">
                <a16:creationId xmlns:a16="http://schemas.microsoft.com/office/drawing/2014/main" id="{9C79F50F-7708-5525-721A-FD6DBFEF5E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70437" y="3798291"/>
            <a:ext cx="4107187" cy="2966302"/>
          </a:xfrm>
          <a:prstGeom prst="rect">
            <a:avLst/>
          </a:prstGeom>
        </p:spPr>
      </p:pic>
      <p:sp>
        <p:nvSpPr>
          <p:cNvPr id="6" name="Content Placeholder 2">
            <a:extLst>
              <a:ext uri="{FF2B5EF4-FFF2-40B4-BE49-F238E27FC236}">
                <a16:creationId xmlns:a16="http://schemas.microsoft.com/office/drawing/2014/main" id="{1EBA04A0-9309-78B0-8F81-706EEB18FABA}"/>
              </a:ext>
            </a:extLst>
          </p:cNvPr>
          <p:cNvSpPr txBox="1">
            <a:spLocks/>
          </p:cNvSpPr>
          <p:nvPr/>
        </p:nvSpPr>
        <p:spPr>
          <a:xfrm>
            <a:off x="531394" y="1339055"/>
            <a:ext cx="6564732" cy="50143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2000" b="1" kern="1200">
                <a:solidFill>
                  <a:schemeClr val="tx1"/>
                </a:solidFill>
                <a:latin typeface="Arial" panose="020B0604020202020204" pitchFamily="34" charset="0"/>
                <a:ea typeface="+mn-ea"/>
                <a:cs typeface="Arial" panose="020B0604020202020204" pitchFamily="34" charset="0"/>
              </a:defRPr>
            </a:lvl1pPr>
            <a:lvl2pPr marL="287338"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US" sz="1800" dirty="0"/>
              <a:t>How well does the alternative contribute to the Project objectives?</a:t>
            </a:r>
          </a:p>
          <a:p>
            <a:pPr marL="630238" lvl="1" indent="-342900">
              <a:lnSpc>
                <a:spcPct val="100000"/>
              </a:lnSpc>
            </a:pPr>
            <a:r>
              <a:rPr lang="en-US" sz="1600" b="1" dirty="0">
                <a:solidFill>
                  <a:schemeClr val="accent1"/>
                </a:solidFill>
              </a:rPr>
              <a:t>Minimum Plan A </a:t>
            </a:r>
            <a:r>
              <a:rPr lang="en-US" sz="1600" dirty="0">
                <a:solidFill>
                  <a:schemeClr val="accent1"/>
                </a:solidFill>
              </a:rPr>
              <a:t>(Alt 1): </a:t>
            </a:r>
            <a:r>
              <a:rPr lang="en-US" sz="1600" dirty="0"/>
              <a:t>slightly greater stage reduction on the San Joaquin River.</a:t>
            </a:r>
          </a:p>
          <a:p>
            <a:pPr marL="630238" lvl="1" indent="-342900">
              <a:lnSpc>
                <a:spcPct val="100000"/>
              </a:lnSpc>
            </a:pPr>
            <a:r>
              <a:rPr lang="en-US" sz="1600" b="1" dirty="0">
                <a:solidFill>
                  <a:schemeClr val="accent1"/>
                </a:solidFill>
              </a:rPr>
              <a:t>Minimum Plan A </a:t>
            </a:r>
            <a:r>
              <a:rPr lang="en-US" sz="1600" dirty="0">
                <a:solidFill>
                  <a:schemeClr val="accent1"/>
                </a:solidFill>
              </a:rPr>
              <a:t>(Alt 1): </a:t>
            </a:r>
            <a:r>
              <a:rPr lang="en-US" sz="1600" dirty="0"/>
              <a:t>slightly greater acreage within the new floodway footprint that could be conserved as working lands or restored for habitat.</a:t>
            </a:r>
          </a:p>
          <a:p>
            <a:pPr marL="342900" indent="-342900">
              <a:lnSpc>
                <a:spcPct val="100000"/>
              </a:lnSpc>
              <a:buFont typeface="+mj-lt"/>
              <a:buAutoNum type="arabicPeriod"/>
            </a:pPr>
            <a:r>
              <a:rPr lang="en-US" sz="1800" dirty="0"/>
              <a:t>What is the cost of the alternative?</a:t>
            </a:r>
          </a:p>
          <a:p>
            <a:pPr marL="630238" lvl="1" indent="-342900">
              <a:lnSpc>
                <a:spcPct val="100000"/>
              </a:lnSpc>
            </a:pPr>
            <a:r>
              <a:rPr lang="en-US" sz="1600" b="1" dirty="0">
                <a:solidFill>
                  <a:schemeClr val="accent1"/>
                </a:solidFill>
              </a:rPr>
              <a:t>Minimum Plan B </a:t>
            </a:r>
            <a:r>
              <a:rPr lang="en-US" sz="1600" dirty="0">
                <a:solidFill>
                  <a:schemeClr val="accent1"/>
                </a:solidFill>
              </a:rPr>
              <a:t>(Alt 2): </a:t>
            </a:r>
            <a:r>
              <a:rPr lang="en-US" sz="1600" dirty="0"/>
              <a:t>lower expected capital cost</a:t>
            </a:r>
          </a:p>
          <a:p>
            <a:pPr marL="630238" lvl="1" indent="-342900">
              <a:lnSpc>
                <a:spcPct val="100000"/>
              </a:lnSpc>
            </a:pPr>
            <a:r>
              <a:rPr lang="en-US" sz="1600" b="1" dirty="0">
                <a:solidFill>
                  <a:schemeClr val="accent1"/>
                </a:solidFill>
              </a:rPr>
              <a:t>Minimum Plan B </a:t>
            </a:r>
            <a:r>
              <a:rPr lang="en-US" sz="1600" dirty="0">
                <a:solidFill>
                  <a:schemeClr val="accent1"/>
                </a:solidFill>
              </a:rPr>
              <a:t>(Alt 2): </a:t>
            </a:r>
            <a:r>
              <a:rPr lang="en-US" sz="1600" dirty="0"/>
              <a:t>less acreage where benefit assessments could be reduced or eliminated.</a:t>
            </a:r>
          </a:p>
          <a:p>
            <a:pPr marL="342900" indent="-342900">
              <a:lnSpc>
                <a:spcPct val="100000"/>
              </a:lnSpc>
              <a:buFont typeface="+mj-lt"/>
              <a:buAutoNum type="arabicPeriod"/>
            </a:pPr>
            <a:r>
              <a:rPr lang="en-US" sz="1800" dirty="0"/>
              <a:t>Can the alternative be scaled-up to meet future needs?</a:t>
            </a:r>
          </a:p>
          <a:p>
            <a:pPr marL="630238" lvl="1" indent="-342900">
              <a:lnSpc>
                <a:spcPct val="100000"/>
              </a:lnSpc>
            </a:pPr>
            <a:r>
              <a:rPr lang="en-US" sz="1600" b="1" dirty="0">
                <a:solidFill>
                  <a:schemeClr val="accent1"/>
                </a:solidFill>
              </a:rPr>
              <a:t>Minimum Plan B </a:t>
            </a:r>
            <a:r>
              <a:rPr lang="en-US" sz="1600" dirty="0">
                <a:solidFill>
                  <a:schemeClr val="accent1"/>
                </a:solidFill>
              </a:rPr>
              <a:t>(Alt 2): </a:t>
            </a:r>
            <a:r>
              <a:rPr lang="en-US" sz="1600" dirty="0"/>
              <a:t>is scalable.</a:t>
            </a:r>
          </a:p>
          <a:p>
            <a:endParaRPr lang="en-US" sz="1800" b="0" kern="0" dirty="0"/>
          </a:p>
        </p:txBody>
      </p:sp>
      <p:sp>
        <p:nvSpPr>
          <p:cNvPr id="7" name="TextBox 6">
            <a:extLst>
              <a:ext uri="{FF2B5EF4-FFF2-40B4-BE49-F238E27FC236}">
                <a16:creationId xmlns:a16="http://schemas.microsoft.com/office/drawing/2014/main" id="{35CFE213-F276-3761-7C5F-7AFEC8AFB38F}"/>
              </a:ext>
            </a:extLst>
          </p:cNvPr>
          <p:cNvSpPr txBox="1"/>
          <p:nvPr/>
        </p:nvSpPr>
        <p:spPr>
          <a:xfrm>
            <a:off x="7370437" y="154921"/>
            <a:ext cx="2811788"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1. </a:t>
            </a:r>
            <a:r>
              <a:rPr lang="en-US" sz="1400" b="1" dirty="0">
                <a:solidFill>
                  <a:schemeClr val="accent1"/>
                </a:solidFill>
                <a:latin typeface="Arial" panose="020B0604020202020204" pitchFamily="34" charset="0"/>
                <a:cs typeface="Arial" panose="020B0604020202020204" pitchFamily="34" charset="0"/>
              </a:rPr>
              <a:t>Minimum Plan A</a:t>
            </a:r>
          </a:p>
        </p:txBody>
      </p:sp>
      <p:sp>
        <p:nvSpPr>
          <p:cNvPr id="8" name="TextBox 7">
            <a:extLst>
              <a:ext uri="{FF2B5EF4-FFF2-40B4-BE49-F238E27FC236}">
                <a16:creationId xmlns:a16="http://schemas.microsoft.com/office/drawing/2014/main" id="{C2CE8929-AA5E-7654-561C-7294E0655776}"/>
              </a:ext>
            </a:extLst>
          </p:cNvPr>
          <p:cNvSpPr txBox="1"/>
          <p:nvPr/>
        </p:nvSpPr>
        <p:spPr>
          <a:xfrm>
            <a:off x="7370437" y="3490514"/>
            <a:ext cx="2811788"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2. </a:t>
            </a:r>
            <a:r>
              <a:rPr lang="en-US" sz="1400" b="1" dirty="0">
                <a:solidFill>
                  <a:schemeClr val="accent1"/>
                </a:solidFill>
                <a:latin typeface="Arial" panose="020B0604020202020204" pitchFamily="34" charset="0"/>
                <a:cs typeface="Arial" panose="020B0604020202020204" pitchFamily="34" charset="0"/>
              </a:rPr>
              <a:t>Minimum Plan B</a:t>
            </a:r>
          </a:p>
        </p:txBody>
      </p:sp>
    </p:spTree>
    <p:extLst>
      <p:ext uri="{BB962C8B-B14F-4D97-AF65-F5344CB8AC3E}">
        <p14:creationId xmlns:p14="http://schemas.microsoft.com/office/powerpoint/2010/main" val="2499460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DCBE60-C727-098C-89F1-E01BE32260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CEBEA8-E9E3-10BF-3D33-310A8DD54103}"/>
              </a:ext>
            </a:extLst>
          </p:cNvPr>
          <p:cNvSpPr>
            <a:spLocks noGrp="1"/>
          </p:cNvSpPr>
          <p:nvPr>
            <p:ph type="title"/>
          </p:nvPr>
        </p:nvSpPr>
        <p:spPr>
          <a:xfrm>
            <a:off x="531394" y="365125"/>
            <a:ext cx="6317081" cy="1283890"/>
          </a:xfrm>
        </p:spPr>
        <p:txBody>
          <a:bodyPr>
            <a:normAutofit/>
          </a:bodyPr>
          <a:lstStyle/>
          <a:p>
            <a:r>
              <a:rPr lang="en-US" dirty="0"/>
              <a:t>Results</a:t>
            </a:r>
            <a:r>
              <a:rPr lang="en-US" b="0" dirty="0"/>
              <a:t>: Alternatives with a new upstream weir and modified crossings</a:t>
            </a:r>
          </a:p>
        </p:txBody>
      </p:sp>
      <p:sp>
        <p:nvSpPr>
          <p:cNvPr id="5" name="Slide Number Placeholder 4">
            <a:extLst>
              <a:ext uri="{FF2B5EF4-FFF2-40B4-BE49-F238E27FC236}">
                <a16:creationId xmlns:a16="http://schemas.microsoft.com/office/drawing/2014/main" id="{18F5413E-F264-2767-38AD-0B978E7E9FE6}"/>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29</a:t>
            </a:fld>
            <a:endParaRPr lang="en-US"/>
          </a:p>
        </p:txBody>
      </p:sp>
      <p:pic>
        <p:nvPicPr>
          <p:cNvPr id="3" name="Picture 2">
            <a:extLst>
              <a:ext uri="{FF2B5EF4-FFF2-40B4-BE49-F238E27FC236}">
                <a16:creationId xmlns:a16="http://schemas.microsoft.com/office/drawing/2014/main" id="{DDEDBD57-C5A3-2456-612A-D2CB3C7D96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70437" y="462698"/>
            <a:ext cx="4107187" cy="2966301"/>
          </a:xfrm>
          <a:prstGeom prst="rect">
            <a:avLst/>
          </a:prstGeom>
        </p:spPr>
      </p:pic>
      <p:pic>
        <p:nvPicPr>
          <p:cNvPr id="4" name="Picture 3">
            <a:extLst>
              <a:ext uri="{FF2B5EF4-FFF2-40B4-BE49-F238E27FC236}">
                <a16:creationId xmlns:a16="http://schemas.microsoft.com/office/drawing/2014/main" id="{80D9FE0C-743F-1608-F46C-778A0A11D4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70437" y="3798291"/>
            <a:ext cx="4107187" cy="2966301"/>
          </a:xfrm>
          <a:prstGeom prst="rect">
            <a:avLst/>
          </a:prstGeom>
        </p:spPr>
      </p:pic>
      <p:sp>
        <p:nvSpPr>
          <p:cNvPr id="6" name="Content Placeholder 2">
            <a:extLst>
              <a:ext uri="{FF2B5EF4-FFF2-40B4-BE49-F238E27FC236}">
                <a16:creationId xmlns:a16="http://schemas.microsoft.com/office/drawing/2014/main" id="{4C505B12-831D-1BED-1D9E-CFF67D92D298}"/>
              </a:ext>
            </a:extLst>
          </p:cNvPr>
          <p:cNvSpPr txBox="1">
            <a:spLocks/>
          </p:cNvSpPr>
          <p:nvPr/>
        </p:nvSpPr>
        <p:spPr>
          <a:xfrm>
            <a:off x="531394" y="1339055"/>
            <a:ext cx="6564732" cy="50143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2000" b="1" kern="1200">
                <a:solidFill>
                  <a:schemeClr val="tx1"/>
                </a:solidFill>
                <a:latin typeface="Arial" panose="020B0604020202020204" pitchFamily="34" charset="0"/>
                <a:ea typeface="+mn-ea"/>
                <a:cs typeface="Arial" panose="020B0604020202020204" pitchFamily="34" charset="0"/>
              </a:defRPr>
            </a:lvl1pPr>
            <a:lvl2pPr marL="287338"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US" sz="1800" dirty="0"/>
              <a:t>How well does the alternative contribute to the Project objectives?</a:t>
            </a:r>
          </a:p>
          <a:p>
            <a:pPr marL="630238" lvl="1" indent="-342900">
              <a:lnSpc>
                <a:spcPct val="100000"/>
              </a:lnSpc>
            </a:pPr>
            <a:r>
              <a:rPr lang="en-US" sz="1600" b="1" dirty="0">
                <a:solidFill>
                  <a:schemeClr val="accent1"/>
                </a:solidFill>
              </a:rPr>
              <a:t>Phase 2 Plan </a:t>
            </a:r>
            <a:r>
              <a:rPr lang="en-US" sz="1600" dirty="0">
                <a:solidFill>
                  <a:schemeClr val="accent1"/>
                </a:solidFill>
              </a:rPr>
              <a:t>(Alt 3): </a:t>
            </a:r>
            <a:r>
              <a:rPr lang="en-US" sz="1600" dirty="0"/>
              <a:t>greater stage reduction within Paradise Cut, upstream of the east UPRR crossing and less stage increase at Paradise Road.</a:t>
            </a:r>
          </a:p>
          <a:p>
            <a:pPr marL="342900" indent="-342900">
              <a:lnSpc>
                <a:spcPct val="100000"/>
              </a:lnSpc>
              <a:buFont typeface="+mj-lt"/>
              <a:buAutoNum type="arabicPeriod"/>
            </a:pPr>
            <a:r>
              <a:rPr lang="en-US" sz="1800" dirty="0"/>
              <a:t>What is the cost of the alternative?</a:t>
            </a:r>
          </a:p>
          <a:p>
            <a:pPr marL="630238" lvl="1" indent="-342900">
              <a:lnSpc>
                <a:spcPct val="100000"/>
              </a:lnSpc>
            </a:pPr>
            <a:r>
              <a:rPr lang="en-US" sz="1600" b="1" dirty="0">
                <a:solidFill>
                  <a:schemeClr val="accent1"/>
                </a:solidFill>
              </a:rPr>
              <a:t>Phase 2 Plan </a:t>
            </a:r>
            <a:r>
              <a:rPr lang="en-US" sz="1600" dirty="0">
                <a:solidFill>
                  <a:schemeClr val="accent1"/>
                </a:solidFill>
              </a:rPr>
              <a:t>(Alt 3): </a:t>
            </a:r>
            <a:r>
              <a:rPr lang="en-US" sz="1600" dirty="0"/>
              <a:t>lower expected capital cost.</a:t>
            </a:r>
          </a:p>
          <a:p>
            <a:pPr marL="342900" indent="-342900">
              <a:lnSpc>
                <a:spcPct val="100000"/>
              </a:lnSpc>
              <a:buFont typeface="+mj-lt"/>
              <a:buAutoNum type="arabicPeriod"/>
            </a:pPr>
            <a:r>
              <a:rPr lang="en-US" sz="1800" dirty="0"/>
              <a:t>Can the alternative be scaled-up to meet future needs?</a:t>
            </a:r>
          </a:p>
          <a:p>
            <a:pPr marL="630238" lvl="1" indent="-342900">
              <a:lnSpc>
                <a:spcPct val="100000"/>
              </a:lnSpc>
            </a:pPr>
            <a:r>
              <a:rPr lang="en-US" sz="1600" dirty="0"/>
              <a:t>Both alternatives are scalable.</a:t>
            </a:r>
          </a:p>
          <a:p>
            <a:pPr marL="630238" lvl="1" indent="-342900">
              <a:lnSpc>
                <a:spcPct val="100000"/>
              </a:lnSpc>
            </a:pPr>
            <a:r>
              <a:rPr lang="en-US" sz="1600" b="1" dirty="0">
                <a:solidFill>
                  <a:schemeClr val="accent1"/>
                </a:solidFill>
              </a:rPr>
              <a:t>Modified CVFPP </a:t>
            </a:r>
            <a:r>
              <a:rPr lang="en-US" sz="1600" dirty="0">
                <a:solidFill>
                  <a:schemeClr val="accent1"/>
                </a:solidFill>
              </a:rPr>
              <a:t>(Alt 5):</a:t>
            </a:r>
            <a:r>
              <a:rPr lang="en-US" sz="1600" dirty="0"/>
              <a:t> is more adaptable.</a:t>
            </a:r>
            <a:endParaRPr lang="en-US" sz="1800" b="0" kern="0" dirty="0"/>
          </a:p>
        </p:txBody>
      </p:sp>
      <p:sp>
        <p:nvSpPr>
          <p:cNvPr id="7" name="TextBox 6">
            <a:extLst>
              <a:ext uri="{FF2B5EF4-FFF2-40B4-BE49-F238E27FC236}">
                <a16:creationId xmlns:a16="http://schemas.microsoft.com/office/drawing/2014/main" id="{93C81A1D-5734-40A8-8AC5-7BB3E6596DCA}"/>
              </a:ext>
            </a:extLst>
          </p:cNvPr>
          <p:cNvSpPr txBox="1"/>
          <p:nvPr/>
        </p:nvSpPr>
        <p:spPr>
          <a:xfrm>
            <a:off x="7370437" y="154921"/>
            <a:ext cx="2811788"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3. </a:t>
            </a:r>
            <a:r>
              <a:rPr lang="en-US" sz="1400" b="1" dirty="0">
                <a:solidFill>
                  <a:schemeClr val="accent1"/>
                </a:solidFill>
                <a:latin typeface="Arial" panose="020B0604020202020204" pitchFamily="34" charset="0"/>
                <a:cs typeface="Arial" panose="020B0604020202020204" pitchFamily="34" charset="0"/>
              </a:rPr>
              <a:t>Phase 2 Plan</a:t>
            </a:r>
          </a:p>
        </p:txBody>
      </p:sp>
      <p:sp>
        <p:nvSpPr>
          <p:cNvPr id="8" name="TextBox 7">
            <a:extLst>
              <a:ext uri="{FF2B5EF4-FFF2-40B4-BE49-F238E27FC236}">
                <a16:creationId xmlns:a16="http://schemas.microsoft.com/office/drawing/2014/main" id="{6240C5F4-8DD6-6466-635D-BCDB118CDBB9}"/>
              </a:ext>
            </a:extLst>
          </p:cNvPr>
          <p:cNvSpPr txBox="1"/>
          <p:nvPr/>
        </p:nvSpPr>
        <p:spPr>
          <a:xfrm>
            <a:off x="7370437" y="3490514"/>
            <a:ext cx="2811788"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5. </a:t>
            </a:r>
            <a:r>
              <a:rPr lang="en-US" sz="1400" b="1" dirty="0">
                <a:solidFill>
                  <a:schemeClr val="accent1"/>
                </a:solidFill>
                <a:latin typeface="Arial" panose="020B0604020202020204" pitchFamily="34" charset="0"/>
                <a:cs typeface="Arial" panose="020B0604020202020204" pitchFamily="34" charset="0"/>
              </a:rPr>
              <a:t>Modified CVFPP</a:t>
            </a:r>
          </a:p>
        </p:txBody>
      </p:sp>
    </p:spTree>
    <p:extLst>
      <p:ext uri="{BB962C8B-B14F-4D97-AF65-F5344CB8AC3E}">
        <p14:creationId xmlns:p14="http://schemas.microsoft.com/office/powerpoint/2010/main" val="3804292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16A51F-C5A1-A5DF-1565-32197A888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62C78-48E7-F6A2-9AC9-0C1AE05BE38A}"/>
              </a:ext>
            </a:extLst>
          </p:cNvPr>
          <p:cNvSpPr>
            <a:spLocks noGrp="1"/>
          </p:cNvSpPr>
          <p:nvPr>
            <p:ph type="title"/>
          </p:nvPr>
        </p:nvSpPr>
        <p:spPr>
          <a:xfrm>
            <a:off x="531394" y="365125"/>
            <a:ext cx="6317081" cy="1283890"/>
          </a:xfrm>
        </p:spPr>
        <p:txBody>
          <a:bodyPr>
            <a:normAutofit/>
          </a:bodyPr>
          <a:lstStyle/>
          <a:p>
            <a:r>
              <a:rPr lang="en-US" dirty="0"/>
              <a:t>Results</a:t>
            </a:r>
            <a:r>
              <a:rPr lang="en-US" b="0" dirty="0"/>
              <a:t>: Alternatives with downstream levee setbacks</a:t>
            </a:r>
          </a:p>
        </p:txBody>
      </p:sp>
      <p:sp>
        <p:nvSpPr>
          <p:cNvPr id="5" name="Slide Number Placeholder 4">
            <a:extLst>
              <a:ext uri="{FF2B5EF4-FFF2-40B4-BE49-F238E27FC236}">
                <a16:creationId xmlns:a16="http://schemas.microsoft.com/office/drawing/2014/main" id="{10ABEF5E-1006-B9E8-B3D7-E503CADA29A6}"/>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30</a:t>
            </a:fld>
            <a:endParaRPr lang="en-US"/>
          </a:p>
        </p:txBody>
      </p:sp>
      <p:pic>
        <p:nvPicPr>
          <p:cNvPr id="3" name="Picture 2">
            <a:extLst>
              <a:ext uri="{FF2B5EF4-FFF2-40B4-BE49-F238E27FC236}">
                <a16:creationId xmlns:a16="http://schemas.microsoft.com/office/drawing/2014/main" id="{BB0C1A50-D1F5-C3F0-1EDB-0C3080A7DD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70437" y="386498"/>
            <a:ext cx="2623759" cy="1894937"/>
          </a:xfrm>
          <a:prstGeom prst="rect">
            <a:avLst/>
          </a:prstGeom>
        </p:spPr>
      </p:pic>
      <p:pic>
        <p:nvPicPr>
          <p:cNvPr id="4" name="Picture 3">
            <a:extLst>
              <a:ext uri="{FF2B5EF4-FFF2-40B4-BE49-F238E27FC236}">
                <a16:creationId xmlns:a16="http://schemas.microsoft.com/office/drawing/2014/main" id="{8B1914DC-A817-509A-7691-9C176A0129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77409" y="2630430"/>
            <a:ext cx="2623759" cy="1894937"/>
          </a:xfrm>
          <a:prstGeom prst="rect">
            <a:avLst/>
          </a:prstGeom>
        </p:spPr>
      </p:pic>
      <p:sp>
        <p:nvSpPr>
          <p:cNvPr id="7" name="TextBox 6">
            <a:extLst>
              <a:ext uri="{FF2B5EF4-FFF2-40B4-BE49-F238E27FC236}">
                <a16:creationId xmlns:a16="http://schemas.microsoft.com/office/drawing/2014/main" id="{4A29FB87-584A-C8BC-9205-75C08CF45F15}"/>
              </a:ext>
            </a:extLst>
          </p:cNvPr>
          <p:cNvSpPr txBox="1"/>
          <p:nvPr/>
        </p:nvSpPr>
        <p:spPr>
          <a:xfrm>
            <a:off x="7284711" y="78721"/>
            <a:ext cx="4290169"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4. </a:t>
            </a:r>
            <a:r>
              <a:rPr lang="en-US" sz="1400" b="1" dirty="0">
                <a:solidFill>
                  <a:schemeClr val="accent1"/>
                </a:solidFill>
                <a:latin typeface="Arial" panose="020B0604020202020204" pitchFamily="34" charset="0"/>
                <a:cs typeface="Arial" panose="020B0604020202020204" pitchFamily="34" charset="0"/>
              </a:rPr>
              <a:t>Modified Phase 2 Plan</a:t>
            </a:r>
          </a:p>
        </p:txBody>
      </p:sp>
      <p:sp>
        <p:nvSpPr>
          <p:cNvPr id="8" name="TextBox 7">
            <a:extLst>
              <a:ext uri="{FF2B5EF4-FFF2-40B4-BE49-F238E27FC236}">
                <a16:creationId xmlns:a16="http://schemas.microsoft.com/office/drawing/2014/main" id="{80F6133A-94B6-062A-6763-0092553FE461}"/>
              </a:ext>
            </a:extLst>
          </p:cNvPr>
          <p:cNvSpPr txBox="1"/>
          <p:nvPr/>
        </p:nvSpPr>
        <p:spPr>
          <a:xfrm>
            <a:off x="9291684" y="2322653"/>
            <a:ext cx="2814591"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6. </a:t>
            </a:r>
            <a:r>
              <a:rPr lang="en-US" sz="1400" b="1" dirty="0">
                <a:solidFill>
                  <a:schemeClr val="accent1"/>
                </a:solidFill>
                <a:latin typeface="Arial" panose="020B0604020202020204" pitchFamily="34" charset="0"/>
                <a:cs typeface="Arial" panose="020B0604020202020204" pitchFamily="34" charset="0"/>
              </a:rPr>
              <a:t>Phase 2 Plan Plus</a:t>
            </a:r>
          </a:p>
        </p:txBody>
      </p:sp>
      <p:sp>
        <p:nvSpPr>
          <p:cNvPr id="9" name="Content Placeholder 2">
            <a:extLst>
              <a:ext uri="{FF2B5EF4-FFF2-40B4-BE49-F238E27FC236}">
                <a16:creationId xmlns:a16="http://schemas.microsoft.com/office/drawing/2014/main" id="{CF6A4F5B-1568-D867-05EC-7041BE7D9FDE}"/>
              </a:ext>
            </a:extLst>
          </p:cNvPr>
          <p:cNvSpPr txBox="1">
            <a:spLocks/>
          </p:cNvSpPr>
          <p:nvPr/>
        </p:nvSpPr>
        <p:spPr>
          <a:xfrm>
            <a:off x="531394" y="1339055"/>
            <a:ext cx="6564732" cy="55189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Wingdings" panose="05000000000000000000" pitchFamily="2" charset="2"/>
              <a:buNone/>
              <a:defRPr sz="2000" b="1" kern="1200">
                <a:solidFill>
                  <a:schemeClr val="tx1"/>
                </a:solidFill>
                <a:latin typeface="Arial" panose="020B0604020202020204" pitchFamily="34" charset="0"/>
                <a:ea typeface="+mn-ea"/>
                <a:cs typeface="Arial" panose="020B0604020202020204" pitchFamily="34" charset="0"/>
              </a:defRPr>
            </a:lvl1pPr>
            <a:lvl2pPr marL="287338"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US" sz="1800" dirty="0"/>
              <a:t>How well does the alternative contribute to the Project objectives?</a:t>
            </a:r>
          </a:p>
          <a:p>
            <a:pPr marL="630238" lvl="1" indent="-342900">
              <a:lnSpc>
                <a:spcPct val="100000"/>
              </a:lnSpc>
            </a:pPr>
            <a:r>
              <a:rPr lang="en-US" sz="1600" b="1" dirty="0">
                <a:solidFill>
                  <a:schemeClr val="accent1"/>
                </a:solidFill>
              </a:rPr>
              <a:t>Maximum Plan </a:t>
            </a:r>
            <a:r>
              <a:rPr lang="en-US" sz="1600" dirty="0">
                <a:solidFill>
                  <a:schemeClr val="accent1"/>
                </a:solidFill>
              </a:rPr>
              <a:t>(Alt 7): </a:t>
            </a:r>
            <a:r>
              <a:rPr lang="en-US" sz="1600" dirty="0"/>
              <a:t>greater stage reduction on the San Joaquin River.</a:t>
            </a:r>
          </a:p>
          <a:p>
            <a:pPr marL="630238" lvl="1" indent="-342900">
              <a:lnSpc>
                <a:spcPct val="100000"/>
              </a:lnSpc>
            </a:pPr>
            <a:r>
              <a:rPr lang="en-US" sz="1600" b="1" dirty="0">
                <a:solidFill>
                  <a:schemeClr val="accent1"/>
                </a:solidFill>
              </a:rPr>
              <a:t>Modified Phase 2 Plan </a:t>
            </a:r>
            <a:r>
              <a:rPr lang="en-US" sz="1600" dirty="0">
                <a:solidFill>
                  <a:schemeClr val="accent1"/>
                </a:solidFill>
              </a:rPr>
              <a:t>(Alt 4): </a:t>
            </a:r>
            <a:r>
              <a:rPr lang="en-US" sz="1600" dirty="0"/>
              <a:t>greater stage reduction within Paradise Cut, upstream of the east UPRR crossing and less stage increase at Paradise Road.</a:t>
            </a:r>
          </a:p>
          <a:p>
            <a:pPr marL="630238" lvl="1" indent="-342900">
              <a:lnSpc>
                <a:spcPct val="100000"/>
              </a:lnSpc>
            </a:pPr>
            <a:r>
              <a:rPr lang="en-US" sz="1600" b="1" dirty="0">
                <a:solidFill>
                  <a:schemeClr val="accent1"/>
                </a:solidFill>
              </a:rPr>
              <a:t>Phase 2 Plan Plus </a:t>
            </a:r>
            <a:r>
              <a:rPr lang="en-US" sz="1600" dirty="0">
                <a:solidFill>
                  <a:schemeClr val="accent1"/>
                </a:solidFill>
              </a:rPr>
              <a:t>(Alt 6) </a:t>
            </a:r>
            <a:r>
              <a:rPr lang="en-US" sz="1600" dirty="0"/>
              <a:t>and</a:t>
            </a:r>
            <a:r>
              <a:rPr lang="en-US" sz="1600" dirty="0">
                <a:solidFill>
                  <a:schemeClr val="accent1"/>
                </a:solidFill>
              </a:rPr>
              <a:t> </a:t>
            </a:r>
            <a:r>
              <a:rPr lang="en-US" sz="1600" b="1" dirty="0">
                <a:solidFill>
                  <a:schemeClr val="accent1"/>
                </a:solidFill>
              </a:rPr>
              <a:t>Maximum Plan </a:t>
            </a:r>
            <a:r>
              <a:rPr lang="en-US" sz="1600" dirty="0">
                <a:solidFill>
                  <a:schemeClr val="accent1"/>
                </a:solidFill>
              </a:rPr>
              <a:t>(Alt 7): </a:t>
            </a:r>
            <a:r>
              <a:rPr lang="en-US" sz="1600" dirty="0"/>
              <a:t>greater acreage within the new floodway footprint that could be conserved as working lands or restored for habitat.</a:t>
            </a:r>
          </a:p>
          <a:p>
            <a:pPr marL="342900" indent="-342900">
              <a:lnSpc>
                <a:spcPct val="100000"/>
              </a:lnSpc>
              <a:buFont typeface="+mj-lt"/>
              <a:buAutoNum type="arabicPeriod"/>
            </a:pPr>
            <a:r>
              <a:rPr lang="en-US" sz="1800" dirty="0"/>
              <a:t>What is the cost of the alternative?</a:t>
            </a:r>
          </a:p>
          <a:p>
            <a:pPr marL="630238" lvl="1" indent="-342900">
              <a:lnSpc>
                <a:spcPct val="100000"/>
              </a:lnSpc>
            </a:pPr>
            <a:r>
              <a:rPr lang="en-US" sz="1600" b="1" dirty="0">
                <a:solidFill>
                  <a:schemeClr val="accent1"/>
                </a:solidFill>
              </a:rPr>
              <a:t>Modified Phase 2 Plan </a:t>
            </a:r>
            <a:r>
              <a:rPr lang="en-US" sz="1600" dirty="0">
                <a:solidFill>
                  <a:schemeClr val="accent1"/>
                </a:solidFill>
              </a:rPr>
              <a:t>(Alt 4): </a:t>
            </a:r>
            <a:r>
              <a:rPr lang="en-US" sz="1600" dirty="0"/>
              <a:t>lower expected capital cost. </a:t>
            </a:r>
          </a:p>
          <a:p>
            <a:pPr marL="630238" lvl="1" indent="-342900">
              <a:lnSpc>
                <a:spcPct val="100000"/>
              </a:lnSpc>
            </a:pPr>
            <a:r>
              <a:rPr lang="en-US" sz="1600" b="1" dirty="0">
                <a:solidFill>
                  <a:schemeClr val="accent1"/>
                </a:solidFill>
              </a:rPr>
              <a:t>Modified Phase 2 Plan </a:t>
            </a:r>
            <a:r>
              <a:rPr lang="en-US" sz="1600" dirty="0">
                <a:solidFill>
                  <a:schemeClr val="accent1"/>
                </a:solidFill>
              </a:rPr>
              <a:t>(Alt 4): </a:t>
            </a:r>
            <a:r>
              <a:rPr lang="en-US" sz="1600" dirty="0"/>
              <a:t>less acreage where benefit assessments could be reduced or eliminated.</a:t>
            </a:r>
          </a:p>
          <a:p>
            <a:pPr marL="342900" indent="-342900">
              <a:lnSpc>
                <a:spcPct val="100000"/>
              </a:lnSpc>
              <a:buFont typeface="+mj-lt"/>
              <a:buAutoNum type="arabicPeriod"/>
            </a:pPr>
            <a:r>
              <a:rPr lang="en-US" sz="1800" dirty="0"/>
              <a:t>Can the alternative be scaled-up to meet future needs?</a:t>
            </a:r>
          </a:p>
          <a:p>
            <a:pPr marL="630238" lvl="1" indent="-342900">
              <a:lnSpc>
                <a:spcPct val="100000"/>
              </a:lnSpc>
            </a:pPr>
            <a:r>
              <a:rPr lang="en-US" sz="1600" dirty="0"/>
              <a:t>All three plans are scalable.</a:t>
            </a:r>
            <a:endParaRPr lang="en-US" sz="1800" b="0" kern="0" dirty="0"/>
          </a:p>
        </p:txBody>
      </p:sp>
      <p:pic>
        <p:nvPicPr>
          <p:cNvPr id="10" name="Picture 9">
            <a:extLst>
              <a:ext uri="{FF2B5EF4-FFF2-40B4-BE49-F238E27FC236}">
                <a16:creationId xmlns:a16="http://schemas.microsoft.com/office/drawing/2014/main" id="{CB8922F5-777B-0D78-ED9E-4C72BAE984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370437" y="4880769"/>
            <a:ext cx="2623758" cy="1894937"/>
          </a:xfrm>
          <a:prstGeom prst="rect">
            <a:avLst/>
          </a:prstGeom>
        </p:spPr>
      </p:pic>
      <p:sp>
        <p:nvSpPr>
          <p:cNvPr id="11" name="TextBox 10">
            <a:extLst>
              <a:ext uri="{FF2B5EF4-FFF2-40B4-BE49-F238E27FC236}">
                <a16:creationId xmlns:a16="http://schemas.microsoft.com/office/drawing/2014/main" id="{CBC44AF2-8550-573D-502A-C34F6087A4C8}"/>
              </a:ext>
            </a:extLst>
          </p:cNvPr>
          <p:cNvSpPr txBox="1"/>
          <p:nvPr/>
        </p:nvSpPr>
        <p:spPr>
          <a:xfrm>
            <a:off x="7284712" y="4572992"/>
            <a:ext cx="2709484" cy="307777"/>
          </a:xfrm>
          <a:prstGeom prst="rect">
            <a:avLst/>
          </a:prstGeom>
          <a:noFill/>
        </p:spPr>
        <p:txBody>
          <a:bodyPr wrap="square" rtlCol="0">
            <a:spAutoFit/>
          </a:bodyPr>
          <a:lstStyle/>
          <a:p>
            <a:r>
              <a:rPr lang="en-US" sz="1400" dirty="0">
                <a:solidFill>
                  <a:schemeClr val="accent1"/>
                </a:solidFill>
                <a:latin typeface="Arial" panose="020B0604020202020204" pitchFamily="34" charset="0"/>
                <a:cs typeface="Arial" panose="020B0604020202020204" pitchFamily="34" charset="0"/>
              </a:rPr>
              <a:t>Alternative 7. </a:t>
            </a:r>
            <a:r>
              <a:rPr lang="en-US" sz="1400" b="1" dirty="0">
                <a:solidFill>
                  <a:schemeClr val="accent1"/>
                </a:solidFill>
                <a:latin typeface="Arial" panose="020B0604020202020204" pitchFamily="34" charset="0"/>
                <a:cs typeface="Arial" panose="020B0604020202020204" pitchFamily="34" charset="0"/>
              </a:rPr>
              <a:t>Maximum Plan</a:t>
            </a:r>
          </a:p>
        </p:txBody>
      </p:sp>
    </p:spTree>
    <p:extLst>
      <p:ext uri="{BB962C8B-B14F-4D97-AF65-F5344CB8AC3E}">
        <p14:creationId xmlns:p14="http://schemas.microsoft.com/office/powerpoint/2010/main" val="3662763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D1229-374D-8214-959F-EBD5D9BDBC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8A9BD1-AA25-531F-E00C-4F1D4F92E7B5}"/>
              </a:ext>
            </a:extLst>
          </p:cNvPr>
          <p:cNvSpPr>
            <a:spLocks noGrp="1"/>
          </p:cNvSpPr>
          <p:nvPr>
            <p:ph type="title"/>
          </p:nvPr>
        </p:nvSpPr>
        <p:spPr/>
        <p:txBody>
          <a:bodyPr/>
          <a:lstStyle/>
          <a:p>
            <a:r>
              <a:rPr lang="en-US" dirty="0"/>
              <a:t>Final Array of Alternatives</a:t>
            </a:r>
          </a:p>
        </p:txBody>
      </p:sp>
    </p:spTree>
    <p:extLst>
      <p:ext uri="{BB962C8B-B14F-4D97-AF65-F5344CB8AC3E}">
        <p14:creationId xmlns:p14="http://schemas.microsoft.com/office/powerpoint/2010/main" val="2932257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F0C64-B9F6-28E4-93E6-D39565F92128}"/>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166D5D14-FCB0-9CCF-A0BD-452E705123BA}"/>
              </a:ext>
            </a:extLst>
          </p:cNvPr>
          <p:cNvSpPr>
            <a:spLocks noGrp="1"/>
          </p:cNvSpPr>
          <p:nvPr>
            <p:ph type="title"/>
          </p:nvPr>
        </p:nvSpPr>
        <p:spPr/>
        <p:txBody>
          <a:bodyPr/>
          <a:lstStyle/>
          <a:p>
            <a:r>
              <a:rPr lang="en-US" dirty="0"/>
              <a:t>Minimum Plan B </a:t>
            </a:r>
            <a:r>
              <a:rPr lang="en-US" b="0" dirty="0"/>
              <a:t>(Alternative 2)</a:t>
            </a:r>
            <a:r>
              <a:rPr lang="en-US" dirty="0"/>
              <a:t> + Modifications</a:t>
            </a:r>
          </a:p>
        </p:txBody>
      </p:sp>
      <p:sp>
        <p:nvSpPr>
          <p:cNvPr id="3" name="Content Placeholder 2">
            <a:extLst>
              <a:ext uri="{FF2B5EF4-FFF2-40B4-BE49-F238E27FC236}">
                <a16:creationId xmlns:a16="http://schemas.microsoft.com/office/drawing/2014/main" id="{49C09D85-D840-6D3A-276C-CA08EE9520C2}"/>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Add </a:t>
            </a:r>
            <a:r>
              <a:rPr lang="en-US" sz="1800" kern="0" dirty="0"/>
              <a:t>levee setback on the right bank of Paradise Cut </a:t>
            </a:r>
            <a:r>
              <a:rPr lang="en-US" sz="1800" b="0" kern="0" dirty="0"/>
              <a:t>between the east UPRR crossing and I-5.</a:t>
            </a:r>
          </a:p>
          <a:p>
            <a:pPr marL="342900" indent="-342900">
              <a:buFont typeface="Arial" panose="020B0604020202020204" pitchFamily="34" charset="0"/>
              <a:buChar char="•"/>
            </a:pPr>
            <a:r>
              <a:rPr lang="en-US" sz="1800" b="0" kern="0" dirty="0"/>
              <a:t>Add downstream levee setbacks at </a:t>
            </a:r>
            <a:r>
              <a:rPr lang="en-US" sz="1800" kern="0" dirty="0" err="1"/>
              <a:t>Kisst</a:t>
            </a:r>
            <a:r>
              <a:rPr lang="en-US" sz="1800" kern="0" dirty="0"/>
              <a:t> Dairy and Bend 16</a:t>
            </a:r>
            <a:r>
              <a:rPr lang="en-US" sz="1800" b="0" kern="0" dirty="0"/>
              <a:t>.</a:t>
            </a:r>
          </a:p>
          <a:p>
            <a:pPr marL="342900" indent="-342900">
              <a:buFont typeface="Arial" panose="020B0604020202020204" pitchFamily="34" charset="0"/>
              <a:buChar char="•"/>
            </a:pPr>
            <a:r>
              <a:rPr lang="en-US" sz="1800" b="0" kern="0" dirty="0"/>
              <a:t>Refine levee alignments and tie-ins.</a:t>
            </a:r>
          </a:p>
          <a:p>
            <a:pPr marL="342900" indent="-342900">
              <a:buFont typeface="Arial" panose="020B0604020202020204" pitchFamily="34" charset="0"/>
              <a:buChar char="•"/>
            </a:pPr>
            <a:r>
              <a:rPr lang="en-US" sz="1800" b="0" kern="0" dirty="0"/>
              <a:t>Potentially, remove sediment upstream and downstream of I-5 crossing.</a:t>
            </a:r>
          </a:p>
        </p:txBody>
      </p:sp>
      <p:sp>
        <p:nvSpPr>
          <p:cNvPr id="4" name="Slide Number Placeholder 3">
            <a:extLst>
              <a:ext uri="{FF2B5EF4-FFF2-40B4-BE49-F238E27FC236}">
                <a16:creationId xmlns:a16="http://schemas.microsoft.com/office/drawing/2014/main" id="{89BC212C-D785-9929-A65F-5D72CB305683}"/>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32</a:t>
            </a:fld>
            <a:endParaRPr lang="en-US"/>
          </a:p>
        </p:txBody>
      </p:sp>
      <p:pic>
        <p:nvPicPr>
          <p:cNvPr id="12" name="Picture 11" descr="A map of a river&#10;&#10;AI-generated content may be incorrect.">
            <a:extLst>
              <a:ext uri="{FF2B5EF4-FFF2-40B4-BE49-F238E27FC236}">
                <a16:creationId xmlns:a16="http://schemas.microsoft.com/office/drawing/2014/main" id="{F40EFDEA-4878-A274-661B-8B46691118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3224" y="1185814"/>
            <a:ext cx="6509732" cy="4701473"/>
          </a:xfrm>
          <a:prstGeom prst="rect">
            <a:avLst/>
          </a:prstGeom>
        </p:spPr>
      </p:pic>
    </p:spTree>
    <p:extLst>
      <p:ext uri="{BB962C8B-B14F-4D97-AF65-F5344CB8AC3E}">
        <p14:creationId xmlns:p14="http://schemas.microsoft.com/office/powerpoint/2010/main" val="638494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1ACAF5-6FE4-B66E-8809-2980578B34A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348A3DB-3BB1-AE4E-33B3-7A88FBFB21FD}"/>
              </a:ext>
            </a:extLst>
          </p:cNvPr>
          <p:cNvSpPr>
            <a:spLocks noGrp="1"/>
          </p:cNvSpPr>
          <p:nvPr>
            <p:ph type="title"/>
          </p:nvPr>
        </p:nvSpPr>
        <p:spPr>
          <a:xfrm>
            <a:off x="0" y="365125"/>
            <a:ext cx="12192000" cy="789907"/>
          </a:xfrm>
        </p:spPr>
        <p:txBody>
          <a:bodyPr/>
          <a:lstStyle/>
          <a:p>
            <a:pPr algn="ctr"/>
            <a:r>
              <a:rPr lang="en-US" dirty="0"/>
              <a:t>Minimum Plan B </a:t>
            </a:r>
            <a:r>
              <a:rPr lang="en-US" b="0" dirty="0"/>
              <a:t>(Alternative 2)</a:t>
            </a:r>
            <a:r>
              <a:rPr lang="en-US" dirty="0"/>
              <a:t> + Modifications</a:t>
            </a:r>
          </a:p>
        </p:txBody>
      </p:sp>
      <p:sp>
        <p:nvSpPr>
          <p:cNvPr id="4" name="Slide Number Placeholder 3">
            <a:extLst>
              <a:ext uri="{FF2B5EF4-FFF2-40B4-BE49-F238E27FC236}">
                <a16:creationId xmlns:a16="http://schemas.microsoft.com/office/drawing/2014/main" id="{35D9893C-82B9-B9B8-2D39-1DE7E4393EDF}"/>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33</a:t>
            </a:fld>
            <a:endParaRPr lang="en-US">
              <a:solidFill>
                <a:schemeClr val="tx1">
                  <a:lumMod val="50000"/>
                  <a:lumOff val="50000"/>
                </a:schemeClr>
              </a:solidFill>
            </a:endParaRPr>
          </a:p>
        </p:txBody>
      </p:sp>
      <p:pic>
        <p:nvPicPr>
          <p:cNvPr id="8" name="Picture 7" descr="A map of a river&#10;&#10;AI-generated content may be incorrect.">
            <a:extLst>
              <a:ext uri="{FF2B5EF4-FFF2-40B4-BE49-F238E27FC236}">
                <a16:creationId xmlns:a16="http://schemas.microsoft.com/office/drawing/2014/main" id="{E2F995ED-F2E5-5706-4235-E38EDBB81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454" y="946768"/>
            <a:ext cx="8656324" cy="5736836"/>
          </a:xfrm>
          <a:prstGeom prst="rect">
            <a:avLst/>
          </a:prstGeom>
        </p:spPr>
      </p:pic>
    </p:spTree>
    <p:extLst>
      <p:ext uri="{BB962C8B-B14F-4D97-AF65-F5344CB8AC3E}">
        <p14:creationId xmlns:p14="http://schemas.microsoft.com/office/powerpoint/2010/main" val="2912758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7CB8B-832C-7F52-6691-186AF77AF8B9}"/>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7C9063D7-77DB-8D82-9013-5FF4DB9AB6C9}"/>
              </a:ext>
            </a:extLst>
          </p:cNvPr>
          <p:cNvSpPr>
            <a:spLocks noGrp="1"/>
          </p:cNvSpPr>
          <p:nvPr>
            <p:ph type="title"/>
          </p:nvPr>
        </p:nvSpPr>
        <p:spPr/>
        <p:txBody>
          <a:bodyPr/>
          <a:lstStyle/>
          <a:p>
            <a:r>
              <a:rPr lang="en-US" dirty="0"/>
              <a:t>Phase 2 Plan </a:t>
            </a:r>
            <a:r>
              <a:rPr lang="en-US" b="0" dirty="0"/>
              <a:t>(Alternative 3) </a:t>
            </a:r>
            <a:r>
              <a:rPr lang="en-US" dirty="0"/>
              <a:t>+ Modifications </a:t>
            </a:r>
          </a:p>
        </p:txBody>
      </p:sp>
      <p:sp>
        <p:nvSpPr>
          <p:cNvPr id="3" name="Content Placeholder 2">
            <a:extLst>
              <a:ext uri="{FF2B5EF4-FFF2-40B4-BE49-F238E27FC236}">
                <a16:creationId xmlns:a16="http://schemas.microsoft.com/office/drawing/2014/main" id="{09C15AEC-AD64-3104-B8AC-638692E9A987}"/>
              </a:ext>
            </a:extLst>
          </p:cNvPr>
          <p:cNvSpPr>
            <a:spLocks noGrp="1"/>
          </p:cNvSpPr>
          <p:nvPr>
            <p:ph sz="half" idx="1"/>
          </p:nvPr>
        </p:nvSpPr>
        <p:spPr>
          <a:xfrm>
            <a:off x="531394" y="1396206"/>
            <a:ext cx="5181600" cy="4351338"/>
          </a:xfrm>
        </p:spPr>
        <p:txBody>
          <a:bodyPr>
            <a:normAutofit/>
          </a:bodyPr>
          <a:lstStyle/>
          <a:p>
            <a:pPr marL="342900" indent="-342900">
              <a:buFont typeface="Arial" panose="020B0604020202020204" pitchFamily="34" charset="0"/>
              <a:buChar char="•"/>
            </a:pPr>
            <a:r>
              <a:rPr lang="en-US" sz="1800" b="0" kern="0" dirty="0"/>
              <a:t>Replace the 250-foot opening with a </a:t>
            </a:r>
            <a:r>
              <a:rPr lang="en-US" sz="1800" kern="0" dirty="0"/>
              <a:t>500-foot opening in the east UPRR </a:t>
            </a:r>
            <a:r>
              <a:rPr lang="en-US" sz="1800" b="0" kern="0" dirty="0"/>
              <a:t>crossing.</a:t>
            </a:r>
          </a:p>
          <a:p>
            <a:pPr marL="342900" indent="-342900">
              <a:buFont typeface="Arial" panose="020B0604020202020204" pitchFamily="34" charset="0"/>
              <a:buChar char="•"/>
            </a:pPr>
            <a:r>
              <a:rPr lang="en-US" sz="1800" b="0" kern="0" dirty="0"/>
              <a:t>Add downstream levee setbacks at </a:t>
            </a:r>
            <a:r>
              <a:rPr lang="en-US" sz="1800" kern="0" dirty="0" err="1"/>
              <a:t>Kisst</a:t>
            </a:r>
            <a:r>
              <a:rPr lang="en-US" sz="1800" kern="0" dirty="0"/>
              <a:t> Dairy and Bend 16</a:t>
            </a:r>
            <a:r>
              <a:rPr lang="en-US" sz="1800" b="0" kern="0" dirty="0"/>
              <a:t>.</a:t>
            </a:r>
          </a:p>
          <a:p>
            <a:pPr marL="342900" indent="-342900">
              <a:buFont typeface="Arial" panose="020B0604020202020204" pitchFamily="34" charset="0"/>
              <a:buChar char="•"/>
            </a:pPr>
            <a:r>
              <a:rPr lang="en-US" sz="1800" b="0" kern="0" dirty="0"/>
              <a:t>Refine levee alignments and tie-ins.</a:t>
            </a:r>
          </a:p>
          <a:p>
            <a:pPr marL="342900" indent="-342900">
              <a:buFont typeface="Arial" panose="020B0604020202020204" pitchFamily="34" charset="0"/>
              <a:buChar char="•"/>
            </a:pPr>
            <a:r>
              <a:rPr lang="en-US" sz="1800" b="0" kern="0" dirty="0"/>
              <a:t>Potentially, remove sediment upstream and downstream of I-5 crossing.</a:t>
            </a:r>
          </a:p>
          <a:p>
            <a:pPr marL="342900" indent="-342900">
              <a:buFont typeface="Arial" panose="020B0604020202020204" pitchFamily="34" charset="0"/>
              <a:buChar char="•"/>
            </a:pPr>
            <a:endParaRPr lang="en-US" sz="1800" b="0" kern="0" dirty="0"/>
          </a:p>
          <a:p>
            <a:pPr marL="342900" indent="-342900">
              <a:buFont typeface="Arial" panose="020B0604020202020204" pitchFamily="34" charset="0"/>
              <a:buChar char="•"/>
            </a:pPr>
            <a:endParaRPr lang="en-US" sz="1800" b="0" dirty="0"/>
          </a:p>
        </p:txBody>
      </p:sp>
      <p:sp>
        <p:nvSpPr>
          <p:cNvPr id="4" name="Slide Number Placeholder 3">
            <a:extLst>
              <a:ext uri="{FF2B5EF4-FFF2-40B4-BE49-F238E27FC236}">
                <a16:creationId xmlns:a16="http://schemas.microsoft.com/office/drawing/2014/main" id="{99A03A23-18DD-3466-3170-9A7A9F835503}"/>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34</a:t>
            </a:fld>
            <a:endParaRPr lang="en-US"/>
          </a:p>
        </p:txBody>
      </p:sp>
      <p:pic>
        <p:nvPicPr>
          <p:cNvPr id="7" name="Picture 6" descr="A map of a river&#10;&#10;AI-generated content may be incorrect.">
            <a:extLst>
              <a:ext uri="{FF2B5EF4-FFF2-40B4-BE49-F238E27FC236}">
                <a16:creationId xmlns:a16="http://schemas.microsoft.com/office/drawing/2014/main" id="{E62858B1-7BD0-D735-2036-F0B92C99F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7578" y="1251039"/>
            <a:ext cx="6457010" cy="4663396"/>
          </a:xfrm>
          <a:prstGeom prst="rect">
            <a:avLst/>
          </a:prstGeom>
        </p:spPr>
      </p:pic>
    </p:spTree>
    <p:extLst>
      <p:ext uri="{BB962C8B-B14F-4D97-AF65-F5344CB8AC3E}">
        <p14:creationId xmlns:p14="http://schemas.microsoft.com/office/powerpoint/2010/main" val="878480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1D4793-4D1F-7BAD-D846-AB3DC6CE0FE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F6026D0-1DE3-EF6C-E868-BA44DBC0BD2C}"/>
              </a:ext>
            </a:extLst>
          </p:cNvPr>
          <p:cNvSpPr>
            <a:spLocks noGrp="1"/>
          </p:cNvSpPr>
          <p:nvPr>
            <p:ph type="title"/>
          </p:nvPr>
        </p:nvSpPr>
        <p:spPr>
          <a:xfrm>
            <a:off x="0" y="365125"/>
            <a:ext cx="12192000" cy="789907"/>
          </a:xfrm>
        </p:spPr>
        <p:txBody>
          <a:bodyPr/>
          <a:lstStyle/>
          <a:p>
            <a:pPr algn="ctr"/>
            <a:r>
              <a:rPr lang="en-US" dirty="0"/>
              <a:t>Phase 2 Plan </a:t>
            </a:r>
            <a:r>
              <a:rPr lang="en-US" b="0" dirty="0"/>
              <a:t>(Alternative 3) </a:t>
            </a:r>
            <a:r>
              <a:rPr lang="en-US" dirty="0"/>
              <a:t>+ Modifications </a:t>
            </a:r>
          </a:p>
        </p:txBody>
      </p:sp>
      <p:sp>
        <p:nvSpPr>
          <p:cNvPr id="4" name="Slide Number Placeholder 3">
            <a:extLst>
              <a:ext uri="{FF2B5EF4-FFF2-40B4-BE49-F238E27FC236}">
                <a16:creationId xmlns:a16="http://schemas.microsoft.com/office/drawing/2014/main" id="{7CBB5E27-1E3C-595B-2E80-3CDBF7AD1C87}"/>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35</a:t>
            </a:fld>
            <a:endParaRPr lang="en-US">
              <a:solidFill>
                <a:schemeClr val="tx1">
                  <a:lumMod val="50000"/>
                  <a:lumOff val="50000"/>
                </a:schemeClr>
              </a:solidFill>
            </a:endParaRPr>
          </a:p>
        </p:txBody>
      </p:sp>
      <p:pic>
        <p:nvPicPr>
          <p:cNvPr id="2" name="Picture 1" descr="A map of a river&#10;&#10;AI-generated content may be incorrect.">
            <a:extLst>
              <a:ext uri="{FF2B5EF4-FFF2-40B4-BE49-F238E27FC236}">
                <a16:creationId xmlns:a16="http://schemas.microsoft.com/office/drawing/2014/main" id="{FBE545B4-E477-D666-B7C8-0FA411653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061" y="878960"/>
            <a:ext cx="7645625" cy="5521840"/>
          </a:xfrm>
          <a:prstGeom prst="rect">
            <a:avLst/>
          </a:prstGeom>
        </p:spPr>
      </p:pic>
    </p:spTree>
    <p:extLst>
      <p:ext uri="{BB962C8B-B14F-4D97-AF65-F5344CB8AC3E}">
        <p14:creationId xmlns:p14="http://schemas.microsoft.com/office/powerpoint/2010/main" val="3630255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5DC83-331C-71EE-0E2F-46313B9372A4}"/>
            </a:ext>
          </a:extLst>
        </p:cNvPr>
        <p:cNvGrpSpPr/>
        <p:nvPr/>
      </p:nvGrpSpPr>
      <p:grpSpPr>
        <a:xfrm>
          <a:off x="0" y="0"/>
          <a:ext cx="0" cy="0"/>
          <a:chOff x="0" y="0"/>
          <a:chExt cx="0" cy="0"/>
        </a:xfrm>
      </p:grpSpPr>
      <p:sp>
        <p:nvSpPr>
          <p:cNvPr id="9" name="Title 6">
            <a:extLst>
              <a:ext uri="{FF2B5EF4-FFF2-40B4-BE49-F238E27FC236}">
                <a16:creationId xmlns:a16="http://schemas.microsoft.com/office/drawing/2014/main" id="{A4E357B8-DF6D-6BB5-2E0C-AEE42FCEE245}"/>
              </a:ext>
            </a:extLst>
          </p:cNvPr>
          <p:cNvSpPr>
            <a:spLocks noGrp="1"/>
          </p:cNvSpPr>
          <p:nvPr>
            <p:ph type="title"/>
          </p:nvPr>
        </p:nvSpPr>
        <p:spPr/>
        <p:txBody>
          <a:bodyPr/>
          <a:lstStyle/>
          <a:p>
            <a:r>
              <a:rPr lang="en-US" dirty="0"/>
              <a:t>Phase 2 Plan Plus </a:t>
            </a:r>
            <a:r>
              <a:rPr lang="en-US" b="0" dirty="0"/>
              <a:t>(Alternative 6) </a:t>
            </a:r>
            <a:r>
              <a:rPr lang="en-US" dirty="0"/>
              <a:t>+ Modifications</a:t>
            </a:r>
          </a:p>
        </p:txBody>
      </p:sp>
      <p:sp>
        <p:nvSpPr>
          <p:cNvPr id="3" name="Content Placeholder 2">
            <a:extLst>
              <a:ext uri="{FF2B5EF4-FFF2-40B4-BE49-F238E27FC236}">
                <a16:creationId xmlns:a16="http://schemas.microsoft.com/office/drawing/2014/main" id="{A944EA9B-2E40-D777-CBCA-230455F61F20}"/>
              </a:ext>
            </a:extLst>
          </p:cNvPr>
          <p:cNvSpPr>
            <a:spLocks noGrp="1"/>
          </p:cNvSpPr>
          <p:nvPr>
            <p:ph sz="half" idx="1"/>
          </p:nvPr>
        </p:nvSpPr>
        <p:spPr>
          <a:xfrm>
            <a:off x="531394" y="1396206"/>
            <a:ext cx="5181600" cy="4909344"/>
          </a:xfrm>
        </p:spPr>
        <p:txBody>
          <a:bodyPr>
            <a:normAutofit/>
          </a:bodyPr>
          <a:lstStyle/>
          <a:p>
            <a:pPr marL="342900" indent="-342900">
              <a:buFont typeface="Arial" panose="020B0604020202020204" pitchFamily="34" charset="0"/>
              <a:buChar char="•"/>
            </a:pPr>
            <a:r>
              <a:rPr lang="en-US" sz="1800" b="0" kern="0" dirty="0"/>
              <a:t>Remove the ecological levee setbacks concept in the Four Corners area;</a:t>
            </a:r>
          </a:p>
          <a:p>
            <a:pPr marL="342900" indent="-342900">
              <a:buFont typeface="Arial" panose="020B0604020202020204" pitchFamily="34" charset="0"/>
              <a:buChar char="•"/>
            </a:pPr>
            <a:r>
              <a:rPr lang="en-US" sz="1800" b="0" kern="0" dirty="0"/>
              <a:t>Replace the new 1,000-ft long weir with a </a:t>
            </a:r>
            <a:r>
              <a:rPr lang="en-US" sz="1800" kern="0" dirty="0"/>
              <a:t>new 2,000-ft long weir</a:t>
            </a:r>
            <a:r>
              <a:rPr lang="en-US" sz="1800" b="0" kern="0" dirty="0"/>
              <a:t> upstream on the San Joaquin River.</a:t>
            </a:r>
          </a:p>
          <a:p>
            <a:pPr marL="342900" indent="-342900">
              <a:buFont typeface="Arial" panose="020B0604020202020204" pitchFamily="34" charset="0"/>
              <a:buChar char="•"/>
            </a:pPr>
            <a:r>
              <a:rPr lang="en-US" sz="1800" b="0" kern="0" dirty="0"/>
              <a:t>Add a </a:t>
            </a:r>
            <a:r>
              <a:rPr lang="en-US" sz="1800" kern="0" dirty="0"/>
              <a:t>levee degrade on the left bank of Paradise Cut</a:t>
            </a:r>
            <a:r>
              <a:rPr lang="en-US" sz="1800" b="0" kern="0" dirty="0"/>
              <a:t> between the existing weir and the east UPRR crossing.</a:t>
            </a:r>
          </a:p>
          <a:p>
            <a:pPr marL="342900" indent="-342900">
              <a:buFont typeface="Arial" panose="020B0604020202020204" pitchFamily="34" charset="0"/>
              <a:buChar char="•"/>
            </a:pPr>
            <a:r>
              <a:rPr lang="en-US" sz="1800" b="0" kern="0" dirty="0"/>
              <a:t>Add a </a:t>
            </a:r>
            <a:r>
              <a:rPr lang="en-US" sz="1800" kern="0" dirty="0"/>
              <a:t>500 ft opening in the west UPRR </a:t>
            </a:r>
            <a:r>
              <a:rPr lang="en-US" sz="1800" b="0" kern="0" dirty="0"/>
              <a:t>crossing.</a:t>
            </a:r>
          </a:p>
          <a:p>
            <a:pPr marL="342900" indent="-342900">
              <a:buFont typeface="Arial" panose="020B0604020202020204" pitchFamily="34" charset="0"/>
              <a:buChar char="•"/>
            </a:pPr>
            <a:r>
              <a:rPr lang="en-US" sz="1800" b="0" kern="0" dirty="0"/>
              <a:t>Refine levee alignments and tie-ins.</a:t>
            </a:r>
          </a:p>
          <a:p>
            <a:pPr marL="342900" indent="-342900">
              <a:buFont typeface="Arial" panose="020B0604020202020204" pitchFamily="34" charset="0"/>
              <a:buChar char="•"/>
            </a:pPr>
            <a:r>
              <a:rPr lang="en-US" sz="1800" b="0" kern="0" dirty="0"/>
              <a:t>Potentially, remove sediment upstream and downstream of I-5 crossing.</a:t>
            </a:r>
          </a:p>
          <a:p>
            <a:pPr marL="342900" indent="-342900">
              <a:buFont typeface="Arial" panose="020B0604020202020204" pitchFamily="34" charset="0"/>
              <a:buChar char="•"/>
            </a:pPr>
            <a:endParaRPr lang="en-US" sz="1800" b="0" kern="0" dirty="0"/>
          </a:p>
        </p:txBody>
      </p:sp>
      <p:sp>
        <p:nvSpPr>
          <p:cNvPr id="4" name="Slide Number Placeholder 3">
            <a:extLst>
              <a:ext uri="{FF2B5EF4-FFF2-40B4-BE49-F238E27FC236}">
                <a16:creationId xmlns:a16="http://schemas.microsoft.com/office/drawing/2014/main" id="{E3B707D7-06E9-D493-4D48-6E5865607D5D}"/>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36</a:t>
            </a:fld>
            <a:endParaRPr lang="en-US"/>
          </a:p>
        </p:txBody>
      </p:sp>
      <p:pic>
        <p:nvPicPr>
          <p:cNvPr id="7" name="Picture 6" descr="A map of a river&#10;&#10;AI-generated content may be incorrect.">
            <a:extLst>
              <a:ext uri="{FF2B5EF4-FFF2-40B4-BE49-F238E27FC236}">
                <a16:creationId xmlns:a16="http://schemas.microsoft.com/office/drawing/2014/main" id="{A4D78B66-AB51-5C5E-C0EF-6F075DDBD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2739" y="1319743"/>
            <a:ext cx="6395724" cy="4619134"/>
          </a:xfrm>
          <a:prstGeom prst="rect">
            <a:avLst/>
          </a:prstGeom>
        </p:spPr>
      </p:pic>
    </p:spTree>
    <p:extLst>
      <p:ext uri="{BB962C8B-B14F-4D97-AF65-F5344CB8AC3E}">
        <p14:creationId xmlns:p14="http://schemas.microsoft.com/office/powerpoint/2010/main" val="201442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362B33-50EB-194D-ABFC-C6BFFA712D5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EFAAEE2-65D6-F945-1008-29042D3CB9DB}"/>
              </a:ext>
            </a:extLst>
          </p:cNvPr>
          <p:cNvSpPr>
            <a:spLocks noGrp="1"/>
          </p:cNvSpPr>
          <p:nvPr>
            <p:ph type="title"/>
          </p:nvPr>
        </p:nvSpPr>
        <p:spPr>
          <a:xfrm>
            <a:off x="0" y="365125"/>
            <a:ext cx="12192000" cy="789907"/>
          </a:xfrm>
        </p:spPr>
        <p:txBody>
          <a:bodyPr/>
          <a:lstStyle/>
          <a:p>
            <a:pPr algn="ctr"/>
            <a:r>
              <a:rPr lang="en-US" dirty="0"/>
              <a:t>Phase 2 Plan Plus </a:t>
            </a:r>
            <a:r>
              <a:rPr lang="en-US" b="0" dirty="0"/>
              <a:t>(Alternative 6) </a:t>
            </a:r>
            <a:r>
              <a:rPr lang="en-US" dirty="0"/>
              <a:t>+ Modifications</a:t>
            </a:r>
          </a:p>
        </p:txBody>
      </p:sp>
      <p:sp>
        <p:nvSpPr>
          <p:cNvPr id="4" name="Slide Number Placeholder 3">
            <a:extLst>
              <a:ext uri="{FF2B5EF4-FFF2-40B4-BE49-F238E27FC236}">
                <a16:creationId xmlns:a16="http://schemas.microsoft.com/office/drawing/2014/main" id="{554EC107-A970-E22C-558F-63FEE03F811F}"/>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37</a:t>
            </a:fld>
            <a:endParaRPr lang="en-US">
              <a:solidFill>
                <a:schemeClr val="tx1">
                  <a:lumMod val="50000"/>
                  <a:lumOff val="50000"/>
                </a:schemeClr>
              </a:solidFill>
            </a:endParaRPr>
          </a:p>
        </p:txBody>
      </p:sp>
      <p:pic>
        <p:nvPicPr>
          <p:cNvPr id="6" name="Picture 5" descr="A map of a river&#10;&#10;AI-generated content may be incorrect.">
            <a:extLst>
              <a:ext uri="{FF2B5EF4-FFF2-40B4-BE49-F238E27FC236}">
                <a16:creationId xmlns:a16="http://schemas.microsoft.com/office/drawing/2014/main" id="{5C430E9D-C5DB-BBFF-3EB8-3769F086F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843707"/>
            <a:ext cx="8229600" cy="5943600"/>
          </a:xfrm>
          <a:prstGeom prst="rect">
            <a:avLst/>
          </a:prstGeom>
        </p:spPr>
      </p:pic>
    </p:spTree>
    <p:extLst>
      <p:ext uri="{BB962C8B-B14F-4D97-AF65-F5344CB8AC3E}">
        <p14:creationId xmlns:p14="http://schemas.microsoft.com/office/powerpoint/2010/main" val="2784625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D086-D1C5-AD5D-7132-5941D951E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8FCC1-3B9D-D519-4FAB-B3B8F0B5879C}"/>
              </a:ext>
            </a:extLst>
          </p:cNvPr>
          <p:cNvSpPr>
            <a:spLocks noGrp="1"/>
          </p:cNvSpPr>
          <p:nvPr>
            <p:ph type="title"/>
          </p:nvPr>
        </p:nvSpPr>
        <p:spPr/>
        <p:txBody>
          <a:bodyPr/>
          <a:lstStyle/>
          <a:p>
            <a:r>
              <a:rPr lang="en-US" dirty="0"/>
              <a:t>Operations and Maintenance (O&amp;M) Discussion</a:t>
            </a:r>
          </a:p>
        </p:txBody>
      </p:sp>
    </p:spTree>
    <p:extLst>
      <p:ext uri="{BB962C8B-B14F-4D97-AF65-F5344CB8AC3E}">
        <p14:creationId xmlns:p14="http://schemas.microsoft.com/office/powerpoint/2010/main" val="1902764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27E94-7FEA-B007-8D85-35F1B1A0210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1B417E7-16AF-209D-4FC6-1E5A1E25198F}"/>
              </a:ext>
            </a:extLst>
          </p:cNvPr>
          <p:cNvSpPr>
            <a:spLocks noGrp="1"/>
          </p:cNvSpPr>
          <p:nvPr>
            <p:ph type="title"/>
          </p:nvPr>
        </p:nvSpPr>
        <p:spPr>
          <a:xfrm>
            <a:off x="546838" y="2639093"/>
            <a:ext cx="10515600" cy="1860400"/>
          </a:xfrm>
        </p:spPr>
        <p:txBody>
          <a:bodyPr>
            <a:noAutofit/>
          </a:bodyPr>
          <a:lstStyle/>
          <a:p>
            <a:r>
              <a:rPr lang="en-US" sz="1800" b="0" dirty="0">
                <a:solidFill>
                  <a:schemeClr val="tx1"/>
                </a:solidFill>
              </a:rPr>
              <a:t>Identified as a feature of the Lower San Joaquin River and Tributaries Project in the USACE 1956 Design Memorandum. Identified as “Paradise Dam.” </a:t>
            </a:r>
            <a:br>
              <a:rPr lang="en-US" sz="1800" b="0" dirty="0">
                <a:solidFill>
                  <a:schemeClr val="tx1"/>
                </a:solidFill>
              </a:rPr>
            </a:br>
            <a:br>
              <a:rPr lang="en-US" sz="1800" b="0" dirty="0">
                <a:solidFill>
                  <a:schemeClr val="tx1"/>
                </a:solidFill>
              </a:rPr>
            </a:br>
            <a:r>
              <a:rPr lang="en-US" sz="1800" b="0" dirty="0">
                <a:solidFill>
                  <a:schemeClr val="tx1"/>
                </a:solidFill>
              </a:rPr>
              <a:t>Not identified as a State Plan of Flood Control facility in the 2022 Central Valley Flood Protection Plan</a:t>
            </a:r>
            <a:br>
              <a:rPr lang="en-US" sz="1800" b="0" dirty="0">
                <a:solidFill>
                  <a:schemeClr val="tx1"/>
                </a:solidFill>
              </a:rPr>
            </a:br>
            <a:endParaRPr lang="en-US" sz="1800" b="0" dirty="0">
              <a:solidFill>
                <a:schemeClr val="tx1"/>
              </a:solidFill>
              <a:highlight>
                <a:srgbClr val="FFFF00"/>
              </a:highlight>
            </a:endParaRPr>
          </a:p>
        </p:txBody>
      </p:sp>
      <p:sp>
        <p:nvSpPr>
          <p:cNvPr id="4" name="Slide Number Placeholder 3">
            <a:extLst>
              <a:ext uri="{FF2B5EF4-FFF2-40B4-BE49-F238E27FC236}">
                <a16:creationId xmlns:a16="http://schemas.microsoft.com/office/drawing/2014/main" id="{549A1418-7DE9-792B-5B3B-6B79752098C6}"/>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39</a:t>
            </a:fld>
            <a:endParaRPr lang="en-US">
              <a:solidFill>
                <a:schemeClr val="tx1">
                  <a:tint val="75000"/>
                </a:schemeClr>
              </a:solidFill>
            </a:endParaRPr>
          </a:p>
        </p:txBody>
      </p:sp>
      <p:sp>
        <p:nvSpPr>
          <p:cNvPr id="6" name="Title 1">
            <a:extLst>
              <a:ext uri="{FF2B5EF4-FFF2-40B4-BE49-F238E27FC236}">
                <a16:creationId xmlns:a16="http://schemas.microsoft.com/office/drawing/2014/main" id="{A0186CE5-4BAF-E508-AA3E-4223D6AA5BAD}"/>
              </a:ext>
            </a:extLst>
          </p:cNvPr>
          <p:cNvSpPr txBox="1">
            <a:spLocks/>
          </p:cNvSpPr>
          <p:nvPr/>
        </p:nvSpPr>
        <p:spPr>
          <a:xfrm>
            <a:off x="861934" y="365125"/>
            <a:ext cx="7748665" cy="1860400"/>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b="1" dirty="0"/>
              <a:t>Research on O&amp;M responsibilities for the existing Paradise Cut Weir</a:t>
            </a:r>
            <a:br>
              <a:rPr lang="en-US" sz="5200" b="1" dirty="0"/>
            </a:br>
            <a:endParaRPr lang="en-US" sz="5200" dirty="0"/>
          </a:p>
        </p:txBody>
      </p:sp>
    </p:spTree>
    <p:extLst>
      <p:ext uri="{BB962C8B-B14F-4D97-AF65-F5344CB8AC3E}">
        <p14:creationId xmlns:p14="http://schemas.microsoft.com/office/powerpoint/2010/main" val="267628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93225-0592-F983-8F42-1C05507A246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C2A8C5E-FB93-7536-F0C5-D43BF00F68BB}"/>
              </a:ext>
            </a:extLst>
          </p:cNvPr>
          <p:cNvSpPr>
            <a:spLocks noGrp="1"/>
          </p:cNvSpPr>
          <p:nvPr>
            <p:ph type="title"/>
          </p:nvPr>
        </p:nvSpPr>
        <p:spPr>
          <a:xfrm>
            <a:off x="775438" y="4455776"/>
            <a:ext cx="10515600" cy="789907"/>
          </a:xfrm>
        </p:spPr>
        <p:txBody>
          <a:bodyPr>
            <a:noAutofit/>
          </a:bodyPr>
          <a:lstStyle/>
          <a:p>
            <a:r>
              <a:rPr lang="en-US" sz="1800" b="0" dirty="0">
                <a:solidFill>
                  <a:schemeClr val="tx1"/>
                </a:solidFill>
              </a:rPr>
              <a:t>To maintain and operate, in accordance with the regulations prescribed by the Secretary of the Army, all levee and channel improvements together with all other project works within the jurisdiction or boundaries of RD No XXX</a:t>
            </a:r>
          </a:p>
        </p:txBody>
      </p:sp>
      <p:sp>
        <p:nvSpPr>
          <p:cNvPr id="4" name="Slide Number Placeholder 3">
            <a:extLst>
              <a:ext uri="{FF2B5EF4-FFF2-40B4-BE49-F238E27FC236}">
                <a16:creationId xmlns:a16="http://schemas.microsoft.com/office/drawing/2014/main" id="{B4BF25B8-0AC2-A38A-70C6-1DE2483F0C95}"/>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40</a:t>
            </a:fld>
            <a:endParaRPr lang="en-US">
              <a:solidFill>
                <a:schemeClr val="tx1">
                  <a:tint val="75000"/>
                </a:schemeClr>
              </a:solidFill>
            </a:endParaRPr>
          </a:p>
        </p:txBody>
      </p:sp>
      <p:sp>
        <p:nvSpPr>
          <p:cNvPr id="6" name="Title 1">
            <a:extLst>
              <a:ext uri="{FF2B5EF4-FFF2-40B4-BE49-F238E27FC236}">
                <a16:creationId xmlns:a16="http://schemas.microsoft.com/office/drawing/2014/main" id="{BD71A6FF-4B64-E901-69C7-BDD31EA4928B}"/>
              </a:ext>
            </a:extLst>
          </p:cNvPr>
          <p:cNvSpPr txBox="1">
            <a:spLocks/>
          </p:cNvSpPr>
          <p:nvPr/>
        </p:nvSpPr>
        <p:spPr>
          <a:xfrm>
            <a:off x="861934" y="365125"/>
            <a:ext cx="7748665" cy="1860400"/>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200" b="1" dirty="0"/>
              <a:t>Assurance Agreement for Lower San Joaquin River and Tributaries Project</a:t>
            </a:r>
            <a:br>
              <a:rPr lang="en-US" sz="5200" b="1" dirty="0"/>
            </a:br>
            <a:endParaRPr lang="en-US" sz="5200" dirty="0"/>
          </a:p>
        </p:txBody>
      </p:sp>
      <p:pic>
        <p:nvPicPr>
          <p:cNvPr id="10" name="Picture 9">
            <a:extLst>
              <a:ext uri="{FF2B5EF4-FFF2-40B4-BE49-F238E27FC236}">
                <a16:creationId xmlns:a16="http://schemas.microsoft.com/office/drawing/2014/main" id="{83307DB3-1D7A-D4CE-F980-6B0418544CC3}"/>
              </a:ext>
            </a:extLst>
          </p:cNvPr>
          <p:cNvPicPr>
            <a:picLocks noChangeAspect="1"/>
          </p:cNvPicPr>
          <p:nvPr/>
        </p:nvPicPr>
        <p:blipFill>
          <a:blip r:embed="rId2"/>
          <a:stretch>
            <a:fillRect/>
          </a:stretch>
        </p:blipFill>
        <p:spPr>
          <a:xfrm>
            <a:off x="775438" y="1460165"/>
            <a:ext cx="7381875" cy="2295525"/>
          </a:xfrm>
          <a:prstGeom prst="rect">
            <a:avLst/>
          </a:prstGeom>
        </p:spPr>
      </p:pic>
    </p:spTree>
    <p:extLst>
      <p:ext uri="{BB962C8B-B14F-4D97-AF65-F5344CB8AC3E}">
        <p14:creationId xmlns:p14="http://schemas.microsoft.com/office/powerpoint/2010/main" val="2623919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564AE-4D7D-C389-D770-BA6EC2615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BFF80-042D-BFFF-A4CA-E3901C3C0EDA}"/>
              </a:ext>
            </a:extLst>
          </p:cNvPr>
          <p:cNvSpPr>
            <a:spLocks noGrp="1"/>
          </p:cNvSpPr>
          <p:nvPr>
            <p:ph type="title"/>
          </p:nvPr>
        </p:nvSpPr>
        <p:spPr>
          <a:xfrm>
            <a:off x="256809" y="633143"/>
            <a:ext cx="4833079" cy="1373457"/>
          </a:xfrm>
        </p:spPr>
        <p:txBody>
          <a:bodyPr vert="horz" lIns="91440" tIns="45720" rIns="91440" bIns="45720" rtlCol="0" anchor="ctr">
            <a:normAutofit/>
          </a:bodyPr>
          <a:lstStyle/>
          <a:p>
            <a:r>
              <a:rPr lang="en-US" sz="5200" b="1" kern="1200" dirty="0">
                <a:solidFill>
                  <a:schemeClr val="tx1"/>
                </a:solidFill>
                <a:effectLst/>
                <a:latin typeface="+mj-lt"/>
                <a:ea typeface="+mj-ea"/>
                <a:cs typeface="+mj-cs"/>
              </a:rPr>
              <a:t>O&amp;M Manual</a:t>
            </a:r>
            <a:endParaRPr lang="en-US" sz="5200" kern="1200" dirty="0">
              <a:solidFill>
                <a:schemeClr val="tx1"/>
              </a:solidFill>
              <a:latin typeface="+mj-lt"/>
              <a:ea typeface="+mj-ea"/>
              <a:cs typeface="+mj-cs"/>
            </a:endParaRPr>
          </a:p>
        </p:txBody>
      </p:sp>
      <p:sp>
        <p:nvSpPr>
          <p:cNvPr id="4" name="Slide Number Placeholder 3">
            <a:extLst>
              <a:ext uri="{FF2B5EF4-FFF2-40B4-BE49-F238E27FC236}">
                <a16:creationId xmlns:a16="http://schemas.microsoft.com/office/drawing/2014/main" id="{1BC292E7-0AB4-EB32-6DAE-43049046C3D2}"/>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41</a:t>
            </a:fld>
            <a:endParaRPr lang="en-US">
              <a:solidFill>
                <a:schemeClr val="tx1">
                  <a:tint val="75000"/>
                </a:schemeClr>
              </a:solidFill>
            </a:endParaRPr>
          </a:p>
        </p:txBody>
      </p:sp>
      <p:sp>
        <p:nvSpPr>
          <p:cNvPr id="6" name="TextBox 5">
            <a:extLst>
              <a:ext uri="{FF2B5EF4-FFF2-40B4-BE49-F238E27FC236}">
                <a16:creationId xmlns:a16="http://schemas.microsoft.com/office/drawing/2014/main" id="{E586B2D1-B8A1-84DC-2240-91FB361A4049}"/>
              </a:ext>
            </a:extLst>
          </p:cNvPr>
          <p:cNvSpPr txBox="1"/>
          <p:nvPr/>
        </p:nvSpPr>
        <p:spPr>
          <a:xfrm>
            <a:off x="711201" y="2136114"/>
            <a:ext cx="9973733" cy="646331"/>
          </a:xfrm>
          <a:prstGeom prst="rect">
            <a:avLst/>
          </a:prstGeom>
          <a:noFill/>
        </p:spPr>
        <p:txBody>
          <a:bodyPr wrap="square">
            <a:spAutoFit/>
          </a:bodyPr>
          <a:lstStyle/>
          <a:p>
            <a:pPr algn="l"/>
            <a:r>
              <a:rPr lang="en-US" b="0" u="none" strike="noStrike" baseline="0" dirty="0"/>
              <a:t>Paragraph 1-01 - The improvement covered by this manual is that part of the Lower San Joaquin River and Tributaries Project levees and channels that border Reclamation District No XXXX.</a:t>
            </a:r>
          </a:p>
        </p:txBody>
      </p:sp>
      <p:pic>
        <p:nvPicPr>
          <p:cNvPr id="10" name="Picture 9">
            <a:extLst>
              <a:ext uri="{FF2B5EF4-FFF2-40B4-BE49-F238E27FC236}">
                <a16:creationId xmlns:a16="http://schemas.microsoft.com/office/drawing/2014/main" id="{729C0836-8D54-896E-2B65-502016B78FB4}"/>
              </a:ext>
            </a:extLst>
          </p:cNvPr>
          <p:cNvPicPr>
            <a:picLocks noChangeAspect="1"/>
          </p:cNvPicPr>
          <p:nvPr/>
        </p:nvPicPr>
        <p:blipFill>
          <a:blip r:embed="rId2"/>
          <a:stretch>
            <a:fillRect/>
          </a:stretch>
        </p:blipFill>
        <p:spPr>
          <a:xfrm>
            <a:off x="626533" y="3000374"/>
            <a:ext cx="7812617" cy="1429137"/>
          </a:xfrm>
          <a:prstGeom prst="rect">
            <a:avLst/>
          </a:prstGeom>
        </p:spPr>
      </p:pic>
      <p:sp>
        <p:nvSpPr>
          <p:cNvPr id="11" name="TextBox 10">
            <a:extLst>
              <a:ext uri="{FF2B5EF4-FFF2-40B4-BE49-F238E27FC236}">
                <a16:creationId xmlns:a16="http://schemas.microsoft.com/office/drawing/2014/main" id="{C3E40241-75C8-A8FD-0F68-350289B0C502}"/>
              </a:ext>
            </a:extLst>
          </p:cNvPr>
          <p:cNvSpPr txBox="1"/>
          <p:nvPr/>
        </p:nvSpPr>
        <p:spPr>
          <a:xfrm>
            <a:off x="863601" y="4625318"/>
            <a:ext cx="9973733" cy="646331"/>
          </a:xfrm>
          <a:prstGeom prst="rect">
            <a:avLst/>
          </a:prstGeom>
          <a:noFill/>
        </p:spPr>
        <p:txBody>
          <a:bodyPr wrap="square">
            <a:spAutoFit/>
          </a:bodyPr>
          <a:lstStyle/>
          <a:p>
            <a:pPr algn="l"/>
            <a:r>
              <a:rPr lang="en-US" dirty="0"/>
              <a:t>There is specific direction on what is required for O&amp;M of the levee. There is no language specifying what is required for channel maintenance.</a:t>
            </a:r>
            <a:endParaRPr lang="en-US" b="0" u="none" strike="noStrike" baseline="0" dirty="0"/>
          </a:p>
        </p:txBody>
      </p:sp>
    </p:spTree>
    <p:extLst>
      <p:ext uri="{BB962C8B-B14F-4D97-AF65-F5344CB8AC3E}">
        <p14:creationId xmlns:p14="http://schemas.microsoft.com/office/powerpoint/2010/main" val="2449167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853E-CD73-CC3D-8A36-0FA3420BE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DDD8A-FD91-9D9B-559B-103D1161F271}"/>
              </a:ext>
            </a:extLst>
          </p:cNvPr>
          <p:cNvSpPr>
            <a:spLocks noGrp="1"/>
          </p:cNvSpPr>
          <p:nvPr>
            <p:ph type="title"/>
          </p:nvPr>
        </p:nvSpPr>
        <p:spPr>
          <a:xfrm>
            <a:off x="256809" y="633143"/>
            <a:ext cx="8547326" cy="1373457"/>
          </a:xfrm>
        </p:spPr>
        <p:txBody>
          <a:bodyPr vert="horz" lIns="91440" tIns="45720" rIns="91440" bIns="45720" rtlCol="0" anchor="ctr">
            <a:normAutofit fontScale="90000"/>
          </a:bodyPr>
          <a:lstStyle/>
          <a:p>
            <a:r>
              <a:rPr lang="en-US" sz="5200" b="1" kern="1200" dirty="0">
                <a:solidFill>
                  <a:schemeClr val="tx1"/>
                </a:solidFill>
                <a:effectLst/>
                <a:latin typeface="+mj-lt"/>
                <a:ea typeface="+mj-ea"/>
                <a:cs typeface="+mj-cs"/>
              </a:rPr>
              <a:t>Paradise Cut Channel Easements</a:t>
            </a:r>
            <a:endParaRPr lang="en-US" sz="5200" kern="1200" dirty="0">
              <a:solidFill>
                <a:schemeClr val="tx1"/>
              </a:solidFill>
              <a:latin typeface="+mj-lt"/>
              <a:ea typeface="+mj-ea"/>
              <a:cs typeface="+mj-cs"/>
            </a:endParaRPr>
          </a:p>
        </p:txBody>
      </p:sp>
      <p:sp>
        <p:nvSpPr>
          <p:cNvPr id="4" name="Slide Number Placeholder 3">
            <a:extLst>
              <a:ext uri="{FF2B5EF4-FFF2-40B4-BE49-F238E27FC236}">
                <a16:creationId xmlns:a16="http://schemas.microsoft.com/office/drawing/2014/main" id="{71ECA893-E5CE-0675-76EF-D37C7F7E202B}"/>
              </a:ext>
            </a:extLst>
          </p:cNvPr>
          <p:cNvSpPr>
            <a:spLocks noGrp="1"/>
          </p:cNvSpPr>
          <p:nvPr>
            <p:ph type="sldNum" sz="quarter" idx="4"/>
          </p:nvPr>
        </p:nvSpPr>
        <p:spPr>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pPr>
                <a:spcAft>
                  <a:spcPts val="600"/>
                </a:spcAft>
              </a:pPr>
              <a:t>42</a:t>
            </a:fld>
            <a:endParaRPr lang="en-US">
              <a:solidFill>
                <a:schemeClr val="tx1">
                  <a:tint val="75000"/>
                </a:schemeClr>
              </a:solidFill>
            </a:endParaRPr>
          </a:p>
        </p:txBody>
      </p:sp>
      <p:sp>
        <p:nvSpPr>
          <p:cNvPr id="6" name="TextBox 5">
            <a:extLst>
              <a:ext uri="{FF2B5EF4-FFF2-40B4-BE49-F238E27FC236}">
                <a16:creationId xmlns:a16="http://schemas.microsoft.com/office/drawing/2014/main" id="{128AFF61-E76D-1E2A-AC94-20ADF84B6822}"/>
              </a:ext>
            </a:extLst>
          </p:cNvPr>
          <p:cNvSpPr txBox="1"/>
          <p:nvPr/>
        </p:nvSpPr>
        <p:spPr>
          <a:xfrm>
            <a:off x="711201" y="2136114"/>
            <a:ext cx="9973733" cy="1200329"/>
          </a:xfrm>
          <a:prstGeom prst="rect">
            <a:avLst/>
          </a:prstGeom>
          <a:noFill/>
        </p:spPr>
        <p:txBody>
          <a:bodyPr wrap="square">
            <a:spAutoFit/>
          </a:bodyPr>
          <a:lstStyle/>
          <a:p>
            <a:pPr algn="l"/>
            <a:r>
              <a:rPr lang="en-US" sz="1800" dirty="0">
                <a:effectLst/>
                <a:latin typeface="Aptos" panose="020B0004020202020204" pitchFamily="34" charset="0"/>
                <a:ea typeface="Aptos" panose="020B0004020202020204" pitchFamily="34" charset="0"/>
                <a:cs typeface="Times New Roman" panose="02020603050405020304" pitchFamily="18" charset="0"/>
              </a:rPr>
              <a:t>Paradise Cut Land and Easement Acquisition Strategy Memo does not identify SSJDD</a:t>
            </a:r>
            <a:r>
              <a:rPr lang="en-US" dirty="0">
                <a:latin typeface="Aptos" panose="020B0004020202020204" pitchFamily="34" charset="0"/>
                <a:ea typeface="Aptos" panose="020B0004020202020204" pitchFamily="34" charset="0"/>
                <a:cs typeface="Times New Roman" panose="02020603050405020304" pitchFamily="18" charset="0"/>
              </a:rPr>
              <a:t> easements for most of Paradise Cut</a:t>
            </a:r>
          </a:p>
          <a:p>
            <a:pPr algn="l"/>
            <a:endParaRPr lang="en-US" dirty="0">
              <a:latin typeface="Aptos" panose="020B0004020202020204" pitchFamily="34" charset="0"/>
              <a:ea typeface="Aptos" panose="020B0004020202020204" pitchFamily="34" charset="0"/>
              <a:cs typeface="Times New Roman" panose="02020603050405020304" pitchFamily="18" charset="0"/>
            </a:endParaRPr>
          </a:p>
          <a:p>
            <a:pPr algn="l"/>
            <a:r>
              <a:rPr lang="en-US" b="0" u="none" strike="noStrike" baseline="0" dirty="0">
                <a:latin typeface="Aptos" panose="020B0004020202020204" pitchFamily="34" charset="0"/>
                <a:cs typeface="Times New Roman" panose="02020603050405020304" pitchFamily="18" charset="0"/>
              </a:rPr>
              <a:t>Working with CVFPB staff to </a:t>
            </a:r>
            <a:r>
              <a:rPr lang="en-US" dirty="0">
                <a:latin typeface="Aptos" panose="020B0004020202020204" pitchFamily="34" charset="0"/>
                <a:cs typeface="Times New Roman" panose="02020603050405020304" pitchFamily="18" charset="0"/>
              </a:rPr>
              <a:t>confirm this is accurate</a:t>
            </a:r>
            <a:endParaRPr lang="en-US" b="0" u="none" strike="noStrike" baseline="0" dirty="0"/>
          </a:p>
        </p:txBody>
      </p:sp>
    </p:spTree>
    <p:extLst>
      <p:ext uri="{BB962C8B-B14F-4D97-AF65-F5344CB8AC3E}">
        <p14:creationId xmlns:p14="http://schemas.microsoft.com/office/powerpoint/2010/main" val="3843179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12407" y="4162396"/>
            <a:ext cx="839002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rial" panose="020B0604020202020204" pitchFamily="34" charset="0"/>
                <a:cs typeface="Arial" panose="020B0604020202020204" pitchFamily="34" charset="0"/>
              </a:rPr>
              <a:t>SJAFCA Update</a:t>
            </a:r>
          </a:p>
        </p:txBody>
      </p:sp>
    </p:spTree>
    <p:extLst>
      <p:ext uri="{BB962C8B-B14F-4D97-AF65-F5344CB8AC3E}">
        <p14:creationId xmlns:p14="http://schemas.microsoft.com/office/powerpoint/2010/main" val="14770753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674253" y="3625153"/>
            <a:ext cx="10315977"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4000" dirty="0">
                <a:solidFill>
                  <a:schemeClr val="bg1"/>
                </a:solidFill>
                <a:latin typeface="Arial" panose="020B0604020202020204" pitchFamily="34" charset="0"/>
                <a:cs typeface="Arial" panose="020B0604020202020204" pitchFamily="34" charset="0"/>
              </a:rPr>
              <a:t>California Department of Water Resources, Central Valley Flood Protection Board, and Delta Conservancy Updates</a:t>
            </a:r>
          </a:p>
        </p:txBody>
      </p:sp>
    </p:spTree>
    <p:extLst>
      <p:ext uri="{BB962C8B-B14F-4D97-AF65-F5344CB8AC3E}">
        <p14:creationId xmlns:p14="http://schemas.microsoft.com/office/powerpoint/2010/main" val="3021439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97108" y="365881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chemeClr val="bg1"/>
                </a:solidFill>
                <a:latin typeface="Arial" panose="020B0604020202020204" pitchFamily="34" charset="0"/>
                <a:cs typeface="Arial" panose="020B0604020202020204" pitchFamily="34" charset="0"/>
              </a:rPr>
              <a:t>Advisory Committee Comments</a:t>
            </a:r>
          </a:p>
        </p:txBody>
      </p:sp>
    </p:spTree>
    <p:extLst>
      <p:ext uri="{BB962C8B-B14F-4D97-AF65-F5344CB8AC3E}">
        <p14:creationId xmlns:p14="http://schemas.microsoft.com/office/powerpoint/2010/main" val="3844195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797108" y="365881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chemeClr val="bg1"/>
                </a:solidFill>
                <a:latin typeface="Arial" panose="020B0604020202020204" pitchFamily="34" charset="0"/>
                <a:cs typeface="Arial" panose="020B0604020202020204" pitchFamily="34" charset="0"/>
              </a:rPr>
              <a:t>Public Comments</a:t>
            </a:r>
          </a:p>
        </p:txBody>
      </p:sp>
    </p:spTree>
    <p:extLst>
      <p:ext uri="{BB962C8B-B14F-4D97-AF65-F5344CB8AC3E}">
        <p14:creationId xmlns:p14="http://schemas.microsoft.com/office/powerpoint/2010/main" val="35590916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157089" y="-73856"/>
            <a:ext cx="12506178" cy="1088269"/>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168458" y="-735063"/>
            <a:ext cx="9414232" cy="24106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dirty="0">
                <a:solidFill>
                  <a:schemeClr val="bg1"/>
                </a:solidFill>
                <a:latin typeface="Arial" panose="020B0604020202020204" pitchFamily="34" charset="0"/>
                <a:cs typeface="Arial" panose="020B0604020202020204" pitchFamily="34" charset="0"/>
              </a:rPr>
              <a:t>Adjournment</a:t>
            </a:r>
          </a:p>
        </p:txBody>
      </p:sp>
      <p:sp>
        <p:nvSpPr>
          <p:cNvPr id="2" name="Content Placeholder 2">
            <a:extLst>
              <a:ext uri="{FF2B5EF4-FFF2-40B4-BE49-F238E27FC236}">
                <a16:creationId xmlns:a16="http://schemas.microsoft.com/office/drawing/2014/main" id="{D7B2B7D0-1C64-ED7A-C77F-4D9A23BD9A14}"/>
              </a:ext>
            </a:extLst>
          </p:cNvPr>
          <p:cNvSpPr>
            <a:spLocks noGrp="1"/>
          </p:cNvSpPr>
          <p:nvPr>
            <p:ph idx="1"/>
          </p:nvPr>
        </p:nvSpPr>
        <p:spPr>
          <a:xfrm>
            <a:off x="448370" y="1236420"/>
            <a:ext cx="10723723" cy="5200650"/>
          </a:xfrm>
        </p:spPr>
        <p:txBody>
          <a:bodyPr>
            <a:normAutofit fontScale="92500" lnSpcReduction="20000"/>
          </a:bodyPr>
          <a:lstStyle/>
          <a:p>
            <a:pPr marL="457200" lvl="1" indent="0" algn="ctr">
              <a:lnSpc>
                <a:spcPct val="110000"/>
              </a:lnSpc>
              <a:spcBef>
                <a:spcPts val="0"/>
              </a:spcBef>
              <a:buNone/>
              <a:tabLst>
                <a:tab pos="914400" algn="l"/>
              </a:tabLst>
            </a:pPr>
            <a:endParaRPr lang="en-US" sz="3200" dirty="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dirty="0">
                <a:latin typeface="Arial" panose="020B0604020202020204" pitchFamily="34" charset="0"/>
                <a:ea typeface="Calibri" panose="020F0502020204030204" pitchFamily="34" charset="0"/>
                <a:cs typeface="Arial" panose="020B0604020202020204" pitchFamily="34" charset="0"/>
              </a:rPr>
              <a:t>Glenn Prasad | Project Manager</a:t>
            </a:r>
          </a:p>
          <a:p>
            <a:pPr marL="457200" lvl="1" indent="0" algn="ctr">
              <a:lnSpc>
                <a:spcPct val="110000"/>
              </a:lnSpc>
              <a:spcBef>
                <a:spcPts val="0"/>
              </a:spcBef>
              <a:buNone/>
              <a:tabLst>
                <a:tab pos="914400" algn="l"/>
              </a:tabLst>
            </a:pPr>
            <a:r>
              <a:rPr lang="en-US" sz="3200" dirty="0">
                <a:latin typeface="Arial" panose="020B0604020202020204" pitchFamily="34" charset="0"/>
                <a:ea typeface="Calibri" panose="020F0502020204030204" pitchFamily="34" charset="0"/>
                <a:cs typeface="Arial" panose="020B0604020202020204" pitchFamily="34" charset="0"/>
                <a:hlinkClick r:id="rId3"/>
              </a:rPr>
              <a:t>g</a:t>
            </a:r>
            <a:r>
              <a:rPr lang="en-US" sz="3200" dirty="0">
                <a:effectLst/>
                <a:latin typeface="Arial" panose="020B0604020202020204" pitchFamily="34" charset="0"/>
                <a:ea typeface="Calibri" panose="020F0502020204030204" pitchFamily="34" charset="0"/>
                <a:cs typeface="Arial" panose="020B0604020202020204" pitchFamily="34" charset="0"/>
                <a:hlinkClick r:id="rId3"/>
              </a:rPr>
              <a:t>lenn.</a:t>
            </a:r>
            <a:r>
              <a:rPr lang="en-US" sz="3200" dirty="0">
                <a:latin typeface="Arial" panose="020B0604020202020204" pitchFamily="34" charset="0"/>
                <a:ea typeface="Calibri" panose="020F0502020204030204" pitchFamily="34" charset="0"/>
                <a:cs typeface="Arial" panose="020B0604020202020204" pitchFamily="34" charset="0"/>
                <a:hlinkClick r:id="rId3"/>
              </a:rPr>
              <a:t>p</a:t>
            </a:r>
            <a:r>
              <a:rPr lang="en-US" sz="3200" dirty="0">
                <a:effectLst/>
                <a:latin typeface="Arial" panose="020B0604020202020204" pitchFamily="34" charset="0"/>
                <a:ea typeface="Calibri" panose="020F0502020204030204" pitchFamily="34" charset="0"/>
                <a:cs typeface="Arial" panose="020B0604020202020204" pitchFamily="34" charset="0"/>
                <a:hlinkClick r:id="rId3"/>
              </a:rPr>
              <a:t>rasad@sjafca.org</a:t>
            </a:r>
            <a:endParaRPr lang="en-US" sz="32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endParaRPr lang="en-US" sz="3200" dirty="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dirty="0">
                <a:effectLst/>
                <a:latin typeface="Arial" panose="020B0604020202020204" pitchFamily="34" charset="0"/>
                <a:ea typeface="Calibri" panose="020F0502020204030204" pitchFamily="34" charset="0"/>
                <a:cs typeface="Arial" panose="020B0604020202020204" pitchFamily="34" charset="0"/>
              </a:rPr>
              <a:t>Melissa </a:t>
            </a:r>
            <a:r>
              <a:rPr lang="en-US" sz="3200" dirty="0" err="1">
                <a:effectLst/>
                <a:latin typeface="Arial" panose="020B0604020202020204" pitchFamily="34" charset="0"/>
                <a:ea typeface="Calibri" panose="020F0502020204030204" pitchFamily="34" charset="0"/>
                <a:cs typeface="Arial" panose="020B0604020202020204" pitchFamily="34" charset="0"/>
              </a:rPr>
              <a:t>Weymiller</a:t>
            </a:r>
            <a:r>
              <a:rPr lang="en-US" sz="3200" dirty="0">
                <a:effectLst/>
                <a:latin typeface="Arial" panose="020B0604020202020204" pitchFamily="34" charset="0"/>
                <a:ea typeface="Calibri" panose="020F0502020204030204" pitchFamily="34" charset="0"/>
                <a:cs typeface="Arial" panose="020B0604020202020204" pitchFamily="34" charset="0"/>
              </a:rPr>
              <a:t> | Project Manager</a:t>
            </a:r>
          </a:p>
          <a:p>
            <a:pPr marL="457200" lvl="1" indent="0" algn="ctr">
              <a:lnSpc>
                <a:spcPct val="110000"/>
              </a:lnSpc>
              <a:spcBef>
                <a:spcPts val="0"/>
              </a:spcBef>
              <a:buNone/>
              <a:tabLst>
                <a:tab pos="914400" algn="l"/>
              </a:tabLst>
            </a:pPr>
            <a:r>
              <a:rPr lang="en-US" sz="3200" dirty="0">
                <a:effectLst/>
                <a:latin typeface="Arial" panose="020B0604020202020204" pitchFamily="34" charset="0"/>
                <a:ea typeface="Calibri" panose="020F0502020204030204" pitchFamily="34" charset="0"/>
                <a:cs typeface="Arial" panose="020B0604020202020204" pitchFamily="34" charset="0"/>
                <a:hlinkClick r:id="rId4"/>
              </a:rPr>
              <a:t>melissa@larsenwurzel.com</a:t>
            </a:r>
            <a:r>
              <a:rPr lang="en-US" sz="3200" dirty="0">
                <a:effectLst/>
                <a:latin typeface="Arial" panose="020B0604020202020204" pitchFamily="34" charset="0"/>
                <a:ea typeface="Calibri" panose="020F0502020204030204" pitchFamily="34" charset="0"/>
                <a:cs typeface="Arial" panose="020B0604020202020204" pitchFamily="34" charset="0"/>
              </a:rPr>
              <a:t> </a:t>
            </a:r>
          </a:p>
          <a:p>
            <a:pPr marL="457200" lvl="1" indent="0" algn="ctr">
              <a:lnSpc>
                <a:spcPct val="110000"/>
              </a:lnSpc>
              <a:spcBef>
                <a:spcPts val="0"/>
              </a:spcBef>
              <a:buNone/>
              <a:tabLst>
                <a:tab pos="914400" algn="l"/>
              </a:tabLst>
            </a:pPr>
            <a:endParaRPr lang="en-US" sz="3200" dirty="0">
              <a:effectLst/>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dirty="0">
                <a:effectLst/>
                <a:latin typeface="Arial" panose="020B0604020202020204" pitchFamily="34" charset="0"/>
                <a:ea typeface="Calibri" panose="020F0502020204030204" pitchFamily="34" charset="0"/>
                <a:cs typeface="Arial" panose="020B0604020202020204" pitchFamily="34" charset="0"/>
              </a:rPr>
              <a:t>Ric Reinhardt | Feasibility Study Technical Team Lead</a:t>
            </a:r>
          </a:p>
          <a:p>
            <a:pPr marL="457200" lvl="1" indent="0" algn="ctr">
              <a:lnSpc>
                <a:spcPct val="110000"/>
              </a:lnSpc>
              <a:spcBef>
                <a:spcPts val="0"/>
              </a:spcBef>
              <a:buNone/>
              <a:tabLst>
                <a:tab pos="914400" algn="l"/>
              </a:tabLst>
            </a:pPr>
            <a:r>
              <a:rPr lang="en-US" sz="3200" dirty="0">
                <a:effectLst/>
                <a:latin typeface="Arial" panose="020B0604020202020204" pitchFamily="34" charset="0"/>
                <a:ea typeface="Calibri" panose="020F0502020204030204" pitchFamily="34" charset="0"/>
                <a:cs typeface="Arial" panose="020B0604020202020204" pitchFamily="34" charset="0"/>
                <a:hlinkClick r:id="rId5"/>
              </a:rPr>
              <a:t>rreinhardt@woodrodgers.com</a:t>
            </a:r>
            <a:r>
              <a:rPr lang="en-US" sz="3200" dirty="0">
                <a:effectLst/>
                <a:latin typeface="Arial" panose="020B0604020202020204" pitchFamily="34" charset="0"/>
                <a:ea typeface="Calibri" panose="020F0502020204030204" pitchFamily="34" charset="0"/>
                <a:cs typeface="Arial" panose="020B0604020202020204" pitchFamily="34" charset="0"/>
              </a:rPr>
              <a:t> </a:t>
            </a:r>
          </a:p>
          <a:p>
            <a:pPr marL="457200" lvl="1" indent="0" algn="ctr">
              <a:lnSpc>
                <a:spcPct val="110000"/>
              </a:lnSpc>
              <a:spcBef>
                <a:spcPts val="0"/>
              </a:spcBef>
              <a:buNone/>
              <a:tabLst>
                <a:tab pos="914400" algn="l"/>
              </a:tabLst>
            </a:pPr>
            <a:endParaRPr lang="en-US" sz="3200" dirty="0">
              <a:latin typeface="Arial" panose="020B0604020202020204" pitchFamily="34" charset="0"/>
              <a:ea typeface="Calibri" panose="020F0502020204030204" pitchFamily="34" charset="0"/>
              <a:cs typeface="Arial" panose="020B0604020202020204" pitchFamily="34" charset="0"/>
            </a:endParaRPr>
          </a:p>
          <a:p>
            <a:pPr marL="457200" lvl="1" indent="0" algn="ctr">
              <a:lnSpc>
                <a:spcPct val="110000"/>
              </a:lnSpc>
              <a:spcBef>
                <a:spcPts val="0"/>
              </a:spcBef>
              <a:buNone/>
              <a:tabLst>
                <a:tab pos="914400" algn="l"/>
              </a:tabLst>
            </a:pPr>
            <a:r>
              <a:rPr lang="en-US" sz="3200" dirty="0" err="1">
                <a:effectLst/>
                <a:latin typeface="Arial" panose="020B0604020202020204" pitchFamily="34" charset="0"/>
                <a:ea typeface="Calibri" panose="020F0502020204030204" pitchFamily="34" charset="0"/>
                <a:cs typeface="Arial" panose="020B0604020202020204" pitchFamily="34" charset="0"/>
              </a:rPr>
              <a:t>Petrea</a:t>
            </a:r>
            <a:r>
              <a:rPr lang="en-US" sz="3200" dirty="0">
                <a:effectLst/>
                <a:latin typeface="Arial" panose="020B0604020202020204" pitchFamily="34" charset="0"/>
                <a:ea typeface="Calibri" panose="020F0502020204030204" pitchFamily="34" charset="0"/>
                <a:cs typeface="Arial" panose="020B0604020202020204" pitchFamily="34" charset="0"/>
              </a:rPr>
              <a:t> Marchand |</a:t>
            </a:r>
            <a:r>
              <a:rPr lang="en-US" sz="3200" dirty="0">
                <a:latin typeface="Arial" panose="020B0604020202020204" pitchFamily="34" charset="0"/>
                <a:ea typeface="Calibri" panose="020F0502020204030204" pitchFamily="34" charset="0"/>
                <a:cs typeface="Arial" panose="020B0604020202020204" pitchFamily="34" charset="0"/>
              </a:rPr>
              <a:t> </a:t>
            </a:r>
            <a:r>
              <a:rPr lang="en-US" sz="3200" dirty="0">
                <a:effectLst/>
                <a:latin typeface="Arial" panose="020B0604020202020204" pitchFamily="34" charset="0"/>
                <a:ea typeface="Calibri" panose="020F0502020204030204" pitchFamily="34" charset="0"/>
                <a:cs typeface="Arial" panose="020B0604020202020204" pitchFamily="34" charset="0"/>
              </a:rPr>
              <a:t>Engagement &amp; Facilitation Lead</a:t>
            </a:r>
          </a:p>
          <a:p>
            <a:pPr marL="457200" lvl="1" indent="0" algn="ctr">
              <a:lnSpc>
                <a:spcPct val="110000"/>
              </a:lnSpc>
              <a:spcBef>
                <a:spcPts val="0"/>
              </a:spcBef>
              <a:buNone/>
              <a:tabLst>
                <a:tab pos="914400" algn="l"/>
              </a:tabLst>
            </a:pPr>
            <a:r>
              <a:rPr lang="en-US" sz="3200" dirty="0">
                <a:latin typeface="Arial" panose="020B0604020202020204" pitchFamily="34" charset="0"/>
                <a:ea typeface="Calibri" panose="020F0502020204030204" pitchFamily="34" charset="0"/>
                <a:cs typeface="Arial" panose="020B0604020202020204" pitchFamily="34" charset="0"/>
                <a:hlinkClick r:id="rId6"/>
              </a:rPr>
              <a:t>petrea@conserosolutions.com</a:t>
            </a:r>
            <a:r>
              <a:rPr lang="en-US" sz="3200" dirty="0">
                <a:latin typeface="Arial" panose="020B0604020202020204" pitchFamily="34" charset="0"/>
                <a:ea typeface="Calibri" panose="020F0502020204030204" pitchFamily="34" charset="0"/>
                <a:cs typeface="Arial" panose="020B0604020202020204" pitchFamily="34" charset="0"/>
              </a:rPr>
              <a:t> </a:t>
            </a:r>
            <a:endParaRPr lang="en-US" sz="32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Picture 5" descr="A black and white sign with white text&#10;&#10;Description automatically generated">
            <a:extLst>
              <a:ext uri="{FF2B5EF4-FFF2-40B4-BE49-F238E27FC236}">
                <a16:creationId xmlns:a16="http://schemas.microsoft.com/office/drawing/2014/main" id="{039FB4AB-B5BD-A6B6-6463-466B5FD703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4524" y="175847"/>
            <a:ext cx="3460261" cy="665742"/>
          </a:xfrm>
          <a:prstGeom prst="rect">
            <a:avLst/>
          </a:prstGeom>
        </p:spPr>
      </p:pic>
    </p:spTree>
    <p:extLst>
      <p:ext uri="{BB962C8B-B14F-4D97-AF65-F5344CB8AC3E}">
        <p14:creationId xmlns:p14="http://schemas.microsoft.com/office/powerpoint/2010/main" val="18540238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43E5-D50E-6EBB-839E-627554706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9C19B4-7AAA-1F12-B86E-A1BE032DAD9A}"/>
              </a:ext>
            </a:extLst>
          </p:cNvPr>
          <p:cNvSpPr>
            <a:spLocks noGrp="1"/>
          </p:cNvSpPr>
          <p:nvPr>
            <p:ph type="title"/>
          </p:nvPr>
        </p:nvSpPr>
        <p:spPr/>
        <p:txBody>
          <a:bodyPr/>
          <a:lstStyle/>
          <a:p>
            <a:r>
              <a:rPr lang="en-US" dirty="0"/>
              <a:t>Extra Slides</a:t>
            </a:r>
          </a:p>
        </p:txBody>
      </p:sp>
    </p:spTree>
    <p:extLst>
      <p:ext uri="{BB962C8B-B14F-4D97-AF65-F5344CB8AC3E}">
        <p14:creationId xmlns:p14="http://schemas.microsoft.com/office/powerpoint/2010/main" val="3132727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63F42A-D648-BAC5-0939-FD1A2167DD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563" r="4939"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8" name="Content Placeholder 2">
            <a:extLst>
              <a:ext uri="{FF2B5EF4-FFF2-40B4-BE49-F238E27FC236}">
                <a16:creationId xmlns:a16="http://schemas.microsoft.com/office/drawing/2014/main" id="{87FC5590-F765-4B4A-B51D-8162BE502641}"/>
              </a:ext>
            </a:extLst>
          </p:cNvPr>
          <p:cNvSpPr txBox="1">
            <a:spLocks/>
          </p:cNvSpPr>
          <p:nvPr/>
        </p:nvSpPr>
        <p:spPr>
          <a:xfrm>
            <a:off x="6657715" y="1774209"/>
            <a:ext cx="5028867" cy="4635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Flood risk reduction: </a:t>
            </a:r>
            <a:r>
              <a:rPr lang="en-US" sz="2000" dirty="0">
                <a:solidFill>
                  <a:schemeClr val="tx1">
                    <a:alpha val="80000"/>
                  </a:schemeClr>
                </a:solidFill>
                <a:effectLst/>
                <a:latin typeface="Arial" panose="020B0604020202020204" pitchFamily="34" charset="0"/>
                <a:cs typeface="Arial" panose="020B0604020202020204" pitchFamily="34" charset="0"/>
              </a:rPr>
              <a:t>Increase flood system resiliency in the South Delta.</a:t>
            </a:r>
          </a:p>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Ecosystem restoration: </a:t>
            </a:r>
            <a:r>
              <a:rPr lang="en-US" sz="2000" dirty="0">
                <a:solidFill>
                  <a:schemeClr val="tx1">
                    <a:alpha val="80000"/>
                  </a:schemeClr>
                </a:solidFill>
                <a:effectLst/>
                <a:latin typeface="Arial" panose="020B0604020202020204" pitchFamily="34" charset="0"/>
                <a:cs typeface="Arial" panose="020B0604020202020204" pitchFamily="34" charset="0"/>
              </a:rPr>
              <a:t>Restore habitat and ecosystem functions necessary for climate change resilience. </a:t>
            </a:r>
          </a:p>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Water supply</a:t>
            </a:r>
            <a:r>
              <a:rPr lang="en-US" sz="2000" dirty="0">
                <a:solidFill>
                  <a:schemeClr val="tx1">
                    <a:alpha val="80000"/>
                  </a:schemeClr>
                </a:solidFill>
                <a:effectLst/>
                <a:latin typeface="Arial" panose="020B0604020202020204" pitchFamily="34" charset="0"/>
                <a:cs typeface="Arial" panose="020B0604020202020204" pitchFamily="34" charset="0"/>
              </a:rPr>
              <a:t>: Improve water supply reliability and resilience to climate change by supporting more flexible water supply management.</a:t>
            </a:r>
          </a:p>
          <a:p>
            <a:pPr marL="0"/>
            <a:endParaRPr lang="en-US" sz="2000" dirty="0">
              <a:solidFill>
                <a:schemeClr val="tx1">
                  <a:alpha val="80000"/>
                </a:schemeClr>
              </a:solidFill>
            </a:endParaRPr>
          </a:p>
        </p:txBody>
      </p:sp>
      <p:sp>
        <p:nvSpPr>
          <p:cNvPr id="7" name="TextBox 6">
            <a:extLst>
              <a:ext uri="{FF2B5EF4-FFF2-40B4-BE49-F238E27FC236}">
                <a16:creationId xmlns:a16="http://schemas.microsoft.com/office/drawing/2014/main" id="{2004663A-FF80-2FB9-586F-83F8DCD96D7D}"/>
              </a:ext>
            </a:extLst>
          </p:cNvPr>
          <p:cNvSpPr txBox="1"/>
          <p:nvPr/>
        </p:nvSpPr>
        <p:spPr>
          <a:xfrm>
            <a:off x="6657715" y="1047846"/>
            <a:ext cx="5534284" cy="523220"/>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Goals</a:t>
            </a:r>
          </a:p>
        </p:txBody>
      </p:sp>
    </p:spTree>
    <p:extLst>
      <p:ext uri="{BB962C8B-B14F-4D97-AF65-F5344CB8AC3E}">
        <p14:creationId xmlns:p14="http://schemas.microsoft.com/office/powerpoint/2010/main" val="2945435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E2E5C-7DB3-68F3-5D98-B044E79DD3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306561-E154-C71E-7BD6-E5497277EE2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2563" r="4939"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8" name="Content Placeholder 2">
            <a:extLst>
              <a:ext uri="{FF2B5EF4-FFF2-40B4-BE49-F238E27FC236}">
                <a16:creationId xmlns:a16="http://schemas.microsoft.com/office/drawing/2014/main" id="{D8EBA2F7-3B63-557A-4856-9C9D0938ED37}"/>
              </a:ext>
            </a:extLst>
          </p:cNvPr>
          <p:cNvSpPr txBox="1">
            <a:spLocks/>
          </p:cNvSpPr>
          <p:nvPr/>
        </p:nvSpPr>
        <p:spPr>
          <a:xfrm>
            <a:off x="6657715" y="1774209"/>
            <a:ext cx="5028867" cy="46354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Reduce catastrophic flood risk </a:t>
            </a:r>
            <a:r>
              <a:rPr lang="en-US" sz="2000" dirty="0">
                <a:solidFill>
                  <a:schemeClr val="tx1">
                    <a:alpha val="80000"/>
                  </a:schemeClr>
                </a:solidFill>
                <a:effectLst/>
                <a:latin typeface="Arial" panose="020B0604020202020204" pitchFamily="34" charset="0"/>
                <a:cs typeface="Arial" panose="020B0604020202020204" pitchFamily="34" charset="0"/>
              </a:rPr>
              <a:t>for communities including Lathrop, Manteca, and Stockton.</a:t>
            </a:r>
          </a:p>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Protect farms from uncontrolled flooding.</a:t>
            </a:r>
          </a:p>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Restore and improve </a:t>
            </a:r>
            <a:r>
              <a:rPr lang="en-US" sz="2000" dirty="0">
                <a:solidFill>
                  <a:schemeClr val="tx1">
                    <a:alpha val="80000"/>
                  </a:schemeClr>
                </a:solidFill>
                <a:effectLst/>
                <a:latin typeface="Arial" panose="020B0604020202020204" pitchFamily="34" charset="0"/>
                <a:cs typeface="Arial" panose="020B0604020202020204" pitchFamily="34" charset="0"/>
              </a:rPr>
              <a:t>the quantity, diversity and connectivity of riverine, floodplain, riparian, and wetland </a:t>
            </a:r>
            <a:r>
              <a:rPr lang="en-US" sz="2000" b="1" dirty="0">
                <a:solidFill>
                  <a:schemeClr val="tx1">
                    <a:alpha val="80000"/>
                  </a:schemeClr>
                </a:solidFill>
                <a:effectLst/>
                <a:latin typeface="Arial" panose="020B0604020202020204" pitchFamily="34" charset="0"/>
                <a:cs typeface="Arial" panose="020B0604020202020204" pitchFamily="34" charset="0"/>
              </a:rPr>
              <a:t>habitat for native fish and wildlife</a:t>
            </a:r>
            <a:r>
              <a:rPr lang="en-US" sz="2000" dirty="0">
                <a:solidFill>
                  <a:schemeClr val="tx1">
                    <a:alpha val="80000"/>
                  </a:schemeClr>
                </a:solidFill>
                <a:effectLst/>
                <a:latin typeface="Arial" panose="020B0604020202020204" pitchFamily="34" charset="0"/>
                <a:cs typeface="Arial" panose="020B0604020202020204" pitchFamily="34" charset="0"/>
              </a:rPr>
              <a:t>.</a:t>
            </a:r>
          </a:p>
          <a:p>
            <a:pPr marL="463550" marR="0" indent="-342900">
              <a:lnSpc>
                <a:spcPct val="110000"/>
              </a:lnSpc>
              <a:spcBef>
                <a:spcPts val="1200"/>
              </a:spcBef>
              <a:spcAft>
                <a:spcPts val="600"/>
              </a:spcAft>
              <a:buFont typeface="+mj-lt"/>
              <a:buAutoNum type="arabicPeriod"/>
            </a:pPr>
            <a:r>
              <a:rPr lang="en-US" sz="2000" b="1" dirty="0">
                <a:solidFill>
                  <a:schemeClr val="tx1">
                    <a:alpha val="80000"/>
                  </a:schemeClr>
                </a:solidFill>
                <a:effectLst/>
                <a:latin typeface="Arial" panose="020B0604020202020204" pitchFamily="34" charset="0"/>
                <a:cs typeface="Arial" panose="020B0604020202020204" pitchFamily="34" charset="0"/>
              </a:rPr>
              <a:t>Improve irrigation intake reliability </a:t>
            </a:r>
            <a:r>
              <a:rPr lang="en-US" sz="2000" dirty="0">
                <a:solidFill>
                  <a:schemeClr val="tx1">
                    <a:alpha val="80000"/>
                  </a:schemeClr>
                </a:solidFill>
                <a:effectLst/>
                <a:latin typeface="Arial" panose="020B0604020202020204" pitchFamily="34" charset="0"/>
                <a:cs typeface="Arial" panose="020B0604020202020204" pitchFamily="34" charset="0"/>
              </a:rPr>
              <a:t>and waterway navigability.</a:t>
            </a:r>
          </a:p>
        </p:txBody>
      </p:sp>
      <p:sp>
        <p:nvSpPr>
          <p:cNvPr id="7" name="TextBox 6">
            <a:extLst>
              <a:ext uri="{FF2B5EF4-FFF2-40B4-BE49-F238E27FC236}">
                <a16:creationId xmlns:a16="http://schemas.microsoft.com/office/drawing/2014/main" id="{E38356F3-7340-EB39-0F17-F86764F798BF}"/>
              </a:ext>
            </a:extLst>
          </p:cNvPr>
          <p:cNvSpPr txBox="1"/>
          <p:nvPr/>
        </p:nvSpPr>
        <p:spPr>
          <a:xfrm>
            <a:off x="6657715" y="1047846"/>
            <a:ext cx="5534284" cy="523220"/>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Objectives</a:t>
            </a:r>
          </a:p>
        </p:txBody>
      </p:sp>
    </p:spTree>
    <p:extLst>
      <p:ext uri="{BB962C8B-B14F-4D97-AF65-F5344CB8AC3E}">
        <p14:creationId xmlns:p14="http://schemas.microsoft.com/office/powerpoint/2010/main" val="1814072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map of a river&#10;&#10;Description automatically generated">
            <a:extLst>
              <a:ext uri="{FF2B5EF4-FFF2-40B4-BE49-F238E27FC236}">
                <a16:creationId xmlns:a16="http://schemas.microsoft.com/office/drawing/2014/main" id="{DB1AD621-1843-4E14-C15A-8CFFEC253B0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46" b="8207"/>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7507FFB6-052A-6B8E-D3BB-F2BACC0D827F}"/>
              </a:ext>
            </a:extLst>
          </p:cNvPr>
          <p:cNvSpPr txBox="1"/>
          <p:nvPr/>
        </p:nvSpPr>
        <p:spPr>
          <a:xfrm>
            <a:off x="480291" y="406400"/>
            <a:ext cx="11210924"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Study Area</a:t>
            </a:r>
          </a:p>
        </p:txBody>
      </p:sp>
    </p:spTree>
    <p:extLst>
      <p:ext uri="{BB962C8B-B14F-4D97-AF65-F5344CB8AC3E}">
        <p14:creationId xmlns:p14="http://schemas.microsoft.com/office/powerpoint/2010/main" val="1383912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E132286-0FF9-453D-907B-6C9A99C472F1}"/>
              </a:ext>
            </a:extLst>
          </p:cNvPr>
          <p:cNvGrpSpPr/>
          <p:nvPr/>
        </p:nvGrpSpPr>
        <p:grpSpPr>
          <a:xfrm>
            <a:off x="861825" y="1268499"/>
            <a:ext cx="10468350" cy="4953000"/>
            <a:chOff x="823725" y="228600"/>
            <a:chExt cx="10468350" cy="495300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823725" y="228600"/>
              <a:ext cx="1046835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061156" y="4570647"/>
              <a:ext cx="3874597" cy="557717"/>
            </a:xfrm>
            <a:prstGeom prst="rect">
              <a:avLst/>
            </a:prstGeom>
            <a:noFill/>
          </p:spPr>
          <p:txBody>
            <a:bodyPr wrap="square" rtlCol="0">
              <a:spAutoFit/>
            </a:bodyPr>
            <a:lstStyle/>
            <a:p>
              <a:pPr algn="ctr" defTabSz="384048">
                <a:defRPr/>
              </a:pPr>
              <a:r>
                <a:rPr lang="en-US" sz="1512" kern="1200" dirty="0">
                  <a:solidFill>
                    <a:prstClr val="black"/>
                  </a:solidFill>
                  <a:latin typeface="Avenir Book" panose="02000503020000020003" pitchFamily="2" charset="0"/>
                  <a:ea typeface="+mn-ea"/>
                  <a:cs typeface="+mn-cs"/>
                </a:rPr>
                <a:t>Looking south up the San Joaquin River. </a:t>
              </a:r>
            </a:p>
            <a:p>
              <a:pPr algn="ctr" defTabSz="384048">
                <a:defRPr/>
              </a:pPr>
              <a:r>
                <a:rPr lang="en-US" sz="1512" kern="1200" dirty="0">
                  <a:solidFill>
                    <a:prstClr val="black"/>
                  </a:solidFill>
                  <a:latin typeface="Avenir Book" panose="02000503020000020003" pitchFamily="2" charset="0"/>
                  <a:ea typeface="+mn-ea"/>
                  <a:cs typeface="+mn-cs"/>
                </a:rPr>
                <a:t>Photo by Daniel Nylen, American Rivers.</a:t>
              </a: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7" name="Rounded Rectangle 6"/>
            <p:cNvSpPr/>
            <p:nvPr/>
          </p:nvSpPr>
          <p:spPr>
            <a:xfrm>
              <a:off x="3457583" y="877683"/>
              <a:ext cx="194241" cy="226615"/>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12" name="Straight Arrow Connector 11"/>
            <p:cNvCxnSpPr>
              <a:cxnSpLocks/>
              <a:stCxn id="27" idx="3"/>
            </p:cNvCxnSpPr>
            <p:nvPr/>
          </p:nvCxnSpPr>
          <p:spPr>
            <a:xfrm>
              <a:off x="2383132" y="727819"/>
              <a:ext cx="1049239" cy="21523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2178416" y="923540"/>
              <a:ext cx="8162596" cy="2258833"/>
            </a:xfrm>
            <a:custGeom>
              <a:avLst/>
              <a:gdLst>
                <a:gd name="connsiteX0" fmla="*/ 1000125 w 7248623"/>
                <a:gd name="connsiteY0" fmla="*/ 131915 h 2036915"/>
                <a:gd name="connsiteX1" fmla="*/ 781050 w 7248623"/>
                <a:gd name="connsiteY1" fmla="*/ 141440 h 2036915"/>
                <a:gd name="connsiteX2" fmla="*/ 752475 w 7248623"/>
                <a:gd name="connsiteY2" fmla="*/ 150965 h 2036915"/>
                <a:gd name="connsiteX3" fmla="*/ 714375 w 7248623"/>
                <a:gd name="connsiteY3" fmla="*/ 160490 h 2036915"/>
                <a:gd name="connsiteX4" fmla="*/ 657225 w 7248623"/>
                <a:gd name="connsiteY4" fmla="*/ 208115 h 2036915"/>
                <a:gd name="connsiteX5" fmla="*/ 638175 w 7248623"/>
                <a:gd name="connsiteY5" fmla="*/ 236690 h 2036915"/>
                <a:gd name="connsiteX6" fmla="*/ 628650 w 7248623"/>
                <a:gd name="connsiteY6" fmla="*/ 303365 h 2036915"/>
                <a:gd name="connsiteX7" fmla="*/ 619125 w 7248623"/>
                <a:gd name="connsiteY7" fmla="*/ 331940 h 2036915"/>
                <a:gd name="connsiteX8" fmla="*/ 590550 w 7248623"/>
                <a:gd name="connsiteY8" fmla="*/ 341465 h 2036915"/>
                <a:gd name="connsiteX9" fmla="*/ 523875 w 7248623"/>
                <a:gd name="connsiteY9" fmla="*/ 370040 h 2036915"/>
                <a:gd name="connsiteX10" fmla="*/ 447675 w 7248623"/>
                <a:gd name="connsiteY10" fmla="*/ 389090 h 2036915"/>
                <a:gd name="connsiteX11" fmla="*/ 390525 w 7248623"/>
                <a:gd name="connsiteY11" fmla="*/ 408140 h 2036915"/>
                <a:gd name="connsiteX12" fmla="*/ 266700 w 7248623"/>
                <a:gd name="connsiteY12" fmla="*/ 417665 h 2036915"/>
                <a:gd name="connsiteX13" fmla="*/ 66675 w 7248623"/>
                <a:gd name="connsiteY13" fmla="*/ 427190 h 2036915"/>
                <a:gd name="connsiteX14" fmla="*/ 76200 w 7248623"/>
                <a:gd name="connsiteY14" fmla="*/ 465290 h 2036915"/>
                <a:gd name="connsiteX15" fmla="*/ 66675 w 7248623"/>
                <a:gd name="connsiteY15" fmla="*/ 531965 h 2036915"/>
                <a:gd name="connsiteX16" fmla="*/ 47625 w 7248623"/>
                <a:gd name="connsiteY16" fmla="*/ 570065 h 2036915"/>
                <a:gd name="connsiteX17" fmla="*/ 38100 w 7248623"/>
                <a:gd name="connsiteY17" fmla="*/ 598640 h 2036915"/>
                <a:gd name="connsiteX18" fmla="*/ 66675 w 7248623"/>
                <a:gd name="connsiteY18" fmla="*/ 627215 h 2036915"/>
                <a:gd name="connsiteX19" fmla="*/ 28575 w 7248623"/>
                <a:gd name="connsiteY19" fmla="*/ 722465 h 2036915"/>
                <a:gd name="connsiteX20" fmla="*/ 0 w 7248623"/>
                <a:gd name="connsiteY20" fmla="*/ 751040 h 2036915"/>
                <a:gd name="connsiteX21" fmla="*/ 19050 w 7248623"/>
                <a:gd name="connsiteY21" fmla="*/ 779615 h 2036915"/>
                <a:gd name="connsiteX22" fmla="*/ 419100 w 7248623"/>
                <a:gd name="connsiteY22" fmla="*/ 798665 h 2036915"/>
                <a:gd name="connsiteX23" fmla="*/ 476250 w 7248623"/>
                <a:gd name="connsiteY23" fmla="*/ 808190 h 2036915"/>
                <a:gd name="connsiteX24" fmla="*/ 695325 w 7248623"/>
                <a:gd name="connsiteY24" fmla="*/ 817715 h 2036915"/>
                <a:gd name="connsiteX25" fmla="*/ 819150 w 7248623"/>
                <a:gd name="connsiteY25" fmla="*/ 827240 h 2036915"/>
                <a:gd name="connsiteX26" fmla="*/ 847725 w 7248623"/>
                <a:gd name="connsiteY26" fmla="*/ 893915 h 2036915"/>
                <a:gd name="connsiteX27" fmla="*/ 876300 w 7248623"/>
                <a:gd name="connsiteY27" fmla="*/ 922490 h 2036915"/>
                <a:gd name="connsiteX28" fmla="*/ 895350 w 7248623"/>
                <a:gd name="connsiteY28" fmla="*/ 951065 h 2036915"/>
                <a:gd name="connsiteX29" fmla="*/ 981075 w 7248623"/>
                <a:gd name="connsiteY29" fmla="*/ 979640 h 2036915"/>
                <a:gd name="connsiteX30" fmla="*/ 1009650 w 7248623"/>
                <a:gd name="connsiteY30" fmla="*/ 989165 h 2036915"/>
                <a:gd name="connsiteX31" fmla="*/ 1019175 w 7248623"/>
                <a:gd name="connsiteY31" fmla="*/ 1017740 h 2036915"/>
                <a:gd name="connsiteX32" fmla="*/ 1009650 w 7248623"/>
                <a:gd name="connsiteY32" fmla="*/ 1112990 h 2036915"/>
                <a:gd name="connsiteX33" fmla="*/ 952500 w 7248623"/>
                <a:gd name="connsiteY33" fmla="*/ 1170140 h 2036915"/>
                <a:gd name="connsiteX34" fmla="*/ 923925 w 7248623"/>
                <a:gd name="connsiteY34" fmla="*/ 1198715 h 2036915"/>
                <a:gd name="connsiteX35" fmla="*/ 933450 w 7248623"/>
                <a:gd name="connsiteY35" fmla="*/ 1227290 h 2036915"/>
                <a:gd name="connsiteX36" fmla="*/ 962025 w 7248623"/>
                <a:gd name="connsiteY36" fmla="*/ 1236815 h 2036915"/>
                <a:gd name="connsiteX37" fmla="*/ 990600 w 7248623"/>
                <a:gd name="connsiteY37" fmla="*/ 1255865 h 2036915"/>
                <a:gd name="connsiteX38" fmla="*/ 1009650 w 7248623"/>
                <a:gd name="connsiteY38" fmla="*/ 1284440 h 2036915"/>
                <a:gd name="connsiteX39" fmla="*/ 1066800 w 7248623"/>
                <a:gd name="connsiteY39" fmla="*/ 1332065 h 2036915"/>
                <a:gd name="connsiteX40" fmla="*/ 1095375 w 7248623"/>
                <a:gd name="connsiteY40" fmla="*/ 1341590 h 2036915"/>
                <a:gd name="connsiteX41" fmla="*/ 1114425 w 7248623"/>
                <a:gd name="connsiteY41" fmla="*/ 1370165 h 2036915"/>
                <a:gd name="connsiteX42" fmla="*/ 1162050 w 7248623"/>
                <a:gd name="connsiteY42" fmla="*/ 1389215 h 2036915"/>
                <a:gd name="connsiteX43" fmla="*/ 1323975 w 7248623"/>
                <a:gd name="connsiteY43" fmla="*/ 1408265 h 2036915"/>
                <a:gd name="connsiteX44" fmla="*/ 1352550 w 7248623"/>
                <a:gd name="connsiteY44" fmla="*/ 1427315 h 2036915"/>
                <a:gd name="connsiteX45" fmla="*/ 1609725 w 7248623"/>
                <a:gd name="connsiteY45" fmla="*/ 1465415 h 2036915"/>
                <a:gd name="connsiteX46" fmla="*/ 2000250 w 7248623"/>
                <a:gd name="connsiteY46" fmla="*/ 1484465 h 2036915"/>
                <a:gd name="connsiteX47" fmla="*/ 2047875 w 7248623"/>
                <a:gd name="connsiteY47" fmla="*/ 1493990 h 2036915"/>
                <a:gd name="connsiteX48" fmla="*/ 2124075 w 7248623"/>
                <a:gd name="connsiteY48" fmla="*/ 1513040 h 2036915"/>
                <a:gd name="connsiteX49" fmla="*/ 2209800 w 7248623"/>
                <a:gd name="connsiteY49" fmla="*/ 1522565 h 2036915"/>
                <a:gd name="connsiteX50" fmla="*/ 2905125 w 7248623"/>
                <a:gd name="connsiteY50" fmla="*/ 1532090 h 2036915"/>
                <a:gd name="connsiteX51" fmla="*/ 2952750 w 7248623"/>
                <a:gd name="connsiteY51" fmla="*/ 1551140 h 2036915"/>
                <a:gd name="connsiteX52" fmla="*/ 3019425 w 7248623"/>
                <a:gd name="connsiteY52" fmla="*/ 1560665 h 2036915"/>
                <a:gd name="connsiteX53" fmla="*/ 3248025 w 7248623"/>
                <a:gd name="connsiteY53" fmla="*/ 1589240 h 2036915"/>
                <a:gd name="connsiteX54" fmla="*/ 3686175 w 7248623"/>
                <a:gd name="connsiteY54" fmla="*/ 1627340 h 2036915"/>
                <a:gd name="connsiteX55" fmla="*/ 3762375 w 7248623"/>
                <a:gd name="connsiteY55" fmla="*/ 1636865 h 2036915"/>
                <a:gd name="connsiteX56" fmla="*/ 4010025 w 7248623"/>
                <a:gd name="connsiteY56" fmla="*/ 1646390 h 2036915"/>
                <a:gd name="connsiteX57" fmla="*/ 4038600 w 7248623"/>
                <a:gd name="connsiteY57" fmla="*/ 1655915 h 2036915"/>
                <a:gd name="connsiteX58" fmla="*/ 4114800 w 7248623"/>
                <a:gd name="connsiteY58" fmla="*/ 1665440 h 2036915"/>
                <a:gd name="connsiteX59" fmla="*/ 4171950 w 7248623"/>
                <a:gd name="connsiteY59" fmla="*/ 1674965 h 2036915"/>
                <a:gd name="connsiteX60" fmla="*/ 4219575 w 7248623"/>
                <a:gd name="connsiteY60" fmla="*/ 1684490 h 2036915"/>
                <a:gd name="connsiteX61" fmla="*/ 4295775 w 7248623"/>
                <a:gd name="connsiteY61" fmla="*/ 1694015 h 2036915"/>
                <a:gd name="connsiteX62" fmla="*/ 4333875 w 7248623"/>
                <a:gd name="connsiteY62" fmla="*/ 1703540 h 2036915"/>
                <a:gd name="connsiteX63" fmla="*/ 4438650 w 7248623"/>
                <a:gd name="connsiteY63" fmla="*/ 1713065 h 2036915"/>
                <a:gd name="connsiteX64" fmla="*/ 4781550 w 7248623"/>
                <a:gd name="connsiteY64" fmla="*/ 1732115 h 2036915"/>
                <a:gd name="connsiteX65" fmla="*/ 4810125 w 7248623"/>
                <a:gd name="connsiteY65" fmla="*/ 1741640 h 2036915"/>
                <a:gd name="connsiteX66" fmla="*/ 4895850 w 7248623"/>
                <a:gd name="connsiteY66" fmla="*/ 1760690 h 2036915"/>
                <a:gd name="connsiteX67" fmla="*/ 4962525 w 7248623"/>
                <a:gd name="connsiteY67" fmla="*/ 1798790 h 2036915"/>
                <a:gd name="connsiteX68" fmla="*/ 5000625 w 7248623"/>
                <a:gd name="connsiteY68" fmla="*/ 1808315 h 2036915"/>
                <a:gd name="connsiteX69" fmla="*/ 5029200 w 7248623"/>
                <a:gd name="connsiteY69" fmla="*/ 1817840 h 2036915"/>
                <a:gd name="connsiteX70" fmla="*/ 5067300 w 7248623"/>
                <a:gd name="connsiteY70" fmla="*/ 1827365 h 2036915"/>
                <a:gd name="connsiteX71" fmla="*/ 5124450 w 7248623"/>
                <a:gd name="connsiteY71" fmla="*/ 1846415 h 2036915"/>
                <a:gd name="connsiteX72" fmla="*/ 5181600 w 7248623"/>
                <a:gd name="connsiteY72" fmla="*/ 1874990 h 2036915"/>
                <a:gd name="connsiteX73" fmla="*/ 5238750 w 7248623"/>
                <a:gd name="connsiteY73" fmla="*/ 1932140 h 2036915"/>
                <a:gd name="connsiteX74" fmla="*/ 5267325 w 7248623"/>
                <a:gd name="connsiteY74" fmla="*/ 1951190 h 2036915"/>
                <a:gd name="connsiteX75" fmla="*/ 5295900 w 7248623"/>
                <a:gd name="connsiteY75" fmla="*/ 1979765 h 2036915"/>
                <a:gd name="connsiteX76" fmla="*/ 5324475 w 7248623"/>
                <a:gd name="connsiteY76" fmla="*/ 1989290 h 2036915"/>
                <a:gd name="connsiteX77" fmla="*/ 5353050 w 7248623"/>
                <a:gd name="connsiteY77" fmla="*/ 2008340 h 2036915"/>
                <a:gd name="connsiteX78" fmla="*/ 5400675 w 7248623"/>
                <a:gd name="connsiteY78" fmla="*/ 2017865 h 2036915"/>
                <a:gd name="connsiteX79" fmla="*/ 5495925 w 7248623"/>
                <a:gd name="connsiteY79" fmla="*/ 2036915 h 2036915"/>
                <a:gd name="connsiteX80" fmla="*/ 5619750 w 7248623"/>
                <a:gd name="connsiteY80" fmla="*/ 2027390 h 2036915"/>
                <a:gd name="connsiteX81" fmla="*/ 5657850 w 7248623"/>
                <a:gd name="connsiteY81" fmla="*/ 2017865 h 2036915"/>
                <a:gd name="connsiteX82" fmla="*/ 5715000 w 7248623"/>
                <a:gd name="connsiteY82" fmla="*/ 1979765 h 2036915"/>
                <a:gd name="connsiteX83" fmla="*/ 5743575 w 7248623"/>
                <a:gd name="connsiteY83" fmla="*/ 1960715 h 2036915"/>
                <a:gd name="connsiteX84" fmla="*/ 5800725 w 7248623"/>
                <a:gd name="connsiteY84" fmla="*/ 1941665 h 2036915"/>
                <a:gd name="connsiteX85" fmla="*/ 5867400 w 7248623"/>
                <a:gd name="connsiteY85" fmla="*/ 1903565 h 2036915"/>
                <a:gd name="connsiteX86" fmla="*/ 5895975 w 7248623"/>
                <a:gd name="connsiteY86" fmla="*/ 1894040 h 2036915"/>
                <a:gd name="connsiteX87" fmla="*/ 5953125 w 7248623"/>
                <a:gd name="connsiteY87" fmla="*/ 1855940 h 2036915"/>
                <a:gd name="connsiteX88" fmla="*/ 6038850 w 7248623"/>
                <a:gd name="connsiteY88" fmla="*/ 1789265 h 2036915"/>
                <a:gd name="connsiteX89" fmla="*/ 6076950 w 7248623"/>
                <a:gd name="connsiteY89" fmla="*/ 1770215 h 2036915"/>
                <a:gd name="connsiteX90" fmla="*/ 6134100 w 7248623"/>
                <a:gd name="connsiteY90" fmla="*/ 1732115 h 2036915"/>
                <a:gd name="connsiteX91" fmla="*/ 6191250 w 7248623"/>
                <a:gd name="connsiteY91" fmla="*/ 1703540 h 2036915"/>
                <a:gd name="connsiteX92" fmla="*/ 6219825 w 7248623"/>
                <a:gd name="connsiteY92" fmla="*/ 1694015 h 2036915"/>
                <a:gd name="connsiteX93" fmla="*/ 6248400 w 7248623"/>
                <a:gd name="connsiteY93" fmla="*/ 1674965 h 2036915"/>
                <a:gd name="connsiteX94" fmla="*/ 6315075 w 7248623"/>
                <a:gd name="connsiteY94" fmla="*/ 1655915 h 2036915"/>
                <a:gd name="connsiteX95" fmla="*/ 6381750 w 7248623"/>
                <a:gd name="connsiteY95" fmla="*/ 1627340 h 2036915"/>
                <a:gd name="connsiteX96" fmla="*/ 6429375 w 7248623"/>
                <a:gd name="connsiteY96" fmla="*/ 1570190 h 2036915"/>
                <a:gd name="connsiteX97" fmla="*/ 6457950 w 7248623"/>
                <a:gd name="connsiteY97" fmla="*/ 1551140 h 2036915"/>
                <a:gd name="connsiteX98" fmla="*/ 6553200 w 7248623"/>
                <a:gd name="connsiteY98" fmla="*/ 1532090 h 2036915"/>
                <a:gd name="connsiteX99" fmla="*/ 6581775 w 7248623"/>
                <a:gd name="connsiteY99" fmla="*/ 1522565 h 2036915"/>
                <a:gd name="connsiteX100" fmla="*/ 6610350 w 7248623"/>
                <a:gd name="connsiteY100" fmla="*/ 1503515 h 2036915"/>
                <a:gd name="connsiteX101" fmla="*/ 6667500 w 7248623"/>
                <a:gd name="connsiteY101" fmla="*/ 1493990 h 2036915"/>
                <a:gd name="connsiteX102" fmla="*/ 6753225 w 7248623"/>
                <a:gd name="connsiteY102" fmla="*/ 1446365 h 2036915"/>
                <a:gd name="connsiteX103" fmla="*/ 6848475 w 7248623"/>
                <a:gd name="connsiteY103" fmla="*/ 1408265 h 2036915"/>
                <a:gd name="connsiteX104" fmla="*/ 6915150 w 7248623"/>
                <a:gd name="connsiteY104" fmla="*/ 1389215 h 2036915"/>
                <a:gd name="connsiteX105" fmla="*/ 6972300 w 7248623"/>
                <a:gd name="connsiteY105" fmla="*/ 1370165 h 2036915"/>
                <a:gd name="connsiteX106" fmla="*/ 7038975 w 7248623"/>
                <a:gd name="connsiteY106" fmla="*/ 1351115 h 2036915"/>
                <a:gd name="connsiteX107" fmla="*/ 7077075 w 7248623"/>
                <a:gd name="connsiteY107" fmla="*/ 1332065 h 2036915"/>
                <a:gd name="connsiteX108" fmla="*/ 7105650 w 7248623"/>
                <a:gd name="connsiteY108" fmla="*/ 1322540 h 2036915"/>
                <a:gd name="connsiteX109" fmla="*/ 7143750 w 7248623"/>
                <a:gd name="connsiteY109" fmla="*/ 1303490 h 2036915"/>
                <a:gd name="connsiteX110" fmla="*/ 7210425 w 7248623"/>
                <a:gd name="connsiteY110" fmla="*/ 1284440 h 2036915"/>
                <a:gd name="connsiteX111" fmla="*/ 7239000 w 7248623"/>
                <a:gd name="connsiteY111" fmla="*/ 1255865 h 2036915"/>
                <a:gd name="connsiteX112" fmla="*/ 7239000 w 7248623"/>
                <a:gd name="connsiteY112" fmla="*/ 1189190 h 2036915"/>
                <a:gd name="connsiteX113" fmla="*/ 7210425 w 7248623"/>
                <a:gd name="connsiteY113" fmla="*/ 1160615 h 2036915"/>
                <a:gd name="connsiteX114" fmla="*/ 7181850 w 7248623"/>
                <a:gd name="connsiteY114" fmla="*/ 1151090 h 2036915"/>
                <a:gd name="connsiteX115" fmla="*/ 7153275 w 7248623"/>
                <a:gd name="connsiteY115" fmla="*/ 1132040 h 2036915"/>
                <a:gd name="connsiteX116" fmla="*/ 7115175 w 7248623"/>
                <a:gd name="connsiteY116" fmla="*/ 1122515 h 2036915"/>
                <a:gd name="connsiteX117" fmla="*/ 7058025 w 7248623"/>
                <a:gd name="connsiteY117" fmla="*/ 1093940 h 2036915"/>
                <a:gd name="connsiteX118" fmla="*/ 7029450 w 7248623"/>
                <a:gd name="connsiteY118" fmla="*/ 1074890 h 2036915"/>
                <a:gd name="connsiteX119" fmla="*/ 7000875 w 7248623"/>
                <a:gd name="connsiteY119" fmla="*/ 1065365 h 2036915"/>
                <a:gd name="connsiteX120" fmla="*/ 6943725 w 7248623"/>
                <a:gd name="connsiteY120" fmla="*/ 1027265 h 2036915"/>
                <a:gd name="connsiteX121" fmla="*/ 6724650 w 7248623"/>
                <a:gd name="connsiteY121" fmla="*/ 989165 h 2036915"/>
                <a:gd name="connsiteX122" fmla="*/ 6696075 w 7248623"/>
                <a:gd name="connsiteY122" fmla="*/ 960590 h 2036915"/>
                <a:gd name="connsiteX123" fmla="*/ 6686550 w 7248623"/>
                <a:gd name="connsiteY123" fmla="*/ 932015 h 2036915"/>
                <a:gd name="connsiteX124" fmla="*/ 6619875 w 7248623"/>
                <a:gd name="connsiteY124" fmla="*/ 855815 h 2036915"/>
                <a:gd name="connsiteX125" fmla="*/ 6572250 w 7248623"/>
                <a:gd name="connsiteY125" fmla="*/ 808190 h 2036915"/>
                <a:gd name="connsiteX126" fmla="*/ 6543675 w 7248623"/>
                <a:gd name="connsiteY126" fmla="*/ 779615 h 2036915"/>
                <a:gd name="connsiteX127" fmla="*/ 6515100 w 7248623"/>
                <a:gd name="connsiteY127" fmla="*/ 770090 h 2036915"/>
                <a:gd name="connsiteX128" fmla="*/ 6477000 w 7248623"/>
                <a:gd name="connsiteY128" fmla="*/ 751040 h 2036915"/>
                <a:gd name="connsiteX129" fmla="*/ 6448425 w 7248623"/>
                <a:gd name="connsiteY129" fmla="*/ 741515 h 2036915"/>
                <a:gd name="connsiteX130" fmla="*/ 6362700 w 7248623"/>
                <a:gd name="connsiteY130" fmla="*/ 684365 h 2036915"/>
                <a:gd name="connsiteX131" fmla="*/ 6334125 w 7248623"/>
                <a:gd name="connsiteY131" fmla="*/ 665315 h 2036915"/>
                <a:gd name="connsiteX132" fmla="*/ 6286500 w 7248623"/>
                <a:gd name="connsiteY132" fmla="*/ 655790 h 2036915"/>
                <a:gd name="connsiteX133" fmla="*/ 6143625 w 7248623"/>
                <a:gd name="connsiteY133" fmla="*/ 646265 h 2036915"/>
                <a:gd name="connsiteX134" fmla="*/ 6096000 w 7248623"/>
                <a:gd name="connsiteY134" fmla="*/ 636740 h 2036915"/>
                <a:gd name="connsiteX135" fmla="*/ 6067425 w 7248623"/>
                <a:gd name="connsiteY135" fmla="*/ 627215 h 2036915"/>
                <a:gd name="connsiteX136" fmla="*/ 5972175 w 7248623"/>
                <a:gd name="connsiteY136" fmla="*/ 598640 h 2036915"/>
                <a:gd name="connsiteX137" fmla="*/ 5943600 w 7248623"/>
                <a:gd name="connsiteY137" fmla="*/ 589115 h 2036915"/>
                <a:gd name="connsiteX138" fmla="*/ 5915025 w 7248623"/>
                <a:gd name="connsiteY138" fmla="*/ 579590 h 2036915"/>
                <a:gd name="connsiteX139" fmla="*/ 5857875 w 7248623"/>
                <a:gd name="connsiteY139" fmla="*/ 551015 h 2036915"/>
                <a:gd name="connsiteX140" fmla="*/ 5819775 w 7248623"/>
                <a:gd name="connsiteY140" fmla="*/ 531965 h 2036915"/>
                <a:gd name="connsiteX141" fmla="*/ 5762625 w 7248623"/>
                <a:gd name="connsiteY141" fmla="*/ 522440 h 2036915"/>
                <a:gd name="connsiteX142" fmla="*/ 5724525 w 7248623"/>
                <a:gd name="connsiteY142" fmla="*/ 512915 h 2036915"/>
                <a:gd name="connsiteX143" fmla="*/ 5676900 w 7248623"/>
                <a:gd name="connsiteY143" fmla="*/ 493865 h 2036915"/>
                <a:gd name="connsiteX144" fmla="*/ 5543550 w 7248623"/>
                <a:gd name="connsiteY144" fmla="*/ 474815 h 2036915"/>
                <a:gd name="connsiteX145" fmla="*/ 5486400 w 7248623"/>
                <a:gd name="connsiteY145" fmla="*/ 465290 h 2036915"/>
                <a:gd name="connsiteX146" fmla="*/ 5448300 w 7248623"/>
                <a:gd name="connsiteY146" fmla="*/ 455765 h 2036915"/>
                <a:gd name="connsiteX147" fmla="*/ 5353050 w 7248623"/>
                <a:gd name="connsiteY147" fmla="*/ 436715 h 2036915"/>
                <a:gd name="connsiteX148" fmla="*/ 5295900 w 7248623"/>
                <a:gd name="connsiteY148" fmla="*/ 427190 h 2036915"/>
                <a:gd name="connsiteX149" fmla="*/ 5219700 w 7248623"/>
                <a:gd name="connsiteY149" fmla="*/ 408140 h 2036915"/>
                <a:gd name="connsiteX150" fmla="*/ 5181600 w 7248623"/>
                <a:gd name="connsiteY150" fmla="*/ 398615 h 2036915"/>
                <a:gd name="connsiteX151" fmla="*/ 5153025 w 7248623"/>
                <a:gd name="connsiteY151" fmla="*/ 389090 h 2036915"/>
                <a:gd name="connsiteX152" fmla="*/ 4972050 w 7248623"/>
                <a:gd name="connsiteY152" fmla="*/ 370040 h 2036915"/>
                <a:gd name="connsiteX153" fmla="*/ 4933950 w 7248623"/>
                <a:gd name="connsiteY153" fmla="*/ 360515 h 2036915"/>
                <a:gd name="connsiteX154" fmla="*/ 4876800 w 7248623"/>
                <a:gd name="connsiteY154" fmla="*/ 350990 h 2036915"/>
                <a:gd name="connsiteX155" fmla="*/ 4819650 w 7248623"/>
                <a:gd name="connsiteY155" fmla="*/ 312890 h 2036915"/>
                <a:gd name="connsiteX156" fmla="*/ 4762500 w 7248623"/>
                <a:gd name="connsiteY156" fmla="*/ 293840 h 2036915"/>
                <a:gd name="connsiteX157" fmla="*/ 4733925 w 7248623"/>
                <a:gd name="connsiteY157" fmla="*/ 274790 h 2036915"/>
                <a:gd name="connsiteX158" fmla="*/ 4667250 w 7248623"/>
                <a:gd name="connsiteY158" fmla="*/ 255740 h 2036915"/>
                <a:gd name="connsiteX159" fmla="*/ 4638675 w 7248623"/>
                <a:gd name="connsiteY159" fmla="*/ 246215 h 2036915"/>
                <a:gd name="connsiteX160" fmla="*/ 4457700 w 7248623"/>
                <a:gd name="connsiteY160" fmla="*/ 208115 h 2036915"/>
                <a:gd name="connsiteX161" fmla="*/ 4429125 w 7248623"/>
                <a:gd name="connsiteY161" fmla="*/ 198590 h 2036915"/>
                <a:gd name="connsiteX162" fmla="*/ 4133850 w 7248623"/>
                <a:gd name="connsiteY162" fmla="*/ 189065 h 2036915"/>
                <a:gd name="connsiteX163" fmla="*/ 3952875 w 7248623"/>
                <a:gd name="connsiteY163" fmla="*/ 170015 h 2036915"/>
                <a:gd name="connsiteX164" fmla="*/ 3876675 w 7248623"/>
                <a:gd name="connsiteY164" fmla="*/ 131915 h 2036915"/>
                <a:gd name="connsiteX165" fmla="*/ 3810000 w 7248623"/>
                <a:gd name="connsiteY165" fmla="*/ 122390 h 2036915"/>
                <a:gd name="connsiteX166" fmla="*/ 3714750 w 7248623"/>
                <a:gd name="connsiteY166" fmla="*/ 103340 h 2036915"/>
                <a:gd name="connsiteX167" fmla="*/ 3657600 w 7248623"/>
                <a:gd name="connsiteY167" fmla="*/ 93815 h 2036915"/>
                <a:gd name="connsiteX168" fmla="*/ 3562350 w 7248623"/>
                <a:gd name="connsiteY168" fmla="*/ 65240 h 2036915"/>
                <a:gd name="connsiteX169" fmla="*/ 3448050 w 7248623"/>
                <a:gd name="connsiteY169" fmla="*/ 36665 h 2036915"/>
                <a:gd name="connsiteX170" fmla="*/ 2952750 w 7248623"/>
                <a:gd name="connsiteY170" fmla="*/ 74765 h 2036915"/>
                <a:gd name="connsiteX171" fmla="*/ 2895600 w 7248623"/>
                <a:gd name="connsiteY171" fmla="*/ 84290 h 2036915"/>
                <a:gd name="connsiteX172" fmla="*/ 2762250 w 7248623"/>
                <a:gd name="connsiteY172" fmla="*/ 122390 h 2036915"/>
                <a:gd name="connsiteX173" fmla="*/ 2705100 w 7248623"/>
                <a:gd name="connsiteY173" fmla="*/ 141440 h 2036915"/>
                <a:gd name="connsiteX174" fmla="*/ 2590800 w 7248623"/>
                <a:gd name="connsiteY174" fmla="*/ 160490 h 2036915"/>
                <a:gd name="connsiteX175" fmla="*/ 2114550 w 7248623"/>
                <a:gd name="connsiteY175" fmla="*/ 150965 h 2036915"/>
                <a:gd name="connsiteX176" fmla="*/ 2028825 w 7248623"/>
                <a:gd name="connsiteY176" fmla="*/ 112865 h 2036915"/>
                <a:gd name="connsiteX177" fmla="*/ 1971675 w 7248623"/>
                <a:gd name="connsiteY177" fmla="*/ 93815 h 2036915"/>
                <a:gd name="connsiteX178" fmla="*/ 1943100 w 7248623"/>
                <a:gd name="connsiteY178" fmla="*/ 84290 h 2036915"/>
                <a:gd name="connsiteX179" fmla="*/ 1914525 w 7248623"/>
                <a:gd name="connsiteY179" fmla="*/ 74765 h 2036915"/>
                <a:gd name="connsiteX180" fmla="*/ 1866900 w 7248623"/>
                <a:gd name="connsiteY180" fmla="*/ 55715 h 2036915"/>
                <a:gd name="connsiteX181" fmla="*/ 1762125 w 7248623"/>
                <a:gd name="connsiteY181" fmla="*/ 27140 h 2036915"/>
                <a:gd name="connsiteX182" fmla="*/ 1562100 w 7248623"/>
                <a:gd name="connsiteY182" fmla="*/ 17615 h 2036915"/>
                <a:gd name="connsiteX183" fmla="*/ 1390650 w 7248623"/>
                <a:gd name="connsiteY183" fmla="*/ 17615 h 2036915"/>
                <a:gd name="connsiteX184" fmla="*/ 1304925 w 7248623"/>
                <a:gd name="connsiteY184" fmla="*/ 74765 h 2036915"/>
                <a:gd name="connsiteX185" fmla="*/ 1133475 w 7248623"/>
                <a:gd name="connsiteY185" fmla="*/ 103340 h 2036915"/>
                <a:gd name="connsiteX186" fmla="*/ 1057275 w 7248623"/>
                <a:gd name="connsiteY186" fmla="*/ 122390 h 2036915"/>
                <a:gd name="connsiteX187" fmla="*/ 1000125 w 7248623"/>
                <a:gd name="connsiteY187" fmla="*/ 131915 h 203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7248623" h="2036915">
                  <a:moveTo>
                    <a:pt x="1000125" y="131915"/>
                  </a:moveTo>
                  <a:cubicBezTo>
                    <a:pt x="954088" y="135090"/>
                    <a:pt x="853929" y="135834"/>
                    <a:pt x="781050" y="141440"/>
                  </a:cubicBezTo>
                  <a:cubicBezTo>
                    <a:pt x="771039" y="142210"/>
                    <a:pt x="762129" y="148207"/>
                    <a:pt x="752475" y="150965"/>
                  </a:cubicBezTo>
                  <a:cubicBezTo>
                    <a:pt x="739888" y="154561"/>
                    <a:pt x="727075" y="157315"/>
                    <a:pt x="714375" y="160490"/>
                  </a:cubicBezTo>
                  <a:cubicBezTo>
                    <a:pt x="686278" y="179221"/>
                    <a:pt x="680144" y="180613"/>
                    <a:pt x="657225" y="208115"/>
                  </a:cubicBezTo>
                  <a:cubicBezTo>
                    <a:pt x="649896" y="216909"/>
                    <a:pt x="644525" y="227165"/>
                    <a:pt x="638175" y="236690"/>
                  </a:cubicBezTo>
                  <a:cubicBezTo>
                    <a:pt x="635000" y="258915"/>
                    <a:pt x="633053" y="281350"/>
                    <a:pt x="628650" y="303365"/>
                  </a:cubicBezTo>
                  <a:cubicBezTo>
                    <a:pt x="626681" y="313210"/>
                    <a:pt x="626225" y="324840"/>
                    <a:pt x="619125" y="331940"/>
                  </a:cubicBezTo>
                  <a:cubicBezTo>
                    <a:pt x="612025" y="339040"/>
                    <a:pt x="599778" y="337510"/>
                    <a:pt x="590550" y="341465"/>
                  </a:cubicBezTo>
                  <a:cubicBezTo>
                    <a:pt x="545015" y="360980"/>
                    <a:pt x="564828" y="358871"/>
                    <a:pt x="523875" y="370040"/>
                  </a:cubicBezTo>
                  <a:cubicBezTo>
                    <a:pt x="498616" y="376929"/>
                    <a:pt x="472513" y="380811"/>
                    <a:pt x="447675" y="389090"/>
                  </a:cubicBezTo>
                  <a:cubicBezTo>
                    <a:pt x="428625" y="395440"/>
                    <a:pt x="410546" y="406600"/>
                    <a:pt x="390525" y="408140"/>
                  </a:cubicBezTo>
                  <a:lnTo>
                    <a:pt x="266700" y="417665"/>
                  </a:lnTo>
                  <a:cubicBezTo>
                    <a:pt x="200065" y="421585"/>
                    <a:pt x="133350" y="424015"/>
                    <a:pt x="66675" y="427190"/>
                  </a:cubicBezTo>
                  <a:cubicBezTo>
                    <a:pt x="69850" y="439890"/>
                    <a:pt x="76200" y="452199"/>
                    <a:pt x="76200" y="465290"/>
                  </a:cubicBezTo>
                  <a:cubicBezTo>
                    <a:pt x="76200" y="487741"/>
                    <a:pt x="72582" y="510305"/>
                    <a:pt x="66675" y="531965"/>
                  </a:cubicBezTo>
                  <a:cubicBezTo>
                    <a:pt x="62939" y="545664"/>
                    <a:pt x="53218" y="557014"/>
                    <a:pt x="47625" y="570065"/>
                  </a:cubicBezTo>
                  <a:cubicBezTo>
                    <a:pt x="43670" y="579293"/>
                    <a:pt x="41275" y="589115"/>
                    <a:pt x="38100" y="598640"/>
                  </a:cubicBezTo>
                  <a:cubicBezTo>
                    <a:pt x="47625" y="608165"/>
                    <a:pt x="64265" y="613962"/>
                    <a:pt x="66675" y="627215"/>
                  </a:cubicBezTo>
                  <a:cubicBezTo>
                    <a:pt x="81995" y="711474"/>
                    <a:pt x="66703" y="690692"/>
                    <a:pt x="28575" y="722465"/>
                  </a:cubicBezTo>
                  <a:cubicBezTo>
                    <a:pt x="18227" y="731089"/>
                    <a:pt x="9525" y="741515"/>
                    <a:pt x="0" y="751040"/>
                  </a:cubicBezTo>
                  <a:cubicBezTo>
                    <a:pt x="6350" y="760565"/>
                    <a:pt x="7676" y="778322"/>
                    <a:pt x="19050" y="779615"/>
                  </a:cubicBezTo>
                  <a:cubicBezTo>
                    <a:pt x="151697" y="794689"/>
                    <a:pt x="285859" y="790337"/>
                    <a:pt x="419100" y="798665"/>
                  </a:cubicBezTo>
                  <a:cubicBezTo>
                    <a:pt x="438375" y="799870"/>
                    <a:pt x="456983" y="806861"/>
                    <a:pt x="476250" y="808190"/>
                  </a:cubicBezTo>
                  <a:cubicBezTo>
                    <a:pt x="549171" y="813219"/>
                    <a:pt x="622344" y="813660"/>
                    <a:pt x="695325" y="817715"/>
                  </a:cubicBezTo>
                  <a:cubicBezTo>
                    <a:pt x="736658" y="820011"/>
                    <a:pt x="777875" y="824065"/>
                    <a:pt x="819150" y="827240"/>
                  </a:cubicBezTo>
                  <a:cubicBezTo>
                    <a:pt x="826923" y="850559"/>
                    <a:pt x="833012" y="873317"/>
                    <a:pt x="847725" y="893915"/>
                  </a:cubicBezTo>
                  <a:cubicBezTo>
                    <a:pt x="855555" y="904876"/>
                    <a:pt x="867676" y="912142"/>
                    <a:pt x="876300" y="922490"/>
                  </a:cubicBezTo>
                  <a:cubicBezTo>
                    <a:pt x="883629" y="931284"/>
                    <a:pt x="885642" y="944998"/>
                    <a:pt x="895350" y="951065"/>
                  </a:cubicBezTo>
                  <a:lnTo>
                    <a:pt x="981075" y="979640"/>
                  </a:lnTo>
                  <a:lnTo>
                    <a:pt x="1009650" y="989165"/>
                  </a:lnTo>
                  <a:cubicBezTo>
                    <a:pt x="1012825" y="998690"/>
                    <a:pt x="1019175" y="1007700"/>
                    <a:pt x="1019175" y="1017740"/>
                  </a:cubicBezTo>
                  <a:cubicBezTo>
                    <a:pt x="1019175" y="1049648"/>
                    <a:pt x="1016825" y="1081899"/>
                    <a:pt x="1009650" y="1112990"/>
                  </a:cubicBezTo>
                  <a:cubicBezTo>
                    <a:pt x="1003448" y="1139864"/>
                    <a:pt x="969729" y="1155372"/>
                    <a:pt x="952500" y="1170140"/>
                  </a:cubicBezTo>
                  <a:cubicBezTo>
                    <a:pt x="942273" y="1178906"/>
                    <a:pt x="933450" y="1189190"/>
                    <a:pt x="923925" y="1198715"/>
                  </a:cubicBezTo>
                  <a:cubicBezTo>
                    <a:pt x="927100" y="1208240"/>
                    <a:pt x="926350" y="1220190"/>
                    <a:pt x="933450" y="1227290"/>
                  </a:cubicBezTo>
                  <a:cubicBezTo>
                    <a:pt x="940550" y="1234390"/>
                    <a:pt x="953045" y="1232325"/>
                    <a:pt x="962025" y="1236815"/>
                  </a:cubicBezTo>
                  <a:cubicBezTo>
                    <a:pt x="972264" y="1241935"/>
                    <a:pt x="981075" y="1249515"/>
                    <a:pt x="990600" y="1255865"/>
                  </a:cubicBezTo>
                  <a:cubicBezTo>
                    <a:pt x="996950" y="1265390"/>
                    <a:pt x="1002321" y="1275646"/>
                    <a:pt x="1009650" y="1284440"/>
                  </a:cubicBezTo>
                  <a:cubicBezTo>
                    <a:pt x="1024697" y="1302496"/>
                    <a:pt x="1045393" y="1321361"/>
                    <a:pt x="1066800" y="1332065"/>
                  </a:cubicBezTo>
                  <a:cubicBezTo>
                    <a:pt x="1075780" y="1336555"/>
                    <a:pt x="1085850" y="1338415"/>
                    <a:pt x="1095375" y="1341590"/>
                  </a:cubicBezTo>
                  <a:cubicBezTo>
                    <a:pt x="1101725" y="1351115"/>
                    <a:pt x="1105110" y="1363511"/>
                    <a:pt x="1114425" y="1370165"/>
                  </a:cubicBezTo>
                  <a:cubicBezTo>
                    <a:pt x="1128338" y="1380103"/>
                    <a:pt x="1146041" y="1383212"/>
                    <a:pt x="1162050" y="1389215"/>
                  </a:cubicBezTo>
                  <a:cubicBezTo>
                    <a:pt x="1223177" y="1412138"/>
                    <a:pt x="1223773" y="1401108"/>
                    <a:pt x="1323975" y="1408265"/>
                  </a:cubicBezTo>
                  <a:cubicBezTo>
                    <a:pt x="1333500" y="1414615"/>
                    <a:pt x="1342089" y="1422666"/>
                    <a:pt x="1352550" y="1427315"/>
                  </a:cubicBezTo>
                  <a:cubicBezTo>
                    <a:pt x="1433006" y="1463073"/>
                    <a:pt x="1524432" y="1458854"/>
                    <a:pt x="1609725" y="1465415"/>
                  </a:cubicBezTo>
                  <a:cubicBezTo>
                    <a:pt x="1873482" y="1485704"/>
                    <a:pt x="1505334" y="1467968"/>
                    <a:pt x="2000250" y="1484465"/>
                  </a:cubicBezTo>
                  <a:cubicBezTo>
                    <a:pt x="2016125" y="1487640"/>
                    <a:pt x="2032100" y="1490350"/>
                    <a:pt x="2047875" y="1493990"/>
                  </a:cubicBezTo>
                  <a:cubicBezTo>
                    <a:pt x="2073386" y="1499877"/>
                    <a:pt x="2098292" y="1508490"/>
                    <a:pt x="2124075" y="1513040"/>
                  </a:cubicBezTo>
                  <a:cubicBezTo>
                    <a:pt x="2152388" y="1518036"/>
                    <a:pt x="2181058" y="1521864"/>
                    <a:pt x="2209800" y="1522565"/>
                  </a:cubicBezTo>
                  <a:cubicBezTo>
                    <a:pt x="2441528" y="1528217"/>
                    <a:pt x="2673350" y="1528915"/>
                    <a:pt x="2905125" y="1532090"/>
                  </a:cubicBezTo>
                  <a:cubicBezTo>
                    <a:pt x="2921000" y="1538440"/>
                    <a:pt x="2936163" y="1546993"/>
                    <a:pt x="2952750" y="1551140"/>
                  </a:cubicBezTo>
                  <a:cubicBezTo>
                    <a:pt x="2974530" y="1556585"/>
                    <a:pt x="2997159" y="1557792"/>
                    <a:pt x="3019425" y="1560665"/>
                  </a:cubicBezTo>
                  <a:cubicBezTo>
                    <a:pt x="3095587" y="1570492"/>
                    <a:pt x="3172723" y="1574180"/>
                    <a:pt x="3248025" y="1589240"/>
                  </a:cubicBezTo>
                  <a:cubicBezTo>
                    <a:pt x="3427244" y="1625084"/>
                    <a:pt x="3250431" y="1591769"/>
                    <a:pt x="3686175" y="1627340"/>
                  </a:cubicBezTo>
                  <a:cubicBezTo>
                    <a:pt x="3711688" y="1629423"/>
                    <a:pt x="3736822" y="1635362"/>
                    <a:pt x="3762375" y="1636865"/>
                  </a:cubicBezTo>
                  <a:cubicBezTo>
                    <a:pt x="3844843" y="1641716"/>
                    <a:pt x="3927475" y="1643215"/>
                    <a:pt x="4010025" y="1646390"/>
                  </a:cubicBezTo>
                  <a:cubicBezTo>
                    <a:pt x="4019550" y="1649565"/>
                    <a:pt x="4028722" y="1654119"/>
                    <a:pt x="4038600" y="1655915"/>
                  </a:cubicBezTo>
                  <a:cubicBezTo>
                    <a:pt x="4063785" y="1660494"/>
                    <a:pt x="4089460" y="1661820"/>
                    <a:pt x="4114800" y="1665440"/>
                  </a:cubicBezTo>
                  <a:cubicBezTo>
                    <a:pt x="4133919" y="1668171"/>
                    <a:pt x="4152949" y="1671510"/>
                    <a:pt x="4171950" y="1674965"/>
                  </a:cubicBezTo>
                  <a:cubicBezTo>
                    <a:pt x="4187878" y="1677861"/>
                    <a:pt x="4203574" y="1682028"/>
                    <a:pt x="4219575" y="1684490"/>
                  </a:cubicBezTo>
                  <a:cubicBezTo>
                    <a:pt x="4244875" y="1688382"/>
                    <a:pt x="4270526" y="1689807"/>
                    <a:pt x="4295775" y="1694015"/>
                  </a:cubicBezTo>
                  <a:cubicBezTo>
                    <a:pt x="4308688" y="1696167"/>
                    <a:pt x="4320899" y="1701810"/>
                    <a:pt x="4333875" y="1703540"/>
                  </a:cubicBezTo>
                  <a:cubicBezTo>
                    <a:pt x="4368636" y="1708175"/>
                    <a:pt x="4403725" y="1709890"/>
                    <a:pt x="4438650" y="1713065"/>
                  </a:cubicBezTo>
                  <a:cubicBezTo>
                    <a:pt x="4592474" y="1743830"/>
                    <a:pt x="4411487" y="1710347"/>
                    <a:pt x="4781550" y="1732115"/>
                  </a:cubicBezTo>
                  <a:cubicBezTo>
                    <a:pt x="4791573" y="1732705"/>
                    <a:pt x="4800324" y="1739462"/>
                    <a:pt x="4810125" y="1741640"/>
                  </a:cubicBezTo>
                  <a:cubicBezTo>
                    <a:pt x="4836465" y="1747493"/>
                    <a:pt x="4870119" y="1747825"/>
                    <a:pt x="4895850" y="1760690"/>
                  </a:cubicBezTo>
                  <a:cubicBezTo>
                    <a:pt x="4951120" y="1788325"/>
                    <a:pt x="4895729" y="1773742"/>
                    <a:pt x="4962525" y="1798790"/>
                  </a:cubicBezTo>
                  <a:cubicBezTo>
                    <a:pt x="4974782" y="1803387"/>
                    <a:pt x="4988038" y="1804719"/>
                    <a:pt x="5000625" y="1808315"/>
                  </a:cubicBezTo>
                  <a:cubicBezTo>
                    <a:pt x="5010279" y="1811073"/>
                    <a:pt x="5019546" y="1815082"/>
                    <a:pt x="5029200" y="1817840"/>
                  </a:cubicBezTo>
                  <a:cubicBezTo>
                    <a:pt x="5041787" y="1821436"/>
                    <a:pt x="5054761" y="1823603"/>
                    <a:pt x="5067300" y="1827365"/>
                  </a:cubicBezTo>
                  <a:cubicBezTo>
                    <a:pt x="5086534" y="1833135"/>
                    <a:pt x="5107742" y="1835276"/>
                    <a:pt x="5124450" y="1846415"/>
                  </a:cubicBezTo>
                  <a:cubicBezTo>
                    <a:pt x="5161379" y="1871034"/>
                    <a:pt x="5142165" y="1861845"/>
                    <a:pt x="5181600" y="1874990"/>
                  </a:cubicBezTo>
                  <a:cubicBezTo>
                    <a:pt x="5200650" y="1894040"/>
                    <a:pt x="5216334" y="1917196"/>
                    <a:pt x="5238750" y="1932140"/>
                  </a:cubicBezTo>
                  <a:cubicBezTo>
                    <a:pt x="5248275" y="1938490"/>
                    <a:pt x="5258531" y="1943861"/>
                    <a:pt x="5267325" y="1951190"/>
                  </a:cubicBezTo>
                  <a:cubicBezTo>
                    <a:pt x="5277673" y="1959814"/>
                    <a:pt x="5284692" y="1972293"/>
                    <a:pt x="5295900" y="1979765"/>
                  </a:cubicBezTo>
                  <a:cubicBezTo>
                    <a:pt x="5304254" y="1985334"/>
                    <a:pt x="5315495" y="1984800"/>
                    <a:pt x="5324475" y="1989290"/>
                  </a:cubicBezTo>
                  <a:cubicBezTo>
                    <a:pt x="5334714" y="1994410"/>
                    <a:pt x="5342331" y="2004320"/>
                    <a:pt x="5353050" y="2008340"/>
                  </a:cubicBezTo>
                  <a:cubicBezTo>
                    <a:pt x="5368209" y="2014024"/>
                    <a:pt x="5384747" y="2014969"/>
                    <a:pt x="5400675" y="2017865"/>
                  </a:cubicBezTo>
                  <a:cubicBezTo>
                    <a:pt x="5486307" y="2033434"/>
                    <a:pt x="5428535" y="2020068"/>
                    <a:pt x="5495925" y="2036915"/>
                  </a:cubicBezTo>
                  <a:cubicBezTo>
                    <a:pt x="5537200" y="2033740"/>
                    <a:pt x="5578637" y="2032227"/>
                    <a:pt x="5619750" y="2027390"/>
                  </a:cubicBezTo>
                  <a:cubicBezTo>
                    <a:pt x="5632751" y="2025860"/>
                    <a:pt x="5646141" y="2023719"/>
                    <a:pt x="5657850" y="2017865"/>
                  </a:cubicBezTo>
                  <a:cubicBezTo>
                    <a:pt x="5678328" y="2007626"/>
                    <a:pt x="5695950" y="1992465"/>
                    <a:pt x="5715000" y="1979765"/>
                  </a:cubicBezTo>
                  <a:cubicBezTo>
                    <a:pt x="5724525" y="1973415"/>
                    <a:pt x="5732715" y="1964335"/>
                    <a:pt x="5743575" y="1960715"/>
                  </a:cubicBezTo>
                  <a:cubicBezTo>
                    <a:pt x="5762625" y="1954365"/>
                    <a:pt x="5784017" y="1952804"/>
                    <a:pt x="5800725" y="1941665"/>
                  </a:cubicBezTo>
                  <a:cubicBezTo>
                    <a:pt x="5829423" y="1922533"/>
                    <a:pt x="5833563" y="1918067"/>
                    <a:pt x="5867400" y="1903565"/>
                  </a:cubicBezTo>
                  <a:cubicBezTo>
                    <a:pt x="5876628" y="1899610"/>
                    <a:pt x="5887198" y="1898916"/>
                    <a:pt x="5895975" y="1894040"/>
                  </a:cubicBezTo>
                  <a:cubicBezTo>
                    <a:pt x="5915989" y="1882921"/>
                    <a:pt x="5936936" y="1872129"/>
                    <a:pt x="5953125" y="1855940"/>
                  </a:cubicBezTo>
                  <a:cubicBezTo>
                    <a:pt x="5984483" y="1824582"/>
                    <a:pt x="5993278" y="1812051"/>
                    <a:pt x="6038850" y="1789265"/>
                  </a:cubicBezTo>
                  <a:cubicBezTo>
                    <a:pt x="6051550" y="1782915"/>
                    <a:pt x="6064774" y="1777520"/>
                    <a:pt x="6076950" y="1770215"/>
                  </a:cubicBezTo>
                  <a:cubicBezTo>
                    <a:pt x="6096583" y="1758435"/>
                    <a:pt x="6112380" y="1739355"/>
                    <a:pt x="6134100" y="1732115"/>
                  </a:cubicBezTo>
                  <a:cubicBezTo>
                    <a:pt x="6205924" y="1708174"/>
                    <a:pt x="6117392" y="1740469"/>
                    <a:pt x="6191250" y="1703540"/>
                  </a:cubicBezTo>
                  <a:cubicBezTo>
                    <a:pt x="6200230" y="1699050"/>
                    <a:pt x="6210845" y="1698505"/>
                    <a:pt x="6219825" y="1694015"/>
                  </a:cubicBezTo>
                  <a:cubicBezTo>
                    <a:pt x="6230064" y="1688895"/>
                    <a:pt x="6237878" y="1679474"/>
                    <a:pt x="6248400" y="1674965"/>
                  </a:cubicBezTo>
                  <a:cubicBezTo>
                    <a:pt x="6291126" y="1656654"/>
                    <a:pt x="6278004" y="1674451"/>
                    <a:pt x="6315075" y="1655915"/>
                  </a:cubicBezTo>
                  <a:cubicBezTo>
                    <a:pt x="6380854" y="1623026"/>
                    <a:pt x="6302456" y="1647164"/>
                    <a:pt x="6381750" y="1627340"/>
                  </a:cubicBezTo>
                  <a:cubicBezTo>
                    <a:pt x="6400481" y="1599243"/>
                    <a:pt x="6401873" y="1593109"/>
                    <a:pt x="6429375" y="1570190"/>
                  </a:cubicBezTo>
                  <a:cubicBezTo>
                    <a:pt x="6438169" y="1562861"/>
                    <a:pt x="6447009" y="1554507"/>
                    <a:pt x="6457950" y="1551140"/>
                  </a:cubicBezTo>
                  <a:cubicBezTo>
                    <a:pt x="6488897" y="1541618"/>
                    <a:pt x="6522483" y="1542329"/>
                    <a:pt x="6553200" y="1532090"/>
                  </a:cubicBezTo>
                  <a:cubicBezTo>
                    <a:pt x="6562725" y="1528915"/>
                    <a:pt x="6572795" y="1527055"/>
                    <a:pt x="6581775" y="1522565"/>
                  </a:cubicBezTo>
                  <a:cubicBezTo>
                    <a:pt x="6592014" y="1517445"/>
                    <a:pt x="6599490" y="1507135"/>
                    <a:pt x="6610350" y="1503515"/>
                  </a:cubicBezTo>
                  <a:cubicBezTo>
                    <a:pt x="6628672" y="1497408"/>
                    <a:pt x="6648647" y="1498180"/>
                    <a:pt x="6667500" y="1493990"/>
                  </a:cubicBezTo>
                  <a:cubicBezTo>
                    <a:pt x="6753676" y="1474840"/>
                    <a:pt x="6605900" y="1495473"/>
                    <a:pt x="6753225" y="1446365"/>
                  </a:cubicBezTo>
                  <a:cubicBezTo>
                    <a:pt x="6883307" y="1403004"/>
                    <a:pt x="6750369" y="1450310"/>
                    <a:pt x="6848475" y="1408265"/>
                  </a:cubicBezTo>
                  <a:cubicBezTo>
                    <a:pt x="6873372" y="1397595"/>
                    <a:pt x="6888297" y="1397271"/>
                    <a:pt x="6915150" y="1389215"/>
                  </a:cubicBezTo>
                  <a:cubicBezTo>
                    <a:pt x="6934384" y="1383445"/>
                    <a:pt x="6952819" y="1375035"/>
                    <a:pt x="6972300" y="1370165"/>
                  </a:cubicBezTo>
                  <a:cubicBezTo>
                    <a:pt x="6991634" y="1365332"/>
                    <a:pt x="7019844" y="1359314"/>
                    <a:pt x="7038975" y="1351115"/>
                  </a:cubicBezTo>
                  <a:cubicBezTo>
                    <a:pt x="7052026" y="1345522"/>
                    <a:pt x="7064024" y="1337658"/>
                    <a:pt x="7077075" y="1332065"/>
                  </a:cubicBezTo>
                  <a:cubicBezTo>
                    <a:pt x="7086303" y="1328110"/>
                    <a:pt x="7096422" y="1326495"/>
                    <a:pt x="7105650" y="1322540"/>
                  </a:cubicBezTo>
                  <a:cubicBezTo>
                    <a:pt x="7118701" y="1316947"/>
                    <a:pt x="7130699" y="1309083"/>
                    <a:pt x="7143750" y="1303490"/>
                  </a:cubicBezTo>
                  <a:cubicBezTo>
                    <a:pt x="7162881" y="1295291"/>
                    <a:pt x="7191091" y="1289273"/>
                    <a:pt x="7210425" y="1284440"/>
                  </a:cubicBezTo>
                  <a:cubicBezTo>
                    <a:pt x="7219950" y="1274915"/>
                    <a:pt x="7231528" y="1267073"/>
                    <a:pt x="7239000" y="1255865"/>
                  </a:cubicBezTo>
                  <a:cubicBezTo>
                    <a:pt x="7252621" y="1235434"/>
                    <a:pt x="7251017" y="1210220"/>
                    <a:pt x="7239000" y="1189190"/>
                  </a:cubicBezTo>
                  <a:cubicBezTo>
                    <a:pt x="7232317" y="1177494"/>
                    <a:pt x="7221633" y="1168087"/>
                    <a:pt x="7210425" y="1160615"/>
                  </a:cubicBezTo>
                  <a:cubicBezTo>
                    <a:pt x="7202071" y="1155046"/>
                    <a:pt x="7190830" y="1155580"/>
                    <a:pt x="7181850" y="1151090"/>
                  </a:cubicBezTo>
                  <a:cubicBezTo>
                    <a:pt x="7171611" y="1145970"/>
                    <a:pt x="7163797" y="1136549"/>
                    <a:pt x="7153275" y="1132040"/>
                  </a:cubicBezTo>
                  <a:cubicBezTo>
                    <a:pt x="7141243" y="1126883"/>
                    <a:pt x="7127875" y="1125690"/>
                    <a:pt x="7115175" y="1122515"/>
                  </a:cubicBezTo>
                  <a:cubicBezTo>
                    <a:pt x="7033283" y="1067920"/>
                    <a:pt x="7136895" y="1133375"/>
                    <a:pt x="7058025" y="1093940"/>
                  </a:cubicBezTo>
                  <a:cubicBezTo>
                    <a:pt x="7047786" y="1088820"/>
                    <a:pt x="7039689" y="1080010"/>
                    <a:pt x="7029450" y="1074890"/>
                  </a:cubicBezTo>
                  <a:cubicBezTo>
                    <a:pt x="7020470" y="1070400"/>
                    <a:pt x="7009652" y="1070241"/>
                    <a:pt x="7000875" y="1065365"/>
                  </a:cubicBezTo>
                  <a:cubicBezTo>
                    <a:pt x="6980861" y="1054246"/>
                    <a:pt x="6966340" y="1030836"/>
                    <a:pt x="6943725" y="1027265"/>
                  </a:cubicBezTo>
                  <a:cubicBezTo>
                    <a:pt x="6749819" y="996648"/>
                    <a:pt x="6821999" y="1013502"/>
                    <a:pt x="6724650" y="989165"/>
                  </a:cubicBezTo>
                  <a:cubicBezTo>
                    <a:pt x="6715125" y="979640"/>
                    <a:pt x="6703547" y="971798"/>
                    <a:pt x="6696075" y="960590"/>
                  </a:cubicBezTo>
                  <a:cubicBezTo>
                    <a:pt x="6690506" y="952236"/>
                    <a:pt x="6691426" y="940792"/>
                    <a:pt x="6686550" y="932015"/>
                  </a:cubicBezTo>
                  <a:cubicBezTo>
                    <a:pt x="6653866" y="873184"/>
                    <a:pt x="6661617" y="883643"/>
                    <a:pt x="6619875" y="855815"/>
                  </a:cubicBezTo>
                  <a:cubicBezTo>
                    <a:pt x="6584950" y="803428"/>
                    <a:pt x="6619875" y="847877"/>
                    <a:pt x="6572250" y="808190"/>
                  </a:cubicBezTo>
                  <a:cubicBezTo>
                    <a:pt x="6561902" y="799566"/>
                    <a:pt x="6554883" y="787087"/>
                    <a:pt x="6543675" y="779615"/>
                  </a:cubicBezTo>
                  <a:cubicBezTo>
                    <a:pt x="6535321" y="774046"/>
                    <a:pt x="6524328" y="774045"/>
                    <a:pt x="6515100" y="770090"/>
                  </a:cubicBezTo>
                  <a:cubicBezTo>
                    <a:pt x="6502049" y="764497"/>
                    <a:pt x="6490051" y="756633"/>
                    <a:pt x="6477000" y="751040"/>
                  </a:cubicBezTo>
                  <a:cubicBezTo>
                    <a:pt x="6467772" y="747085"/>
                    <a:pt x="6457202" y="746391"/>
                    <a:pt x="6448425" y="741515"/>
                  </a:cubicBezTo>
                  <a:lnTo>
                    <a:pt x="6362700" y="684365"/>
                  </a:lnTo>
                  <a:cubicBezTo>
                    <a:pt x="6353175" y="678015"/>
                    <a:pt x="6345350" y="667560"/>
                    <a:pt x="6334125" y="665315"/>
                  </a:cubicBezTo>
                  <a:cubicBezTo>
                    <a:pt x="6318250" y="662140"/>
                    <a:pt x="6302609" y="657401"/>
                    <a:pt x="6286500" y="655790"/>
                  </a:cubicBezTo>
                  <a:cubicBezTo>
                    <a:pt x="6239006" y="651041"/>
                    <a:pt x="6191250" y="649440"/>
                    <a:pt x="6143625" y="646265"/>
                  </a:cubicBezTo>
                  <a:cubicBezTo>
                    <a:pt x="6127750" y="643090"/>
                    <a:pt x="6111706" y="640667"/>
                    <a:pt x="6096000" y="636740"/>
                  </a:cubicBezTo>
                  <a:cubicBezTo>
                    <a:pt x="6086260" y="634305"/>
                    <a:pt x="6077079" y="629973"/>
                    <a:pt x="6067425" y="627215"/>
                  </a:cubicBezTo>
                  <a:cubicBezTo>
                    <a:pt x="5966658" y="598425"/>
                    <a:pt x="6107988" y="643911"/>
                    <a:pt x="5972175" y="598640"/>
                  </a:cubicBezTo>
                  <a:lnTo>
                    <a:pt x="5943600" y="589115"/>
                  </a:lnTo>
                  <a:cubicBezTo>
                    <a:pt x="5934075" y="585940"/>
                    <a:pt x="5923379" y="585159"/>
                    <a:pt x="5915025" y="579590"/>
                  </a:cubicBezTo>
                  <a:cubicBezTo>
                    <a:pt x="5860111" y="542981"/>
                    <a:pt x="5913084" y="574676"/>
                    <a:pt x="5857875" y="551015"/>
                  </a:cubicBezTo>
                  <a:cubicBezTo>
                    <a:pt x="5844824" y="545422"/>
                    <a:pt x="5833375" y="536045"/>
                    <a:pt x="5819775" y="531965"/>
                  </a:cubicBezTo>
                  <a:cubicBezTo>
                    <a:pt x="5801277" y="526416"/>
                    <a:pt x="5781563" y="526228"/>
                    <a:pt x="5762625" y="522440"/>
                  </a:cubicBezTo>
                  <a:cubicBezTo>
                    <a:pt x="5749788" y="519873"/>
                    <a:pt x="5736944" y="517055"/>
                    <a:pt x="5724525" y="512915"/>
                  </a:cubicBezTo>
                  <a:cubicBezTo>
                    <a:pt x="5708305" y="507508"/>
                    <a:pt x="5693631" y="497387"/>
                    <a:pt x="5676900" y="493865"/>
                  </a:cubicBezTo>
                  <a:cubicBezTo>
                    <a:pt x="5632962" y="484615"/>
                    <a:pt x="5587840" y="482197"/>
                    <a:pt x="5543550" y="474815"/>
                  </a:cubicBezTo>
                  <a:cubicBezTo>
                    <a:pt x="5524500" y="471640"/>
                    <a:pt x="5505338" y="469078"/>
                    <a:pt x="5486400" y="465290"/>
                  </a:cubicBezTo>
                  <a:cubicBezTo>
                    <a:pt x="5473563" y="462723"/>
                    <a:pt x="5461100" y="458508"/>
                    <a:pt x="5448300" y="455765"/>
                  </a:cubicBezTo>
                  <a:cubicBezTo>
                    <a:pt x="5416640" y="448981"/>
                    <a:pt x="5384874" y="442682"/>
                    <a:pt x="5353050" y="436715"/>
                  </a:cubicBezTo>
                  <a:cubicBezTo>
                    <a:pt x="5334068" y="433156"/>
                    <a:pt x="5314784" y="431237"/>
                    <a:pt x="5295900" y="427190"/>
                  </a:cubicBezTo>
                  <a:cubicBezTo>
                    <a:pt x="5270299" y="421704"/>
                    <a:pt x="5245100" y="414490"/>
                    <a:pt x="5219700" y="408140"/>
                  </a:cubicBezTo>
                  <a:cubicBezTo>
                    <a:pt x="5207000" y="404965"/>
                    <a:pt x="5194019" y="402755"/>
                    <a:pt x="5181600" y="398615"/>
                  </a:cubicBezTo>
                  <a:cubicBezTo>
                    <a:pt x="5172075" y="395440"/>
                    <a:pt x="5162826" y="391268"/>
                    <a:pt x="5153025" y="389090"/>
                  </a:cubicBezTo>
                  <a:cubicBezTo>
                    <a:pt x="5092506" y="375641"/>
                    <a:pt x="5034826" y="374869"/>
                    <a:pt x="4972050" y="370040"/>
                  </a:cubicBezTo>
                  <a:cubicBezTo>
                    <a:pt x="4959350" y="366865"/>
                    <a:pt x="4946787" y="363082"/>
                    <a:pt x="4933950" y="360515"/>
                  </a:cubicBezTo>
                  <a:cubicBezTo>
                    <a:pt x="4915012" y="356727"/>
                    <a:pt x="4894627" y="358418"/>
                    <a:pt x="4876800" y="350990"/>
                  </a:cubicBezTo>
                  <a:cubicBezTo>
                    <a:pt x="4855666" y="342184"/>
                    <a:pt x="4841370" y="320130"/>
                    <a:pt x="4819650" y="312890"/>
                  </a:cubicBezTo>
                  <a:cubicBezTo>
                    <a:pt x="4800600" y="306540"/>
                    <a:pt x="4779208" y="304979"/>
                    <a:pt x="4762500" y="293840"/>
                  </a:cubicBezTo>
                  <a:cubicBezTo>
                    <a:pt x="4752975" y="287490"/>
                    <a:pt x="4744554" y="279042"/>
                    <a:pt x="4733925" y="274790"/>
                  </a:cubicBezTo>
                  <a:cubicBezTo>
                    <a:pt x="4712464" y="266206"/>
                    <a:pt x="4689390" y="262382"/>
                    <a:pt x="4667250" y="255740"/>
                  </a:cubicBezTo>
                  <a:cubicBezTo>
                    <a:pt x="4657633" y="252855"/>
                    <a:pt x="4648415" y="248650"/>
                    <a:pt x="4638675" y="246215"/>
                  </a:cubicBezTo>
                  <a:cubicBezTo>
                    <a:pt x="4567050" y="228309"/>
                    <a:pt x="4549104" y="238583"/>
                    <a:pt x="4457700" y="208115"/>
                  </a:cubicBezTo>
                  <a:cubicBezTo>
                    <a:pt x="4448175" y="204940"/>
                    <a:pt x="4439148" y="199180"/>
                    <a:pt x="4429125" y="198590"/>
                  </a:cubicBezTo>
                  <a:cubicBezTo>
                    <a:pt x="4330819" y="192807"/>
                    <a:pt x="4232275" y="192240"/>
                    <a:pt x="4133850" y="189065"/>
                  </a:cubicBezTo>
                  <a:cubicBezTo>
                    <a:pt x="4132532" y="188971"/>
                    <a:pt x="3990365" y="184434"/>
                    <a:pt x="3952875" y="170015"/>
                  </a:cubicBezTo>
                  <a:cubicBezTo>
                    <a:pt x="3926370" y="159821"/>
                    <a:pt x="3904788" y="135931"/>
                    <a:pt x="3876675" y="131915"/>
                  </a:cubicBezTo>
                  <a:cubicBezTo>
                    <a:pt x="3854450" y="128740"/>
                    <a:pt x="3832109" y="126292"/>
                    <a:pt x="3810000" y="122390"/>
                  </a:cubicBezTo>
                  <a:cubicBezTo>
                    <a:pt x="3778114" y="116763"/>
                    <a:pt x="3746688" y="108663"/>
                    <a:pt x="3714750" y="103340"/>
                  </a:cubicBezTo>
                  <a:lnTo>
                    <a:pt x="3657600" y="93815"/>
                  </a:lnTo>
                  <a:cubicBezTo>
                    <a:pt x="3604444" y="58378"/>
                    <a:pt x="3651930" y="84099"/>
                    <a:pt x="3562350" y="65240"/>
                  </a:cubicBezTo>
                  <a:cubicBezTo>
                    <a:pt x="3523920" y="57149"/>
                    <a:pt x="3448050" y="36665"/>
                    <a:pt x="3448050" y="36665"/>
                  </a:cubicBezTo>
                  <a:cubicBezTo>
                    <a:pt x="3031878" y="48225"/>
                    <a:pt x="3227302" y="24846"/>
                    <a:pt x="2952750" y="74765"/>
                  </a:cubicBezTo>
                  <a:cubicBezTo>
                    <a:pt x="2933749" y="78220"/>
                    <a:pt x="2913922" y="78183"/>
                    <a:pt x="2895600" y="84290"/>
                  </a:cubicBezTo>
                  <a:cubicBezTo>
                    <a:pt x="2622245" y="175408"/>
                    <a:pt x="2932004" y="76094"/>
                    <a:pt x="2762250" y="122390"/>
                  </a:cubicBezTo>
                  <a:cubicBezTo>
                    <a:pt x="2742877" y="127674"/>
                    <a:pt x="2724702" y="137084"/>
                    <a:pt x="2705100" y="141440"/>
                  </a:cubicBezTo>
                  <a:cubicBezTo>
                    <a:pt x="2667394" y="149819"/>
                    <a:pt x="2590800" y="160490"/>
                    <a:pt x="2590800" y="160490"/>
                  </a:cubicBezTo>
                  <a:lnTo>
                    <a:pt x="2114550" y="150965"/>
                  </a:lnTo>
                  <a:cubicBezTo>
                    <a:pt x="2045588" y="148457"/>
                    <a:pt x="2085534" y="141220"/>
                    <a:pt x="2028825" y="112865"/>
                  </a:cubicBezTo>
                  <a:cubicBezTo>
                    <a:pt x="2010864" y="103885"/>
                    <a:pt x="1990725" y="100165"/>
                    <a:pt x="1971675" y="93815"/>
                  </a:cubicBezTo>
                  <a:lnTo>
                    <a:pt x="1943100" y="84290"/>
                  </a:lnTo>
                  <a:cubicBezTo>
                    <a:pt x="1933575" y="81115"/>
                    <a:pt x="1923847" y="78494"/>
                    <a:pt x="1914525" y="74765"/>
                  </a:cubicBezTo>
                  <a:cubicBezTo>
                    <a:pt x="1898650" y="68415"/>
                    <a:pt x="1882968" y="61558"/>
                    <a:pt x="1866900" y="55715"/>
                  </a:cubicBezTo>
                  <a:cubicBezTo>
                    <a:pt x="1837897" y="45168"/>
                    <a:pt x="1794366" y="29620"/>
                    <a:pt x="1762125" y="27140"/>
                  </a:cubicBezTo>
                  <a:cubicBezTo>
                    <a:pt x="1695571" y="22020"/>
                    <a:pt x="1628775" y="20790"/>
                    <a:pt x="1562100" y="17615"/>
                  </a:cubicBezTo>
                  <a:cubicBezTo>
                    <a:pt x="1497892" y="-3788"/>
                    <a:pt x="1497675" y="-7867"/>
                    <a:pt x="1390650" y="17615"/>
                  </a:cubicBezTo>
                  <a:cubicBezTo>
                    <a:pt x="1290638" y="41427"/>
                    <a:pt x="1369219" y="53334"/>
                    <a:pt x="1304925" y="74765"/>
                  </a:cubicBezTo>
                  <a:cubicBezTo>
                    <a:pt x="1211505" y="105905"/>
                    <a:pt x="1267786" y="92147"/>
                    <a:pt x="1133475" y="103340"/>
                  </a:cubicBezTo>
                  <a:cubicBezTo>
                    <a:pt x="1096670" y="115608"/>
                    <a:pt x="1103251" y="114727"/>
                    <a:pt x="1057275" y="122390"/>
                  </a:cubicBezTo>
                  <a:cubicBezTo>
                    <a:pt x="1035130" y="126081"/>
                    <a:pt x="1046162" y="128740"/>
                    <a:pt x="1000125" y="131915"/>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8" name="Freeform 17"/>
            <p:cNvSpPr/>
            <p:nvPr/>
          </p:nvSpPr>
          <p:spPr>
            <a:xfrm>
              <a:off x="8665910" y="2844643"/>
              <a:ext cx="2581066" cy="1204766"/>
            </a:xfrm>
            <a:custGeom>
              <a:avLst/>
              <a:gdLst>
                <a:gd name="connsiteX0" fmla="*/ 752475 w 2365263"/>
                <a:gd name="connsiteY0" fmla="*/ 11479 h 1129403"/>
                <a:gd name="connsiteX1" fmla="*/ 1600200 w 2365263"/>
                <a:gd name="connsiteY1" fmla="*/ 11479 h 1129403"/>
                <a:gd name="connsiteX2" fmla="*/ 1685925 w 2365263"/>
                <a:gd name="connsiteY2" fmla="*/ 21004 h 1129403"/>
                <a:gd name="connsiteX3" fmla="*/ 1714500 w 2365263"/>
                <a:gd name="connsiteY3" fmla="*/ 30529 h 1129403"/>
                <a:gd name="connsiteX4" fmla="*/ 1743075 w 2365263"/>
                <a:gd name="connsiteY4" fmla="*/ 49579 h 1129403"/>
                <a:gd name="connsiteX5" fmla="*/ 1790700 w 2365263"/>
                <a:gd name="connsiteY5" fmla="*/ 59104 h 1129403"/>
                <a:gd name="connsiteX6" fmla="*/ 1847850 w 2365263"/>
                <a:gd name="connsiteY6" fmla="*/ 97204 h 1129403"/>
                <a:gd name="connsiteX7" fmla="*/ 1905000 w 2365263"/>
                <a:gd name="connsiteY7" fmla="*/ 116254 h 1129403"/>
                <a:gd name="connsiteX8" fmla="*/ 1933575 w 2365263"/>
                <a:gd name="connsiteY8" fmla="*/ 135304 h 1129403"/>
                <a:gd name="connsiteX9" fmla="*/ 1971675 w 2365263"/>
                <a:gd name="connsiteY9" fmla="*/ 144829 h 1129403"/>
                <a:gd name="connsiteX10" fmla="*/ 2143125 w 2365263"/>
                <a:gd name="connsiteY10" fmla="*/ 173404 h 1129403"/>
                <a:gd name="connsiteX11" fmla="*/ 2171700 w 2365263"/>
                <a:gd name="connsiteY11" fmla="*/ 182929 h 1129403"/>
                <a:gd name="connsiteX12" fmla="*/ 2219325 w 2365263"/>
                <a:gd name="connsiteY12" fmla="*/ 192454 h 1129403"/>
                <a:gd name="connsiteX13" fmla="*/ 2247900 w 2365263"/>
                <a:gd name="connsiteY13" fmla="*/ 211504 h 1129403"/>
                <a:gd name="connsiteX14" fmla="*/ 2343150 w 2365263"/>
                <a:gd name="connsiteY14" fmla="*/ 240079 h 1129403"/>
                <a:gd name="connsiteX15" fmla="*/ 2362200 w 2365263"/>
                <a:gd name="connsiteY15" fmla="*/ 268654 h 1129403"/>
                <a:gd name="connsiteX16" fmla="*/ 2343150 w 2365263"/>
                <a:gd name="connsiteY16" fmla="*/ 459154 h 1129403"/>
                <a:gd name="connsiteX17" fmla="*/ 2333625 w 2365263"/>
                <a:gd name="connsiteY17" fmla="*/ 697279 h 1129403"/>
                <a:gd name="connsiteX18" fmla="*/ 2324100 w 2365263"/>
                <a:gd name="connsiteY18" fmla="*/ 744904 h 1129403"/>
                <a:gd name="connsiteX19" fmla="*/ 2352675 w 2365263"/>
                <a:gd name="connsiteY19" fmla="*/ 1040179 h 1129403"/>
                <a:gd name="connsiteX20" fmla="*/ 2362200 w 2365263"/>
                <a:gd name="connsiteY20" fmla="*/ 1068754 h 1129403"/>
                <a:gd name="connsiteX21" fmla="*/ 2343150 w 2365263"/>
                <a:gd name="connsiteY21" fmla="*/ 1125904 h 1129403"/>
                <a:gd name="connsiteX22" fmla="*/ 2162175 w 2365263"/>
                <a:gd name="connsiteY22" fmla="*/ 1106854 h 1129403"/>
                <a:gd name="connsiteX23" fmla="*/ 2105025 w 2365263"/>
                <a:gd name="connsiteY23" fmla="*/ 1078279 h 1129403"/>
                <a:gd name="connsiteX24" fmla="*/ 2038350 w 2365263"/>
                <a:gd name="connsiteY24" fmla="*/ 1040179 h 1129403"/>
                <a:gd name="connsiteX25" fmla="*/ 2000250 w 2365263"/>
                <a:gd name="connsiteY25" fmla="*/ 1030654 h 1129403"/>
                <a:gd name="connsiteX26" fmla="*/ 1933575 w 2365263"/>
                <a:gd name="connsiteY26" fmla="*/ 1011604 h 1129403"/>
                <a:gd name="connsiteX27" fmla="*/ 1828800 w 2365263"/>
                <a:gd name="connsiteY27" fmla="*/ 973504 h 1129403"/>
                <a:gd name="connsiteX28" fmla="*/ 1771650 w 2365263"/>
                <a:gd name="connsiteY28" fmla="*/ 954454 h 1129403"/>
                <a:gd name="connsiteX29" fmla="*/ 1743075 w 2365263"/>
                <a:gd name="connsiteY29" fmla="*/ 944929 h 1129403"/>
                <a:gd name="connsiteX30" fmla="*/ 1714500 w 2365263"/>
                <a:gd name="connsiteY30" fmla="*/ 925879 h 1129403"/>
                <a:gd name="connsiteX31" fmla="*/ 1619250 w 2365263"/>
                <a:gd name="connsiteY31" fmla="*/ 906829 h 1129403"/>
                <a:gd name="connsiteX32" fmla="*/ 1562100 w 2365263"/>
                <a:gd name="connsiteY32" fmla="*/ 878254 h 1129403"/>
                <a:gd name="connsiteX33" fmla="*/ 1524000 w 2365263"/>
                <a:gd name="connsiteY33" fmla="*/ 868729 h 1129403"/>
                <a:gd name="connsiteX34" fmla="*/ 1495425 w 2365263"/>
                <a:gd name="connsiteY34" fmla="*/ 859204 h 1129403"/>
                <a:gd name="connsiteX35" fmla="*/ 1352550 w 2365263"/>
                <a:gd name="connsiteY35" fmla="*/ 821104 h 1129403"/>
                <a:gd name="connsiteX36" fmla="*/ 1304925 w 2365263"/>
                <a:gd name="connsiteY36" fmla="*/ 811579 h 1129403"/>
                <a:gd name="connsiteX37" fmla="*/ 1200150 w 2365263"/>
                <a:gd name="connsiteY37" fmla="*/ 802054 h 1129403"/>
                <a:gd name="connsiteX38" fmla="*/ 1133475 w 2365263"/>
                <a:gd name="connsiteY38" fmla="*/ 783004 h 1129403"/>
                <a:gd name="connsiteX39" fmla="*/ 1095375 w 2365263"/>
                <a:gd name="connsiteY39" fmla="*/ 773479 h 1129403"/>
                <a:gd name="connsiteX40" fmla="*/ 1057275 w 2365263"/>
                <a:gd name="connsiteY40" fmla="*/ 754429 h 1129403"/>
                <a:gd name="connsiteX41" fmla="*/ 1000125 w 2365263"/>
                <a:gd name="connsiteY41" fmla="*/ 735379 h 1129403"/>
                <a:gd name="connsiteX42" fmla="*/ 942975 w 2365263"/>
                <a:gd name="connsiteY42" fmla="*/ 697279 h 1129403"/>
                <a:gd name="connsiteX43" fmla="*/ 838200 w 2365263"/>
                <a:gd name="connsiteY43" fmla="*/ 659179 h 1129403"/>
                <a:gd name="connsiteX44" fmla="*/ 800100 w 2365263"/>
                <a:gd name="connsiteY44" fmla="*/ 640129 h 1129403"/>
                <a:gd name="connsiteX45" fmla="*/ 714375 w 2365263"/>
                <a:gd name="connsiteY45" fmla="*/ 621079 h 1129403"/>
                <a:gd name="connsiteX46" fmla="*/ 685800 w 2365263"/>
                <a:gd name="connsiteY46" fmla="*/ 611554 h 1129403"/>
                <a:gd name="connsiteX47" fmla="*/ 647700 w 2365263"/>
                <a:gd name="connsiteY47" fmla="*/ 602029 h 1129403"/>
                <a:gd name="connsiteX48" fmla="*/ 590550 w 2365263"/>
                <a:gd name="connsiteY48" fmla="*/ 582979 h 1129403"/>
                <a:gd name="connsiteX49" fmla="*/ 533400 w 2365263"/>
                <a:gd name="connsiteY49" fmla="*/ 544879 h 1129403"/>
                <a:gd name="connsiteX50" fmla="*/ 504825 w 2365263"/>
                <a:gd name="connsiteY50" fmla="*/ 525829 h 1129403"/>
                <a:gd name="connsiteX51" fmla="*/ 419100 w 2365263"/>
                <a:gd name="connsiteY51" fmla="*/ 497254 h 1129403"/>
                <a:gd name="connsiteX52" fmla="*/ 390525 w 2365263"/>
                <a:gd name="connsiteY52" fmla="*/ 487729 h 1129403"/>
                <a:gd name="connsiteX53" fmla="*/ 361950 w 2365263"/>
                <a:gd name="connsiteY53" fmla="*/ 478204 h 1129403"/>
                <a:gd name="connsiteX54" fmla="*/ 295275 w 2365263"/>
                <a:gd name="connsiteY54" fmla="*/ 468679 h 1129403"/>
                <a:gd name="connsiteX55" fmla="*/ 219075 w 2365263"/>
                <a:gd name="connsiteY55" fmla="*/ 459154 h 1129403"/>
                <a:gd name="connsiteX56" fmla="*/ 142875 w 2365263"/>
                <a:gd name="connsiteY56" fmla="*/ 440104 h 1129403"/>
                <a:gd name="connsiteX57" fmla="*/ 114300 w 2365263"/>
                <a:gd name="connsiteY57" fmla="*/ 421054 h 1129403"/>
                <a:gd name="connsiteX58" fmla="*/ 76200 w 2365263"/>
                <a:gd name="connsiteY58" fmla="*/ 411529 h 1129403"/>
                <a:gd name="connsiteX59" fmla="*/ 0 w 2365263"/>
                <a:gd name="connsiteY59" fmla="*/ 392479 h 1129403"/>
                <a:gd name="connsiteX60" fmla="*/ 19050 w 2365263"/>
                <a:gd name="connsiteY60" fmla="*/ 363904 h 1129403"/>
                <a:gd name="connsiteX61" fmla="*/ 47625 w 2365263"/>
                <a:gd name="connsiteY61" fmla="*/ 354379 h 1129403"/>
                <a:gd name="connsiteX62" fmla="*/ 76200 w 2365263"/>
                <a:gd name="connsiteY62" fmla="*/ 335329 h 1129403"/>
                <a:gd name="connsiteX63" fmla="*/ 104775 w 2365263"/>
                <a:gd name="connsiteY63" fmla="*/ 306754 h 1129403"/>
                <a:gd name="connsiteX64" fmla="*/ 133350 w 2365263"/>
                <a:gd name="connsiteY64" fmla="*/ 297229 h 1129403"/>
                <a:gd name="connsiteX65" fmla="*/ 161925 w 2365263"/>
                <a:gd name="connsiteY65" fmla="*/ 278179 h 1129403"/>
                <a:gd name="connsiteX66" fmla="*/ 190500 w 2365263"/>
                <a:gd name="connsiteY66" fmla="*/ 268654 h 1129403"/>
                <a:gd name="connsiteX67" fmla="*/ 247650 w 2365263"/>
                <a:gd name="connsiteY67" fmla="*/ 230554 h 1129403"/>
                <a:gd name="connsiteX68" fmla="*/ 323850 w 2365263"/>
                <a:gd name="connsiteY68" fmla="*/ 192454 h 1129403"/>
                <a:gd name="connsiteX69" fmla="*/ 352425 w 2365263"/>
                <a:gd name="connsiteY69" fmla="*/ 173404 h 1129403"/>
                <a:gd name="connsiteX70" fmla="*/ 409575 w 2365263"/>
                <a:gd name="connsiteY70" fmla="*/ 163879 h 1129403"/>
                <a:gd name="connsiteX71" fmla="*/ 476250 w 2365263"/>
                <a:gd name="connsiteY71" fmla="*/ 144829 h 1129403"/>
                <a:gd name="connsiteX72" fmla="*/ 504825 w 2365263"/>
                <a:gd name="connsiteY72" fmla="*/ 125779 h 1129403"/>
                <a:gd name="connsiteX73" fmla="*/ 533400 w 2365263"/>
                <a:gd name="connsiteY73" fmla="*/ 116254 h 1129403"/>
                <a:gd name="connsiteX74" fmla="*/ 561975 w 2365263"/>
                <a:gd name="connsiteY74" fmla="*/ 97204 h 1129403"/>
                <a:gd name="connsiteX75" fmla="*/ 600075 w 2365263"/>
                <a:gd name="connsiteY75" fmla="*/ 78154 h 1129403"/>
                <a:gd name="connsiteX76" fmla="*/ 628650 w 2365263"/>
                <a:gd name="connsiteY76" fmla="*/ 59104 h 1129403"/>
                <a:gd name="connsiteX77" fmla="*/ 685800 w 2365263"/>
                <a:gd name="connsiteY77" fmla="*/ 30529 h 1129403"/>
                <a:gd name="connsiteX78" fmla="*/ 704850 w 2365263"/>
                <a:gd name="connsiteY78" fmla="*/ 1954 h 1129403"/>
                <a:gd name="connsiteX79" fmla="*/ 752475 w 2365263"/>
                <a:gd name="connsiteY79" fmla="*/ 11479 h 112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365263" h="1129403">
                  <a:moveTo>
                    <a:pt x="752475" y="11479"/>
                  </a:moveTo>
                  <a:cubicBezTo>
                    <a:pt x="901700" y="13067"/>
                    <a:pt x="1273751" y="-8306"/>
                    <a:pt x="1600200" y="11479"/>
                  </a:cubicBezTo>
                  <a:cubicBezTo>
                    <a:pt x="1628898" y="13218"/>
                    <a:pt x="1657350" y="17829"/>
                    <a:pt x="1685925" y="21004"/>
                  </a:cubicBezTo>
                  <a:cubicBezTo>
                    <a:pt x="1695450" y="24179"/>
                    <a:pt x="1705520" y="26039"/>
                    <a:pt x="1714500" y="30529"/>
                  </a:cubicBezTo>
                  <a:cubicBezTo>
                    <a:pt x="1724739" y="35649"/>
                    <a:pt x="1732356" y="45559"/>
                    <a:pt x="1743075" y="49579"/>
                  </a:cubicBezTo>
                  <a:cubicBezTo>
                    <a:pt x="1758234" y="55263"/>
                    <a:pt x="1774825" y="55929"/>
                    <a:pt x="1790700" y="59104"/>
                  </a:cubicBezTo>
                  <a:cubicBezTo>
                    <a:pt x="1809750" y="71804"/>
                    <a:pt x="1826130" y="89964"/>
                    <a:pt x="1847850" y="97204"/>
                  </a:cubicBezTo>
                  <a:cubicBezTo>
                    <a:pt x="1866900" y="103554"/>
                    <a:pt x="1888292" y="105115"/>
                    <a:pt x="1905000" y="116254"/>
                  </a:cubicBezTo>
                  <a:cubicBezTo>
                    <a:pt x="1914525" y="122604"/>
                    <a:pt x="1923053" y="130795"/>
                    <a:pt x="1933575" y="135304"/>
                  </a:cubicBezTo>
                  <a:cubicBezTo>
                    <a:pt x="1945607" y="140461"/>
                    <a:pt x="1958875" y="142086"/>
                    <a:pt x="1971675" y="144829"/>
                  </a:cubicBezTo>
                  <a:cubicBezTo>
                    <a:pt x="2072769" y="166492"/>
                    <a:pt x="2050020" y="161766"/>
                    <a:pt x="2143125" y="173404"/>
                  </a:cubicBezTo>
                  <a:cubicBezTo>
                    <a:pt x="2152650" y="176579"/>
                    <a:pt x="2161960" y="180494"/>
                    <a:pt x="2171700" y="182929"/>
                  </a:cubicBezTo>
                  <a:cubicBezTo>
                    <a:pt x="2187406" y="186856"/>
                    <a:pt x="2204166" y="186770"/>
                    <a:pt x="2219325" y="192454"/>
                  </a:cubicBezTo>
                  <a:cubicBezTo>
                    <a:pt x="2230044" y="196474"/>
                    <a:pt x="2237661" y="206384"/>
                    <a:pt x="2247900" y="211504"/>
                  </a:cubicBezTo>
                  <a:cubicBezTo>
                    <a:pt x="2289671" y="232389"/>
                    <a:pt x="2298535" y="231156"/>
                    <a:pt x="2343150" y="240079"/>
                  </a:cubicBezTo>
                  <a:cubicBezTo>
                    <a:pt x="2349500" y="249604"/>
                    <a:pt x="2361628" y="257221"/>
                    <a:pt x="2362200" y="268654"/>
                  </a:cubicBezTo>
                  <a:cubicBezTo>
                    <a:pt x="2368357" y="391788"/>
                    <a:pt x="2366751" y="388350"/>
                    <a:pt x="2343150" y="459154"/>
                  </a:cubicBezTo>
                  <a:cubicBezTo>
                    <a:pt x="2339975" y="538529"/>
                    <a:pt x="2338909" y="618016"/>
                    <a:pt x="2333625" y="697279"/>
                  </a:cubicBezTo>
                  <a:cubicBezTo>
                    <a:pt x="2332548" y="713433"/>
                    <a:pt x="2323594" y="728723"/>
                    <a:pt x="2324100" y="744904"/>
                  </a:cubicBezTo>
                  <a:cubicBezTo>
                    <a:pt x="2327625" y="857688"/>
                    <a:pt x="2324813" y="942663"/>
                    <a:pt x="2352675" y="1040179"/>
                  </a:cubicBezTo>
                  <a:cubicBezTo>
                    <a:pt x="2355433" y="1049833"/>
                    <a:pt x="2359025" y="1059229"/>
                    <a:pt x="2362200" y="1068754"/>
                  </a:cubicBezTo>
                  <a:cubicBezTo>
                    <a:pt x="2355850" y="1087804"/>
                    <a:pt x="2362316" y="1119914"/>
                    <a:pt x="2343150" y="1125904"/>
                  </a:cubicBezTo>
                  <a:cubicBezTo>
                    <a:pt x="2305645" y="1137624"/>
                    <a:pt x="2212812" y="1116981"/>
                    <a:pt x="2162175" y="1106854"/>
                  </a:cubicBezTo>
                  <a:cubicBezTo>
                    <a:pt x="2080283" y="1052259"/>
                    <a:pt x="2183895" y="1117714"/>
                    <a:pt x="2105025" y="1078279"/>
                  </a:cubicBezTo>
                  <a:cubicBezTo>
                    <a:pt x="2049755" y="1050644"/>
                    <a:pt x="2105146" y="1065227"/>
                    <a:pt x="2038350" y="1040179"/>
                  </a:cubicBezTo>
                  <a:cubicBezTo>
                    <a:pt x="2026093" y="1035582"/>
                    <a:pt x="2012837" y="1034250"/>
                    <a:pt x="2000250" y="1030654"/>
                  </a:cubicBezTo>
                  <a:cubicBezTo>
                    <a:pt x="1904597" y="1003325"/>
                    <a:pt x="2052682" y="1041381"/>
                    <a:pt x="1933575" y="1011604"/>
                  </a:cubicBezTo>
                  <a:cubicBezTo>
                    <a:pt x="1873672" y="971669"/>
                    <a:pt x="1937932" y="1009881"/>
                    <a:pt x="1828800" y="973504"/>
                  </a:cubicBezTo>
                  <a:lnTo>
                    <a:pt x="1771650" y="954454"/>
                  </a:lnTo>
                  <a:cubicBezTo>
                    <a:pt x="1762125" y="951279"/>
                    <a:pt x="1751429" y="950498"/>
                    <a:pt x="1743075" y="944929"/>
                  </a:cubicBezTo>
                  <a:cubicBezTo>
                    <a:pt x="1733550" y="938579"/>
                    <a:pt x="1725022" y="930388"/>
                    <a:pt x="1714500" y="925879"/>
                  </a:cubicBezTo>
                  <a:cubicBezTo>
                    <a:pt x="1694063" y="917120"/>
                    <a:pt x="1635614" y="910465"/>
                    <a:pt x="1619250" y="906829"/>
                  </a:cubicBezTo>
                  <a:cubicBezTo>
                    <a:pt x="1563677" y="894480"/>
                    <a:pt x="1617428" y="901966"/>
                    <a:pt x="1562100" y="878254"/>
                  </a:cubicBezTo>
                  <a:cubicBezTo>
                    <a:pt x="1550068" y="873097"/>
                    <a:pt x="1536587" y="872325"/>
                    <a:pt x="1524000" y="868729"/>
                  </a:cubicBezTo>
                  <a:cubicBezTo>
                    <a:pt x="1514346" y="865971"/>
                    <a:pt x="1505042" y="862089"/>
                    <a:pt x="1495425" y="859204"/>
                  </a:cubicBezTo>
                  <a:cubicBezTo>
                    <a:pt x="1460232" y="848646"/>
                    <a:pt x="1387000" y="827994"/>
                    <a:pt x="1352550" y="821104"/>
                  </a:cubicBezTo>
                  <a:cubicBezTo>
                    <a:pt x="1336675" y="817929"/>
                    <a:pt x="1320989" y="813587"/>
                    <a:pt x="1304925" y="811579"/>
                  </a:cubicBezTo>
                  <a:cubicBezTo>
                    <a:pt x="1270127" y="807229"/>
                    <a:pt x="1235075" y="805229"/>
                    <a:pt x="1200150" y="802054"/>
                  </a:cubicBezTo>
                  <a:cubicBezTo>
                    <a:pt x="1081043" y="772277"/>
                    <a:pt x="1229128" y="810333"/>
                    <a:pt x="1133475" y="783004"/>
                  </a:cubicBezTo>
                  <a:cubicBezTo>
                    <a:pt x="1120888" y="779408"/>
                    <a:pt x="1107632" y="778076"/>
                    <a:pt x="1095375" y="773479"/>
                  </a:cubicBezTo>
                  <a:cubicBezTo>
                    <a:pt x="1082080" y="768493"/>
                    <a:pt x="1070458" y="759702"/>
                    <a:pt x="1057275" y="754429"/>
                  </a:cubicBezTo>
                  <a:cubicBezTo>
                    <a:pt x="1038631" y="746971"/>
                    <a:pt x="1016833" y="746518"/>
                    <a:pt x="1000125" y="735379"/>
                  </a:cubicBezTo>
                  <a:cubicBezTo>
                    <a:pt x="981075" y="722679"/>
                    <a:pt x="964695" y="704519"/>
                    <a:pt x="942975" y="697279"/>
                  </a:cubicBezTo>
                  <a:cubicBezTo>
                    <a:pt x="900736" y="683199"/>
                    <a:pt x="877962" y="676851"/>
                    <a:pt x="838200" y="659179"/>
                  </a:cubicBezTo>
                  <a:cubicBezTo>
                    <a:pt x="825225" y="653412"/>
                    <a:pt x="813151" y="645722"/>
                    <a:pt x="800100" y="640129"/>
                  </a:cubicBezTo>
                  <a:cubicBezTo>
                    <a:pt x="765463" y="625284"/>
                    <a:pt x="757847" y="630739"/>
                    <a:pt x="714375" y="621079"/>
                  </a:cubicBezTo>
                  <a:cubicBezTo>
                    <a:pt x="704574" y="618901"/>
                    <a:pt x="695454" y="614312"/>
                    <a:pt x="685800" y="611554"/>
                  </a:cubicBezTo>
                  <a:cubicBezTo>
                    <a:pt x="673213" y="607958"/>
                    <a:pt x="660239" y="605791"/>
                    <a:pt x="647700" y="602029"/>
                  </a:cubicBezTo>
                  <a:cubicBezTo>
                    <a:pt x="628466" y="596259"/>
                    <a:pt x="607258" y="594118"/>
                    <a:pt x="590550" y="582979"/>
                  </a:cubicBezTo>
                  <a:lnTo>
                    <a:pt x="533400" y="544879"/>
                  </a:lnTo>
                  <a:cubicBezTo>
                    <a:pt x="523875" y="538529"/>
                    <a:pt x="515685" y="529449"/>
                    <a:pt x="504825" y="525829"/>
                  </a:cubicBezTo>
                  <a:lnTo>
                    <a:pt x="419100" y="497254"/>
                  </a:lnTo>
                  <a:lnTo>
                    <a:pt x="390525" y="487729"/>
                  </a:lnTo>
                  <a:cubicBezTo>
                    <a:pt x="381000" y="484554"/>
                    <a:pt x="371889" y="479624"/>
                    <a:pt x="361950" y="478204"/>
                  </a:cubicBezTo>
                  <a:lnTo>
                    <a:pt x="295275" y="468679"/>
                  </a:lnTo>
                  <a:cubicBezTo>
                    <a:pt x="269902" y="465296"/>
                    <a:pt x="244234" y="463871"/>
                    <a:pt x="219075" y="459154"/>
                  </a:cubicBezTo>
                  <a:cubicBezTo>
                    <a:pt x="193342" y="454329"/>
                    <a:pt x="142875" y="440104"/>
                    <a:pt x="142875" y="440104"/>
                  </a:cubicBezTo>
                  <a:cubicBezTo>
                    <a:pt x="133350" y="433754"/>
                    <a:pt x="124822" y="425563"/>
                    <a:pt x="114300" y="421054"/>
                  </a:cubicBezTo>
                  <a:cubicBezTo>
                    <a:pt x="102268" y="415897"/>
                    <a:pt x="88787" y="415125"/>
                    <a:pt x="76200" y="411529"/>
                  </a:cubicBezTo>
                  <a:cubicBezTo>
                    <a:pt x="7859" y="392003"/>
                    <a:pt x="96826" y="411844"/>
                    <a:pt x="0" y="392479"/>
                  </a:cubicBezTo>
                  <a:cubicBezTo>
                    <a:pt x="6350" y="382954"/>
                    <a:pt x="10111" y="371055"/>
                    <a:pt x="19050" y="363904"/>
                  </a:cubicBezTo>
                  <a:cubicBezTo>
                    <a:pt x="26890" y="357632"/>
                    <a:pt x="38645" y="358869"/>
                    <a:pt x="47625" y="354379"/>
                  </a:cubicBezTo>
                  <a:cubicBezTo>
                    <a:pt x="57864" y="349259"/>
                    <a:pt x="67406" y="342658"/>
                    <a:pt x="76200" y="335329"/>
                  </a:cubicBezTo>
                  <a:cubicBezTo>
                    <a:pt x="86548" y="326705"/>
                    <a:pt x="93567" y="314226"/>
                    <a:pt x="104775" y="306754"/>
                  </a:cubicBezTo>
                  <a:cubicBezTo>
                    <a:pt x="113129" y="301185"/>
                    <a:pt x="124370" y="301719"/>
                    <a:pt x="133350" y="297229"/>
                  </a:cubicBezTo>
                  <a:cubicBezTo>
                    <a:pt x="143589" y="292109"/>
                    <a:pt x="151686" y="283299"/>
                    <a:pt x="161925" y="278179"/>
                  </a:cubicBezTo>
                  <a:cubicBezTo>
                    <a:pt x="170905" y="273689"/>
                    <a:pt x="181723" y="273530"/>
                    <a:pt x="190500" y="268654"/>
                  </a:cubicBezTo>
                  <a:cubicBezTo>
                    <a:pt x="210514" y="257535"/>
                    <a:pt x="227172" y="240793"/>
                    <a:pt x="247650" y="230554"/>
                  </a:cubicBezTo>
                  <a:cubicBezTo>
                    <a:pt x="273050" y="217854"/>
                    <a:pt x="300221" y="208206"/>
                    <a:pt x="323850" y="192454"/>
                  </a:cubicBezTo>
                  <a:cubicBezTo>
                    <a:pt x="333375" y="186104"/>
                    <a:pt x="341565" y="177024"/>
                    <a:pt x="352425" y="173404"/>
                  </a:cubicBezTo>
                  <a:cubicBezTo>
                    <a:pt x="370747" y="167297"/>
                    <a:pt x="390637" y="167667"/>
                    <a:pt x="409575" y="163879"/>
                  </a:cubicBezTo>
                  <a:cubicBezTo>
                    <a:pt x="419748" y="161844"/>
                    <a:pt x="464146" y="150881"/>
                    <a:pt x="476250" y="144829"/>
                  </a:cubicBezTo>
                  <a:cubicBezTo>
                    <a:pt x="486489" y="139709"/>
                    <a:pt x="494586" y="130899"/>
                    <a:pt x="504825" y="125779"/>
                  </a:cubicBezTo>
                  <a:cubicBezTo>
                    <a:pt x="513805" y="121289"/>
                    <a:pt x="524420" y="120744"/>
                    <a:pt x="533400" y="116254"/>
                  </a:cubicBezTo>
                  <a:cubicBezTo>
                    <a:pt x="543639" y="111134"/>
                    <a:pt x="552036" y="102884"/>
                    <a:pt x="561975" y="97204"/>
                  </a:cubicBezTo>
                  <a:cubicBezTo>
                    <a:pt x="574303" y="90159"/>
                    <a:pt x="587747" y="85199"/>
                    <a:pt x="600075" y="78154"/>
                  </a:cubicBezTo>
                  <a:cubicBezTo>
                    <a:pt x="610014" y="72474"/>
                    <a:pt x="618411" y="64224"/>
                    <a:pt x="628650" y="59104"/>
                  </a:cubicBezTo>
                  <a:cubicBezTo>
                    <a:pt x="707520" y="19669"/>
                    <a:pt x="603908" y="85124"/>
                    <a:pt x="685800" y="30529"/>
                  </a:cubicBezTo>
                  <a:cubicBezTo>
                    <a:pt x="692150" y="21004"/>
                    <a:pt x="695325" y="8304"/>
                    <a:pt x="704850" y="1954"/>
                  </a:cubicBezTo>
                  <a:cubicBezTo>
                    <a:pt x="715742" y="-5308"/>
                    <a:pt x="603250" y="9891"/>
                    <a:pt x="752475" y="11479"/>
                  </a:cubicBezTo>
                  <a:close/>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Rounded Rectangle 4"/>
            <p:cNvSpPr/>
            <p:nvPr/>
          </p:nvSpPr>
          <p:spPr>
            <a:xfrm>
              <a:off x="4081812" y="2578341"/>
              <a:ext cx="158965" cy="165004"/>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4" name="Freeform 23"/>
            <p:cNvSpPr/>
            <p:nvPr/>
          </p:nvSpPr>
          <p:spPr>
            <a:xfrm>
              <a:off x="4185685" y="2567861"/>
              <a:ext cx="6950231" cy="1951917"/>
            </a:xfrm>
            <a:custGeom>
              <a:avLst/>
              <a:gdLst>
                <a:gd name="connsiteX0" fmla="*/ 10096 w 6232412"/>
                <a:gd name="connsiteY0" fmla="*/ 43744 h 1720144"/>
                <a:gd name="connsiteX1" fmla="*/ 48196 w 6232412"/>
                <a:gd name="connsiteY1" fmla="*/ 100894 h 1720144"/>
                <a:gd name="connsiteX2" fmla="*/ 86296 w 6232412"/>
                <a:gd name="connsiteY2" fmla="*/ 110419 h 1720144"/>
                <a:gd name="connsiteX3" fmla="*/ 143446 w 6232412"/>
                <a:gd name="connsiteY3" fmla="*/ 119944 h 1720144"/>
                <a:gd name="connsiteX4" fmla="*/ 476821 w 6232412"/>
                <a:gd name="connsiteY4" fmla="*/ 138994 h 1720144"/>
                <a:gd name="connsiteX5" fmla="*/ 591121 w 6232412"/>
                <a:gd name="connsiteY5" fmla="*/ 148519 h 1720144"/>
                <a:gd name="connsiteX6" fmla="*/ 676846 w 6232412"/>
                <a:gd name="connsiteY6" fmla="*/ 167569 h 1720144"/>
                <a:gd name="connsiteX7" fmla="*/ 781621 w 6232412"/>
                <a:gd name="connsiteY7" fmla="*/ 186619 h 1720144"/>
                <a:gd name="connsiteX8" fmla="*/ 819721 w 6232412"/>
                <a:gd name="connsiteY8" fmla="*/ 205669 h 1720144"/>
                <a:gd name="connsiteX9" fmla="*/ 934021 w 6232412"/>
                <a:gd name="connsiteY9" fmla="*/ 224719 h 1720144"/>
                <a:gd name="connsiteX10" fmla="*/ 1010221 w 6232412"/>
                <a:gd name="connsiteY10" fmla="*/ 243769 h 1720144"/>
                <a:gd name="connsiteX11" fmla="*/ 1105471 w 6232412"/>
                <a:gd name="connsiteY11" fmla="*/ 281869 h 1720144"/>
                <a:gd name="connsiteX12" fmla="*/ 1143571 w 6232412"/>
                <a:gd name="connsiteY12" fmla="*/ 291394 h 1720144"/>
                <a:gd name="connsiteX13" fmla="*/ 1229296 w 6232412"/>
                <a:gd name="connsiteY13" fmla="*/ 319969 h 1720144"/>
                <a:gd name="connsiteX14" fmla="*/ 1286446 w 6232412"/>
                <a:gd name="connsiteY14" fmla="*/ 339019 h 1720144"/>
                <a:gd name="connsiteX15" fmla="*/ 1315021 w 6232412"/>
                <a:gd name="connsiteY15" fmla="*/ 348544 h 1720144"/>
                <a:gd name="connsiteX16" fmla="*/ 1400746 w 6232412"/>
                <a:gd name="connsiteY16" fmla="*/ 405694 h 1720144"/>
                <a:gd name="connsiteX17" fmla="*/ 1429321 w 6232412"/>
                <a:gd name="connsiteY17" fmla="*/ 424744 h 1720144"/>
                <a:gd name="connsiteX18" fmla="*/ 1476946 w 6232412"/>
                <a:gd name="connsiteY18" fmla="*/ 434269 h 1720144"/>
                <a:gd name="connsiteX19" fmla="*/ 1505521 w 6232412"/>
                <a:gd name="connsiteY19" fmla="*/ 443794 h 1720144"/>
                <a:gd name="connsiteX20" fmla="*/ 1638871 w 6232412"/>
                <a:gd name="connsiteY20" fmla="*/ 453319 h 1720144"/>
                <a:gd name="connsiteX21" fmla="*/ 1686496 w 6232412"/>
                <a:gd name="connsiteY21" fmla="*/ 462844 h 1720144"/>
                <a:gd name="connsiteX22" fmla="*/ 1724596 w 6232412"/>
                <a:gd name="connsiteY22" fmla="*/ 472369 h 1720144"/>
                <a:gd name="connsiteX23" fmla="*/ 1781746 w 6232412"/>
                <a:gd name="connsiteY23" fmla="*/ 481894 h 1720144"/>
                <a:gd name="connsiteX24" fmla="*/ 1838896 w 6232412"/>
                <a:gd name="connsiteY24" fmla="*/ 500944 h 1720144"/>
                <a:gd name="connsiteX25" fmla="*/ 1905571 w 6232412"/>
                <a:gd name="connsiteY25" fmla="*/ 519994 h 1720144"/>
                <a:gd name="connsiteX26" fmla="*/ 2010346 w 6232412"/>
                <a:gd name="connsiteY26" fmla="*/ 539044 h 1720144"/>
                <a:gd name="connsiteX27" fmla="*/ 2105596 w 6232412"/>
                <a:gd name="connsiteY27" fmla="*/ 567619 h 1720144"/>
                <a:gd name="connsiteX28" fmla="*/ 2153221 w 6232412"/>
                <a:gd name="connsiteY28" fmla="*/ 577144 h 1720144"/>
                <a:gd name="connsiteX29" fmla="*/ 2181796 w 6232412"/>
                <a:gd name="connsiteY29" fmla="*/ 586669 h 1720144"/>
                <a:gd name="connsiteX30" fmla="*/ 2219896 w 6232412"/>
                <a:gd name="connsiteY30" fmla="*/ 596194 h 1720144"/>
                <a:gd name="connsiteX31" fmla="*/ 2277046 w 6232412"/>
                <a:gd name="connsiteY31" fmla="*/ 615244 h 1720144"/>
                <a:gd name="connsiteX32" fmla="*/ 2324671 w 6232412"/>
                <a:gd name="connsiteY32" fmla="*/ 634294 h 1720144"/>
                <a:gd name="connsiteX33" fmla="*/ 2372296 w 6232412"/>
                <a:gd name="connsiteY33" fmla="*/ 643819 h 1720144"/>
                <a:gd name="connsiteX34" fmla="*/ 2429446 w 6232412"/>
                <a:gd name="connsiteY34" fmla="*/ 662869 h 1720144"/>
                <a:gd name="connsiteX35" fmla="*/ 2505646 w 6232412"/>
                <a:gd name="connsiteY35" fmla="*/ 681919 h 1720144"/>
                <a:gd name="connsiteX36" fmla="*/ 2553271 w 6232412"/>
                <a:gd name="connsiteY36" fmla="*/ 700969 h 1720144"/>
                <a:gd name="connsiteX37" fmla="*/ 2705671 w 6232412"/>
                <a:gd name="connsiteY37" fmla="*/ 720019 h 1720144"/>
                <a:gd name="connsiteX38" fmla="*/ 2924746 w 6232412"/>
                <a:gd name="connsiteY38" fmla="*/ 729544 h 1720144"/>
                <a:gd name="connsiteX39" fmla="*/ 3305746 w 6232412"/>
                <a:gd name="connsiteY39" fmla="*/ 748594 h 1720144"/>
                <a:gd name="connsiteX40" fmla="*/ 3362896 w 6232412"/>
                <a:gd name="connsiteY40" fmla="*/ 777169 h 1720144"/>
                <a:gd name="connsiteX41" fmla="*/ 3400996 w 6232412"/>
                <a:gd name="connsiteY41" fmla="*/ 786694 h 1720144"/>
                <a:gd name="connsiteX42" fmla="*/ 3429571 w 6232412"/>
                <a:gd name="connsiteY42" fmla="*/ 796219 h 1720144"/>
                <a:gd name="connsiteX43" fmla="*/ 3515296 w 6232412"/>
                <a:gd name="connsiteY43" fmla="*/ 815269 h 1720144"/>
                <a:gd name="connsiteX44" fmla="*/ 3581971 w 6232412"/>
                <a:gd name="connsiteY44" fmla="*/ 834319 h 1720144"/>
                <a:gd name="connsiteX45" fmla="*/ 3829621 w 6232412"/>
                <a:gd name="connsiteY45" fmla="*/ 862894 h 1720144"/>
                <a:gd name="connsiteX46" fmla="*/ 3896296 w 6232412"/>
                <a:gd name="connsiteY46" fmla="*/ 891469 h 1720144"/>
                <a:gd name="connsiteX47" fmla="*/ 3943921 w 6232412"/>
                <a:gd name="connsiteY47" fmla="*/ 900994 h 1720144"/>
                <a:gd name="connsiteX48" fmla="*/ 3972496 w 6232412"/>
                <a:gd name="connsiteY48" fmla="*/ 910519 h 1720144"/>
                <a:gd name="connsiteX49" fmla="*/ 4020121 w 6232412"/>
                <a:gd name="connsiteY49" fmla="*/ 920044 h 1720144"/>
                <a:gd name="connsiteX50" fmla="*/ 4096321 w 6232412"/>
                <a:gd name="connsiteY50" fmla="*/ 939094 h 1720144"/>
                <a:gd name="connsiteX51" fmla="*/ 4134421 w 6232412"/>
                <a:gd name="connsiteY51" fmla="*/ 958144 h 1720144"/>
                <a:gd name="connsiteX52" fmla="*/ 4210621 w 6232412"/>
                <a:gd name="connsiteY52" fmla="*/ 967669 h 1720144"/>
                <a:gd name="connsiteX53" fmla="*/ 4258246 w 6232412"/>
                <a:gd name="connsiteY53" fmla="*/ 977194 h 1720144"/>
                <a:gd name="connsiteX54" fmla="*/ 4286821 w 6232412"/>
                <a:gd name="connsiteY54" fmla="*/ 986719 h 1720144"/>
                <a:gd name="connsiteX55" fmla="*/ 4401121 w 6232412"/>
                <a:gd name="connsiteY55" fmla="*/ 1015294 h 1720144"/>
                <a:gd name="connsiteX56" fmla="*/ 4429696 w 6232412"/>
                <a:gd name="connsiteY56" fmla="*/ 1024819 h 1720144"/>
                <a:gd name="connsiteX57" fmla="*/ 4543996 w 6232412"/>
                <a:gd name="connsiteY57" fmla="*/ 1043869 h 1720144"/>
                <a:gd name="connsiteX58" fmla="*/ 4582096 w 6232412"/>
                <a:gd name="connsiteY58" fmla="*/ 1053394 h 1720144"/>
                <a:gd name="connsiteX59" fmla="*/ 4629721 w 6232412"/>
                <a:gd name="connsiteY59" fmla="*/ 1062919 h 1720144"/>
                <a:gd name="connsiteX60" fmla="*/ 4686871 w 6232412"/>
                <a:gd name="connsiteY60" fmla="*/ 1081969 h 1720144"/>
                <a:gd name="connsiteX61" fmla="*/ 4772596 w 6232412"/>
                <a:gd name="connsiteY61" fmla="*/ 1101019 h 1720144"/>
                <a:gd name="connsiteX62" fmla="*/ 4829746 w 6232412"/>
                <a:gd name="connsiteY62" fmla="*/ 1129594 h 1720144"/>
                <a:gd name="connsiteX63" fmla="*/ 4858321 w 6232412"/>
                <a:gd name="connsiteY63" fmla="*/ 1148644 h 1720144"/>
                <a:gd name="connsiteX64" fmla="*/ 4886896 w 6232412"/>
                <a:gd name="connsiteY64" fmla="*/ 1158169 h 1720144"/>
                <a:gd name="connsiteX65" fmla="*/ 4963096 w 6232412"/>
                <a:gd name="connsiteY65" fmla="*/ 1177219 h 1720144"/>
                <a:gd name="connsiteX66" fmla="*/ 4991671 w 6232412"/>
                <a:gd name="connsiteY66" fmla="*/ 1186744 h 1720144"/>
                <a:gd name="connsiteX67" fmla="*/ 5125021 w 6232412"/>
                <a:gd name="connsiteY67" fmla="*/ 1215319 h 1720144"/>
                <a:gd name="connsiteX68" fmla="*/ 5182171 w 6232412"/>
                <a:gd name="connsiteY68" fmla="*/ 1243894 h 1720144"/>
                <a:gd name="connsiteX69" fmla="*/ 5210746 w 6232412"/>
                <a:gd name="connsiteY69" fmla="*/ 1262944 h 1720144"/>
                <a:gd name="connsiteX70" fmla="*/ 5277421 w 6232412"/>
                <a:gd name="connsiteY70" fmla="*/ 1281994 h 1720144"/>
                <a:gd name="connsiteX71" fmla="*/ 5305996 w 6232412"/>
                <a:gd name="connsiteY71" fmla="*/ 1301044 h 1720144"/>
                <a:gd name="connsiteX72" fmla="*/ 5334571 w 6232412"/>
                <a:gd name="connsiteY72" fmla="*/ 1310569 h 1720144"/>
                <a:gd name="connsiteX73" fmla="*/ 5372671 w 6232412"/>
                <a:gd name="connsiteY73" fmla="*/ 1329619 h 1720144"/>
                <a:gd name="connsiteX74" fmla="*/ 5401246 w 6232412"/>
                <a:gd name="connsiteY74" fmla="*/ 1348669 h 1720144"/>
                <a:gd name="connsiteX75" fmla="*/ 5458396 w 6232412"/>
                <a:gd name="connsiteY75" fmla="*/ 1367719 h 1720144"/>
                <a:gd name="connsiteX76" fmla="*/ 5486971 w 6232412"/>
                <a:gd name="connsiteY76" fmla="*/ 1386769 h 1720144"/>
                <a:gd name="connsiteX77" fmla="*/ 5544121 w 6232412"/>
                <a:gd name="connsiteY77" fmla="*/ 1405819 h 1720144"/>
                <a:gd name="connsiteX78" fmla="*/ 5601271 w 6232412"/>
                <a:gd name="connsiteY78" fmla="*/ 1424869 h 1720144"/>
                <a:gd name="connsiteX79" fmla="*/ 5629846 w 6232412"/>
                <a:gd name="connsiteY79" fmla="*/ 1434394 h 1720144"/>
                <a:gd name="connsiteX80" fmla="*/ 5696521 w 6232412"/>
                <a:gd name="connsiteY80" fmla="*/ 1482019 h 1720144"/>
                <a:gd name="connsiteX81" fmla="*/ 5782246 w 6232412"/>
                <a:gd name="connsiteY81" fmla="*/ 1539169 h 1720144"/>
                <a:gd name="connsiteX82" fmla="*/ 5810821 w 6232412"/>
                <a:gd name="connsiteY82" fmla="*/ 1558219 h 1720144"/>
                <a:gd name="connsiteX83" fmla="*/ 5839396 w 6232412"/>
                <a:gd name="connsiteY83" fmla="*/ 1577269 h 1720144"/>
                <a:gd name="connsiteX84" fmla="*/ 5877496 w 6232412"/>
                <a:gd name="connsiteY84" fmla="*/ 1586794 h 1720144"/>
                <a:gd name="connsiteX85" fmla="*/ 5934646 w 6232412"/>
                <a:gd name="connsiteY85" fmla="*/ 1615369 h 1720144"/>
                <a:gd name="connsiteX86" fmla="*/ 5991796 w 6232412"/>
                <a:gd name="connsiteY86" fmla="*/ 1643944 h 1720144"/>
                <a:gd name="connsiteX87" fmla="*/ 6067996 w 6232412"/>
                <a:gd name="connsiteY87" fmla="*/ 1691569 h 1720144"/>
                <a:gd name="connsiteX88" fmla="*/ 6134671 w 6232412"/>
                <a:gd name="connsiteY88" fmla="*/ 1710619 h 1720144"/>
                <a:gd name="connsiteX89" fmla="*/ 6163246 w 6232412"/>
                <a:gd name="connsiteY89" fmla="*/ 1720144 h 1720144"/>
                <a:gd name="connsiteX90" fmla="*/ 6210871 w 6232412"/>
                <a:gd name="connsiteY90" fmla="*/ 1710619 h 1720144"/>
                <a:gd name="connsiteX91" fmla="*/ 6229921 w 6232412"/>
                <a:gd name="connsiteY91" fmla="*/ 1682044 h 1720144"/>
                <a:gd name="connsiteX92" fmla="*/ 6210871 w 6232412"/>
                <a:gd name="connsiteY92" fmla="*/ 1510594 h 1720144"/>
                <a:gd name="connsiteX93" fmla="*/ 6201346 w 6232412"/>
                <a:gd name="connsiteY93" fmla="*/ 1434394 h 1720144"/>
                <a:gd name="connsiteX94" fmla="*/ 6191821 w 6232412"/>
                <a:gd name="connsiteY94" fmla="*/ 1396294 h 1720144"/>
                <a:gd name="connsiteX95" fmla="*/ 6134671 w 6232412"/>
                <a:gd name="connsiteY95" fmla="*/ 1358194 h 1720144"/>
                <a:gd name="connsiteX96" fmla="*/ 6058471 w 6232412"/>
                <a:gd name="connsiteY96" fmla="*/ 1339144 h 1720144"/>
                <a:gd name="connsiteX97" fmla="*/ 6001321 w 6232412"/>
                <a:gd name="connsiteY97" fmla="*/ 1310569 h 1720144"/>
                <a:gd name="connsiteX98" fmla="*/ 5944171 w 6232412"/>
                <a:gd name="connsiteY98" fmla="*/ 1272469 h 1720144"/>
                <a:gd name="connsiteX99" fmla="*/ 5867971 w 6232412"/>
                <a:gd name="connsiteY99" fmla="*/ 1253419 h 1720144"/>
                <a:gd name="connsiteX100" fmla="*/ 5829871 w 6232412"/>
                <a:gd name="connsiteY100" fmla="*/ 1243894 h 1720144"/>
                <a:gd name="connsiteX101" fmla="*/ 5686996 w 6232412"/>
                <a:gd name="connsiteY101" fmla="*/ 1234369 h 1720144"/>
                <a:gd name="connsiteX102" fmla="*/ 5658421 w 6232412"/>
                <a:gd name="connsiteY102" fmla="*/ 1215319 h 1720144"/>
                <a:gd name="connsiteX103" fmla="*/ 5601271 w 6232412"/>
                <a:gd name="connsiteY103" fmla="*/ 1196269 h 1720144"/>
                <a:gd name="connsiteX104" fmla="*/ 5534596 w 6232412"/>
                <a:gd name="connsiteY104" fmla="*/ 1158169 h 1720144"/>
                <a:gd name="connsiteX105" fmla="*/ 5486971 w 6232412"/>
                <a:gd name="connsiteY105" fmla="*/ 1129594 h 1720144"/>
                <a:gd name="connsiteX106" fmla="*/ 5420296 w 6232412"/>
                <a:gd name="connsiteY106" fmla="*/ 1120069 h 1720144"/>
                <a:gd name="connsiteX107" fmla="*/ 5267896 w 6232412"/>
                <a:gd name="connsiteY107" fmla="*/ 1091494 h 1720144"/>
                <a:gd name="connsiteX108" fmla="*/ 5239321 w 6232412"/>
                <a:gd name="connsiteY108" fmla="*/ 1081969 h 1720144"/>
                <a:gd name="connsiteX109" fmla="*/ 5210746 w 6232412"/>
                <a:gd name="connsiteY109" fmla="*/ 1062919 h 1720144"/>
                <a:gd name="connsiteX110" fmla="*/ 5163121 w 6232412"/>
                <a:gd name="connsiteY110" fmla="*/ 1053394 h 1720144"/>
                <a:gd name="connsiteX111" fmla="*/ 5134546 w 6232412"/>
                <a:gd name="connsiteY111" fmla="*/ 1034344 h 1720144"/>
                <a:gd name="connsiteX112" fmla="*/ 5077396 w 6232412"/>
                <a:gd name="connsiteY112" fmla="*/ 1015294 h 1720144"/>
                <a:gd name="connsiteX113" fmla="*/ 5010721 w 6232412"/>
                <a:gd name="connsiteY113" fmla="*/ 996244 h 1720144"/>
                <a:gd name="connsiteX114" fmla="*/ 4982146 w 6232412"/>
                <a:gd name="connsiteY114" fmla="*/ 986719 h 1720144"/>
                <a:gd name="connsiteX115" fmla="*/ 4915471 w 6232412"/>
                <a:gd name="connsiteY115" fmla="*/ 967669 h 1720144"/>
                <a:gd name="connsiteX116" fmla="*/ 4877371 w 6232412"/>
                <a:gd name="connsiteY116" fmla="*/ 948619 h 1720144"/>
                <a:gd name="connsiteX117" fmla="*/ 4829746 w 6232412"/>
                <a:gd name="connsiteY117" fmla="*/ 939094 h 1720144"/>
                <a:gd name="connsiteX118" fmla="*/ 4772596 w 6232412"/>
                <a:gd name="connsiteY118" fmla="*/ 920044 h 1720144"/>
                <a:gd name="connsiteX119" fmla="*/ 4705921 w 6232412"/>
                <a:gd name="connsiteY119" fmla="*/ 900994 h 1720144"/>
                <a:gd name="connsiteX120" fmla="*/ 4677346 w 6232412"/>
                <a:gd name="connsiteY120" fmla="*/ 881944 h 1720144"/>
                <a:gd name="connsiteX121" fmla="*/ 4620196 w 6232412"/>
                <a:gd name="connsiteY121" fmla="*/ 862894 h 1720144"/>
                <a:gd name="connsiteX122" fmla="*/ 4591621 w 6232412"/>
                <a:gd name="connsiteY122" fmla="*/ 853369 h 1720144"/>
                <a:gd name="connsiteX123" fmla="*/ 4515421 w 6232412"/>
                <a:gd name="connsiteY123" fmla="*/ 834319 h 1720144"/>
                <a:gd name="connsiteX124" fmla="*/ 4458271 w 6232412"/>
                <a:gd name="connsiteY124" fmla="*/ 815269 h 1720144"/>
                <a:gd name="connsiteX125" fmla="*/ 4382071 w 6232412"/>
                <a:gd name="connsiteY125" fmla="*/ 796219 h 1720144"/>
                <a:gd name="connsiteX126" fmla="*/ 4315396 w 6232412"/>
                <a:gd name="connsiteY126" fmla="*/ 777169 h 1720144"/>
                <a:gd name="connsiteX127" fmla="*/ 4286821 w 6232412"/>
                <a:gd name="connsiteY127" fmla="*/ 758119 h 1720144"/>
                <a:gd name="connsiteX128" fmla="*/ 4258246 w 6232412"/>
                <a:gd name="connsiteY128" fmla="*/ 748594 h 1720144"/>
                <a:gd name="connsiteX129" fmla="*/ 4201096 w 6232412"/>
                <a:gd name="connsiteY129" fmla="*/ 700969 h 1720144"/>
                <a:gd name="connsiteX130" fmla="*/ 4172521 w 6232412"/>
                <a:gd name="connsiteY130" fmla="*/ 691444 h 1720144"/>
                <a:gd name="connsiteX131" fmla="*/ 4143946 w 6232412"/>
                <a:gd name="connsiteY131" fmla="*/ 672394 h 1720144"/>
                <a:gd name="connsiteX132" fmla="*/ 4048696 w 6232412"/>
                <a:gd name="connsiteY132" fmla="*/ 634294 h 1720144"/>
                <a:gd name="connsiteX133" fmla="*/ 3962971 w 6232412"/>
                <a:gd name="connsiteY133" fmla="*/ 624769 h 1720144"/>
                <a:gd name="connsiteX134" fmla="*/ 3905821 w 6232412"/>
                <a:gd name="connsiteY134" fmla="*/ 605719 h 1720144"/>
                <a:gd name="connsiteX135" fmla="*/ 3877246 w 6232412"/>
                <a:gd name="connsiteY135" fmla="*/ 596194 h 1720144"/>
                <a:gd name="connsiteX136" fmla="*/ 3762946 w 6232412"/>
                <a:gd name="connsiteY136" fmla="*/ 577144 h 1720144"/>
                <a:gd name="connsiteX137" fmla="*/ 3705796 w 6232412"/>
                <a:gd name="connsiteY137" fmla="*/ 567619 h 1720144"/>
                <a:gd name="connsiteX138" fmla="*/ 3658171 w 6232412"/>
                <a:gd name="connsiteY138" fmla="*/ 558094 h 1720144"/>
                <a:gd name="connsiteX139" fmla="*/ 3601021 w 6232412"/>
                <a:gd name="connsiteY139" fmla="*/ 539044 h 1720144"/>
                <a:gd name="connsiteX140" fmla="*/ 3515296 w 6232412"/>
                <a:gd name="connsiteY140" fmla="*/ 519994 h 1720144"/>
                <a:gd name="connsiteX141" fmla="*/ 3458146 w 6232412"/>
                <a:gd name="connsiteY141" fmla="*/ 491419 h 1720144"/>
                <a:gd name="connsiteX142" fmla="*/ 3429571 w 6232412"/>
                <a:gd name="connsiteY142" fmla="*/ 481894 h 1720144"/>
                <a:gd name="connsiteX143" fmla="*/ 3372421 w 6232412"/>
                <a:gd name="connsiteY143" fmla="*/ 443794 h 1720144"/>
                <a:gd name="connsiteX144" fmla="*/ 3334321 w 6232412"/>
                <a:gd name="connsiteY144" fmla="*/ 434269 h 1720144"/>
                <a:gd name="connsiteX145" fmla="*/ 3305746 w 6232412"/>
                <a:gd name="connsiteY145" fmla="*/ 405694 h 1720144"/>
                <a:gd name="connsiteX146" fmla="*/ 3239071 w 6232412"/>
                <a:gd name="connsiteY146" fmla="*/ 377119 h 1720144"/>
                <a:gd name="connsiteX147" fmla="*/ 3181921 w 6232412"/>
                <a:gd name="connsiteY147" fmla="*/ 339019 h 1720144"/>
                <a:gd name="connsiteX148" fmla="*/ 3115246 w 6232412"/>
                <a:gd name="connsiteY148" fmla="*/ 310444 h 1720144"/>
                <a:gd name="connsiteX149" fmla="*/ 3086671 w 6232412"/>
                <a:gd name="connsiteY149" fmla="*/ 291394 h 1720144"/>
                <a:gd name="connsiteX150" fmla="*/ 3019996 w 6232412"/>
                <a:gd name="connsiteY150" fmla="*/ 262819 h 1720144"/>
                <a:gd name="connsiteX151" fmla="*/ 2962846 w 6232412"/>
                <a:gd name="connsiteY151" fmla="*/ 253294 h 1720144"/>
                <a:gd name="connsiteX152" fmla="*/ 2915221 w 6232412"/>
                <a:gd name="connsiteY152" fmla="*/ 243769 h 1720144"/>
                <a:gd name="connsiteX153" fmla="*/ 2781871 w 6232412"/>
                <a:gd name="connsiteY153" fmla="*/ 234244 h 1720144"/>
                <a:gd name="connsiteX154" fmla="*/ 2400871 w 6232412"/>
                <a:gd name="connsiteY154" fmla="*/ 215194 h 1720144"/>
                <a:gd name="connsiteX155" fmla="*/ 2257996 w 6232412"/>
                <a:gd name="connsiteY155" fmla="*/ 196144 h 1720144"/>
                <a:gd name="connsiteX156" fmla="*/ 2172271 w 6232412"/>
                <a:gd name="connsiteY156" fmla="*/ 177094 h 1720144"/>
                <a:gd name="connsiteX157" fmla="*/ 2077021 w 6232412"/>
                <a:gd name="connsiteY157" fmla="*/ 167569 h 1720144"/>
                <a:gd name="connsiteX158" fmla="*/ 1953196 w 6232412"/>
                <a:gd name="connsiteY158" fmla="*/ 148519 h 1720144"/>
                <a:gd name="connsiteX159" fmla="*/ 1705546 w 6232412"/>
                <a:gd name="connsiteY159" fmla="*/ 138994 h 1720144"/>
                <a:gd name="connsiteX160" fmla="*/ 1591246 w 6232412"/>
                <a:gd name="connsiteY160" fmla="*/ 129469 h 1720144"/>
                <a:gd name="connsiteX161" fmla="*/ 1505521 w 6232412"/>
                <a:gd name="connsiteY161" fmla="*/ 110419 h 1720144"/>
                <a:gd name="connsiteX162" fmla="*/ 1362646 w 6232412"/>
                <a:gd name="connsiteY162" fmla="*/ 100894 h 1720144"/>
                <a:gd name="connsiteX163" fmla="*/ 1324546 w 6232412"/>
                <a:gd name="connsiteY163" fmla="*/ 91369 h 1720144"/>
                <a:gd name="connsiteX164" fmla="*/ 1276921 w 6232412"/>
                <a:gd name="connsiteY164" fmla="*/ 81844 h 1720144"/>
                <a:gd name="connsiteX165" fmla="*/ 1219771 w 6232412"/>
                <a:gd name="connsiteY165" fmla="*/ 62794 h 1720144"/>
                <a:gd name="connsiteX166" fmla="*/ 886396 w 6232412"/>
                <a:gd name="connsiteY166" fmla="*/ 72319 h 1720144"/>
                <a:gd name="connsiteX167" fmla="*/ 391096 w 6232412"/>
                <a:gd name="connsiteY167" fmla="*/ 53269 h 1720144"/>
                <a:gd name="connsiteX168" fmla="*/ 210121 w 6232412"/>
                <a:gd name="connsiteY168" fmla="*/ 24694 h 1720144"/>
                <a:gd name="connsiteX169" fmla="*/ 10096 w 6232412"/>
                <a:gd name="connsiteY169" fmla="*/ 24694 h 1720144"/>
                <a:gd name="connsiteX170" fmla="*/ 10096 w 6232412"/>
                <a:gd name="connsiteY170" fmla="*/ 100894 h 1720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6232412" h="1720144">
                  <a:moveTo>
                    <a:pt x="10096" y="43744"/>
                  </a:moveTo>
                  <a:cubicBezTo>
                    <a:pt x="22796" y="62794"/>
                    <a:pt x="30966" y="85817"/>
                    <a:pt x="48196" y="100894"/>
                  </a:cubicBezTo>
                  <a:cubicBezTo>
                    <a:pt x="58048" y="109514"/>
                    <a:pt x="73459" y="107852"/>
                    <a:pt x="86296" y="110419"/>
                  </a:cubicBezTo>
                  <a:cubicBezTo>
                    <a:pt x="105234" y="114207"/>
                    <a:pt x="124185" y="118535"/>
                    <a:pt x="143446" y="119944"/>
                  </a:cubicBezTo>
                  <a:cubicBezTo>
                    <a:pt x="254456" y="128067"/>
                    <a:pt x="365741" y="131904"/>
                    <a:pt x="476821" y="138994"/>
                  </a:cubicBezTo>
                  <a:cubicBezTo>
                    <a:pt x="514975" y="141429"/>
                    <a:pt x="553021" y="145344"/>
                    <a:pt x="591121" y="148519"/>
                  </a:cubicBezTo>
                  <a:cubicBezTo>
                    <a:pt x="734760" y="177247"/>
                    <a:pt x="555782" y="140666"/>
                    <a:pt x="676846" y="167569"/>
                  </a:cubicBezTo>
                  <a:cubicBezTo>
                    <a:pt x="716784" y="176444"/>
                    <a:pt x="740264" y="179726"/>
                    <a:pt x="781621" y="186619"/>
                  </a:cubicBezTo>
                  <a:cubicBezTo>
                    <a:pt x="794321" y="192969"/>
                    <a:pt x="806251" y="201179"/>
                    <a:pt x="819721" y="205669"/>
                  </a:cubicBezTo>
                  <a:cubicBezTo>
                    <a:pt x="840613" y="212633"/>
                    <a:pt x="918920" y="222562"/>
                    <a:pt x="934021" y="224719"/>
                  </a:cubicBezTo>
                  <a:cubicBezTo>
                    <a:pt x="1020724" y="253620"/>
                    <a:pt x="883786" y="209287"/>
                    <a:pt x="1010221" y="243769"/>
                  </a:cubicBezTo>
                  <a:cubicBezTo>
                    <a:pt x="1135892" y="278043"/>
                    <a:pt x="1010484" y="246249"/>
                    <a:pt x="1105471" y="281869"/>
                  </a:cubicBezTo>
                  <a:cubicBezTo>
                    <a:pt x="1117728" y="286466"/>
                    <a:pt x="1130871" y="288219"/>
                    <a:pt x="1143571" y="291394"/>
                  </a:cubicBezTo>
                  <a:cubicBezTo>
                    <a:pt x="1196329" y="326566"/>
                    <a:pt x="1147166" y="299436"/>
                    <a:pt x="1229296" y="319969"/>
                  </a:cubicBezTo>
                  <a:cubicBezTo>
                    <a:pt x="1248777" y="324839"/>
                    <a:pt x="1267396" y="332669"/>
                    <a:pt x="1286446" y="339019"/>
                  </a:cubicBezTo>
                  <a:cubicBezTo>
                    <a:pt x="1295971" y="342194"/>
                    <a:pt x="1306667" y="342975"/>
                    <a:pt x="1315021" y="348544"/>
                  </a:cubicBezTo>
                  <a:lnTo>
                    <a:pt x="1400746" y="405694"/>
                  </a:lnTo>
                  <a:cubicBezTo>
                    <a:pt x="1410271" y="412044"/>
                    <a:pt x="1418096" y="422499"/>
                    <a:pt x="1429321" y="424744"/>
                  </a:cubicBezTo>
                  <a:cubicBezTo>
                    <a:pt x="1445196" y="427919"/>
                    <a:pt x="1461240" y="430342"/>
                    <a:pt x="1476946" y="434269"/>
                  </a:cubicBezTo>
                  <a:cubicBezTo>
                    <a:pt x="1486686" y="436704"/>
                    <a:pt x="1495550" y="442621"/>
                    <a:pt x="1505521" y="443794"/>
                  </a:cubicBezTo>
                  <a:cubicBezTo>
                    <a:pt x="1549779" y="449001"/>
                    <a:pt x="1594421" y="450144"/>
                    <a:pt x="1638871" y="453319"/>
                  </a:cubicBezTo>
                  <a:cubicBezTo>
                    <a:pt x="1654746" y="456494"/>
                    <a:pt x="1670692" y="459332"/>
                    <a:pt x="1686496" y="462844"/>
                  </a:cubicBezTo>
                  <a:cubicBezTo>
                    <a:pt x="1699275" y="465684"/>
                    <a:pt x="1711759" y="469802"/>
                    <a:pt x="1724596" y="472369"/>
                  </a:cubicBezTo>
                  <a:cubicBezTo>
                    <a:pt x="1743534" y="476157"/>
                    <a:pt x="1763010" y="477210"/>
                    <a:pt x="1781746" y="481894"/>
                  </a:cubicBezTo>
                  <a:cubicBezTo>
                    <a:pt x="1801227" y="486764"/>
                    <a:pt x="1819846" y="494594"/>
                    <a:pt x="1838896" y="500944"/>
                  </a:cubicBezTo>
                  <a:cubicBezTo>
                    <a:pt x="1870717" y="511551"/>
                    <a:pt x="1869691" y="512021"/>
                    <a:pt x="1905571" y="519994"/>
                  </a:cubicBezTo>
                  <a:cubicBezTo>
                    <a:pt x="1997512" y="540425"/>
                    <a:pt x="1906953" y="518365"/>
                    <a:pt x="2010346" y="539044"/>
                  </a:cubicBezTo>
                  <a:cubicBezTo>
                    <a:pt x="2066135" y="550202"/>
                    <a:pt x="2038776" y="549395"/>
                    <a:pt x="2105596" y="567619"/>
                  </a:cubicBezTo>
                  <a:cubicBezTo>
                    <a:pt x="2121215" y="571879"/>
                    <a:pt x="2137515" y="573217"/>
                    <a:pt x="2153221" y="577144"/>
                  </a:cubicBezTo>
                  <a:cubicBezTo>
                    <a:pt x="2162961" y="579579"/>
                    <a:pt x="2172142" y="583911"/>
                    <a:pt x="2181796" y="586669"/>
                  </a:cubicBezTo>
                  <a:cubicBezTo>
                    <a:pt x="2194383" y="590265"/>
                    <a:pt x="2207357" y="592432"/>
                    <a:pt x="2219896" y="596194"/>
                  </a:cubicBezTo>
                  <a:cubicBezTo>
                    <a:pt x="2239130" y="601964"/>
                    <a:pt x="2258402" y="607786"/>
                    <a:pt x="2277046" y="615244"/>
                  </a:cubicBezTo>
                  <a:cubicBezTo>
                    <a:pt x="2292921" y="621594"/>
                    <a:pt x="2308294" y="629381"/>
                    <a:pt x="2324671" y="634294"/>
                  </a:cubicBezTo>
                  <a:cubicBezTo>
                    <a:pt x="2340178" y="638946"/>
                    <a:pt x="2356677" y="639559"/>
                    <a:pt x="2372296" y="643819"/>
                  </a:cubicBezTo>
                  <a:cubicBezTo>
                    <a:pt x="2391669" y="649103"/>
                    <a:pt x="2409965" y="657999"/>
                    <a:pt x="2429446" y="662869"/>
                  </a:cubicBezTo>
                  <a:cubicBezTo>
                    <a:pt x="2454846" y="669219"/>
                    <a:pt x="2481337" y="672195"/>
                    <a:pt x="2505646" y="681919"/>
                  </a:cubicBezTo>
                  <a:cubicBezTo>
                    <a:pt x="2521521" y="688269"/>
                    <a:pt x="2536894" y="696056"/>
                    <a:pt x="2553271" y="700969"/>
                  </a:cubicBezTo>
                  <a:cubicBezTo>
                    <a:pt x="2593854" y="713144"/>
                    <a:pt x="2674519" y="718187"/>
                    <a:pt x="2705671" y="720019"/>
                  </a:cubicBezTo>
                  <a:cubicBezTo>
                    <a:pt x="2778639" y="724311"/>
                    <a:pt x="2851735" y="726067"/>
                    <a:pt x="2924746" y="729544"/>
                  </a:cubicBezTo>
                  <a:lnTo>
                    <a:pt x="3305746" y="748594"/>
                  </a:lnTo>
                  <a:cubicBezTo>
                    <a:pt x="3426153" y="788730"/>
                    <a:pt x="3233645" y="721776"/>
                    <a:pt x="3362896" y="777169"/>
                  </a:cubicBezTo>
                  <a:cubicBezTo>
                    <a:pt x="3374928" y="782326"/>
                    <a:pt x="3388409" y="783098"/>
                    <a:pt x="3400996" y="786694"/>
                  </a:cubicBezTo>
                  <a:cubicBezTo>
                    <a:pt x="3410650" y="789452"/>
                    <a:pt x="3419831" y="793784"/>
                    <a:pt x="3429571" y="796219"/>
                  </a:cubicBezTo>
                  <a:cubicBezTo>
                    <a:pt x="3457969" y="803319"/>
                    <a:pt x="3486898" y="808169"/>
                    <a:pt x="3515296" y="815269"/>
                  </a:cubicBezTo>
                  <a:cubicBezTo>
                    <a:pt x="3560592" y="826593"/>
                    <a:pt x="3528521" y="825411"/>
                    <a:pt x="3581971" y="834319"/>
                  </a:cubicBezTo>
                  <a:cubicBezTo>
                    <a:pt x="3704255" y="854700"/>
                    <a:pt x="3712223" y="853111"/>
                    <a:pt x="3829621" y="862894"/>
                  </a:cubicBezTo>
                  <a:cubicBezTo>
                    <a:pt x="3984136" y="901523"/>
                    <a:pt x="3764738" y="842135"/>
                    <a:pt x="3896296" y="891469"/>
                  </a:cubicBezTo>
                  <a:cubicBezTo>
                    <a:pt x="3911455" y="897153"/>
                    <a:pt x="3928215" y="897067"/>
                    <a:pt x="3943921" y="900994"/>
                  </a:cubicBezTo>
                  <a:cubicBezTo>
                    <a:pt x="3953661" y="903429"/>
                    <a:pt x="3962756" y="908084"/>
                    <a:pt x="3972496" y="910519"/>
                  </a:cubicBezTo>
                  <a:cubicBezTo>
                    <a:pt x="3988202" y="914446"/>
                    <a:pt x="4004346" y="916404"/>
                    <a:pt x="4020121" y="920044"/>
                  </a:cubicBezTo>
                  <a:cubicBezTo>
                    <a:pt x="4045632" y="925931"/>
                    <a:pt x="4072903" y="927385"/>
                    <a:pt x="4096321" y="939094"/>
                  </a:cubicBezTo>
                  <a:cubicBezTo>
                    <a:pt x="4109021" y="945444"/>
                    <a:pt x="4120646" y="954700"/>
                    <a:pt x="4134421" y="958144"/>
                  </a:cubicBezTo>
                  <a:cubicBezTo>
                    <a:pt x="4159254" y="964352"/>
                    <a:pt x="4185321" y="963777"/>
                    <a:pt x="4210621" y="967669"/>
                  </a:cubicBezTo>
                  <a:cubicBezTo>
                    <a:pt x="4226622" y="970131"/>
                    <a:pt x="4242540" y="973267"/>
                    <a:pt x="4258246" y="977194"/>
                  </a:cubicBezTo>
                  <a:cubicBezTo>
                    <a:pt x="4267986" y="979629"/>
                    <a:pt x="4277120" y="984132"/>
                    <a:pt x="4286821" y="986719"/>
                  </a:cubicBezTo>
                  <a:cubicBezTo>
                    <a:pt x="4324768" y="996838"/>
                    <a:pt x="4363864" y="1002875"/>
                    <a:pt x="4401121" y="1015294"/>
                  </a:cubicBezTo>
                  <a:cubicBezTo>
                    <a:pt x="4410646" y="1018469"/>
                    <a:pt x="4419851" y="1022850"/>
                    <a:pt x="4429696" y="1024819"/>
                  </a:cubicBezTo>
                  <a:cubicBezTo>
                    <a:pt x="4467571" y="1032394"/>
                    <a:pt x="4506032" y="1036751"/>
                    <a:pt x="4543996" y="1043869"/>
                  </a:cubicBezTo>
                  <a:cubicBezTo>
                    <a:pt x="4556863" y="1046281"/>
                    <a:pt x="4569317" y="1050554"/>
                    <a:pt x="4582096" y="1053394"/>
                  </a:cubicBezTo>
                  <a:cubicBezTo>
                    <a:pt x="4597900" y="1056906"/>
                    <a:pt x="4614102" y="1058659"/>
                    <a:pt x="4629721" y="1062919"/>
                  </a:cubicBezTo>
                  <a:cubicBezTo>
                    <a:pt x="4649094" y="1068203"/>
                    <a:pt x="4667390" y="1077099"/>
                    <a:pt x="4686871" y="1081969"/>
                  </a:cubicBezTo>
                  <a:cubicBezTo>
                    <a:pt x="4740677" y="1095421"/>
                    <a:pt x="4712134" y="1088927"/>
                    <a:pt x="4772596" y="1101019"/>
                  </a:cubicBezTo>
                  <a:cubicBezTo>
                    <a:pt x="4854488" y="1155614"/>
                    <a:pt x="4750876" y="1090159"/>
                    <a:pt x="4829746" y="1129594"/>
                  </a:cubicBezTo>
                  <a:cubicBezTo>
                    <a:pt x="4839985" y="1134714"/>
                    <a:pt x="4848082" y="1143524"/>
                    <a:pt x="4858321" y="1148644"/>
                  </a:cubicBezTo>
                  <a:cubicBezTo>
                    <a:pt x="4867301" y="1153134"/>
                    <a:pt x="4877210" y="1155527"/>
                    <a:pt x="4886896" y="1158169"/>
                  </a:cubicBezTo>
                  <a:cubicBezTo>
                    <a:pt x="4912155" y="1165058"/>
                    <a:pt x="4938258" y="1168940"/>
                    <a:pt x="4963096" y="1177219"/>
                  </a:cubicBezTo>
                  <a:cubicBezTo>
                    <a:pt x="4972621" y="1180394"/>
                    <a:pt x="4981898" y="1184444"/>
                    <a:pt x="4991671" y="1186744"/>
                  </a:cubicBezTo>
                  <a:cubicBezTo>
                    <a:pt x="5035922" y="1197156"/>
                    <a:pt x="5125021" y="1215319"/>
                    <a:pt x="5125021" y="1215319"/>
                  </a:cubicBezTo>
                  <a:cubicBezTo>
                    <a:pt x="5206913" y="1269914"/>
                    <a:pt x="5103301" y="1204459"/>
                    <a:pt x="5182171" y="1243894"/>
                  </a:cubicBezTo>
                  <a:cubicBezTo>
                    <a:pt x="5192410" y="1249014"/>
                    <a:pt x="5200507" y="1257824"/>
                    <a:pt x="5210746" y="1262944"/>
                  </a:cubicBezTo>
                  <a:cubicBezTo>
                    <a:pt x="5224411" y="1269776"/>
                    <a:pt x="5265214" y="1278942"/>
                    <a:pt x="5277421" y="1281994"/>
                  </a:cubicBezTo>
                  <a:cubicBezTo>
                    <a:pt x="5286946" y="1288344"/>
                    <a:pt x="5295757" y="1295924"/>
                    <a:pt x="5305996" y="1301044"/>
                  </a:cubicBezTo>
                  <a:cubicBezTo>
                    <a:pt x="5314976" y="1305534"/>
                    <a:pt x="5325343" y="1306614"/>
                    <a:pt x="5334571" y="1310569"/>
                  </a:cubicBezTo>
                  <a:cubicBezTo>
                    <a:pt x="5347622" y="1316162"/>
                    <a:pt x="5360343" y="1322574"/>
                    <a:pt x="5372671" y="1329619"/>
                  </a:cubicBezTo>
                  <a:cubicBezTo>
                    <a:pt x="5382610" y="1335299"/>
                    <a:pt x="5390785" y="1344020"/>
                    <a:pt x="5401246" y="1348669"/>
                  </a:cubicBezTo>
                  <a:cubicBezTo>
                    <a:pt x="5419596" y="1356824"/>
                    <a:pt x="5441688" y="1356580"/>
                    <a:pt x="5458396" y="1367719"/>
                  </a:cubicBezTo>
                  <a:cubicBezTo>
                    <a:pt x="5467921" y="1374069"/>
                    <a:pt x="5476510" y="1382120"/>
                    <a:pt x="5486971" y="1386769"/>
                  </a:cubicBezTo>
                  <a:cubicBezTo>
                    <a:pt x="5505321" y="1394924"/>
                    <a:pt x="5525071" y="1399469"/>
                    <a:pt x="5544121" y="1405819"/>
                  </a:cubicBezTo>
                  <a:lnTo>
                    <a:pt x="5601271" y="1424869"/>
                  </a:lnTo>
                  <a:cubicBezTo>
                    <a:pt x="5610796" y="1428044"/>
                    <a:pt x="5621492" y="1428825"/>
                    <a:pt x="5629846" y="1434394"/>
                  </a:cubicBezTo>
                  <a:cubicBezTo>
                    <a:pt x="5722747" y="1496328"/>
                    <a:pt x="5578376" y="1399317"/>
                    <a:pt x="5696521" y="1482019"/>
                  </a:cubicBezTo>
                  <a:cubicBezTo>
                    <a:pt x="5724656" y="1501713"/>
                    <a:pt x="5753671" y="1520119"/>
                    <a:pt x="5782246" y="1539169"/>
                  </a:cubicBezTo>
                  <a:lnTo>
                    <a:pt x="5810821" y="1558219"/>
                  </a:lnTo>
                  <a:cubicBezTo>
                    <a:pt x="5820346" y="1564569"/>
                    <a:pt x="5828290" y="1574493"/>
                    <a:pt x="5839396" y="1577269"/>
                  </a:cubicBezTo>
                  <a:lnTo>
                    <a:pt x="5877496" y="1586794"/>
                  </a:lnTo>
                  <a:cubicBezTo>
                    <a:pt x="5959388" y="1641389"/>
                    <a:pt x="5855776" y="1575934"/>
                    <a:pt x="5934646" y="1615369"/>
                  </a:cubicBezTo>
                  <a:cubicBezTo>
                    <a:pt x="6008504" y="1652298"/>
                    <a:pt x="5919972" y="1620003"/>
                    <a:pt x="5991796" y="1643944"/>
                  </a:cubicBezTo>
                  <a:cubicBezTo>
                    <a:pt x="6028261" y="1671293"/>
                    <a:pt x="6027319" y="1674136"/>
                    <a:pt x="6067996" y="1691569"/>
                  </a:cubicBezTo>
                  <a:cubicBezTo>
                    <a:pt x="6090834" y="1701357"/>
                    <a:pt x="6110504" y="1703714"/>
                    <a:pt x="6134671" y="1710619"/>
                  </a:cubicBezTo>
                  <a:cubicBezTo>
                    <a:pt x="6144325" y="1713377"/>
                    <a:pt x="6153721" y="1716969"/>
                    <a:pt x="6163246" y="1720144"/>
                  </a:cubicBezTo>
                  <a:cubicBezTo>
                    <a:pt x="6179121" y="1716969"/>
                    <a:pt x="6196815" y="1718651"/>
                    <a:pt x="6210871" y="1710619"/>
                  </a:cubicBezTo>
                  <a:cubicBezTo>
                    <a:pt x="6220810" y="1704939"/>
                    <a:pt x="6229286" y="1693474"/>
                    <a:pt x="6229921" y="1682044"/>
                  </a:cubicBezTo>
                  <a:cubicBezTo>
                    <a:pt x="6235745" y="1577203"/>
                    <a:pt x="6232121" y="1574343"/>
                    <a:pt x="6210871" y="1510594"/>
                  </a:cubicBezTo>
                  <a:cubicBezTo>
                    <a:pt x="6207696" y="1485194"/>
                    <a:pt x="6205554" y="1459643"/>
                    <a:pt x="6201346" y="1434394"/>
                  </a:cubicBezTo>
                  <a:cubicBezTo>
                    <a:pt x="6199194" y="1421481"/>
                    <a:pt x="6200441" y="1406146"/>
                    <a:pt x="6191821" y="1396294"/>
                  </a:cubicBezTo>
                  <a:cubicBezTo>
                    <a:pt x="6176744" y="1379064"/>
                    <a:pt x="6156883" y="1363747"/>
                    <a:pt x="6134671" y="1358194"/>
                  </a:cubicBezTo>
                  <a:lnTo>
                    <a:pt x="6058471" y="1339144"/>
                  </a:lnTo>
                  <a:cubicBezTo>
                    <a:pt x="5931616" y="1254574"/>
                    <a:pt x="6119627" y="1376294"/>
                    <a:pt x="6001321" y="1310569"/>
                  </a:cubicBezTo>
                  <a:cubicBezTo>
                    <a:pt x="5981307" y="1299450"/>
                    <a:pt x="5966383" y="1278022"/>
                    <a:pt x="5944171" y="1272469"/>
                  </a:cubicBezTo>
                  <a:lnTo>
                    <a:pt x="5867971" y="1253419"/>
                  </a:lnTo>
                  <a:cubicBezTo>
                    <a:pt x="5855271" y="1250244"/>
                    <a:pt x="5842933" y="1244765"/>
                    <a:pt x="5829871" y="1243894"/>
                  </a:cubicBezTo>
                  <a:lnTo>
                    <a:pt x="5686996" y="1234369"/>
                  </a:lnTo>
                  <a:cubicBezTo>
                    <a:pt x="5677471" y="1228019"/>
                    <a:pt x="5668882" y="1219968"/>
                    <a:pt x="5658421" y="1215319"/>
                  </a:cubicBezTo>
                  <a:cubicBezTo>
                    <a:pt x="5640071" y="1207164"/>
                    <a:pt x="5617979" y="1207408"/>
                    <a:pt x="5601271" y="1196269"/>
                  </a:cubicBezTo>
                  <a:cubicBezTo>
                    <a:pt x="5541396" y="1156352"/>
                    <a:pt x="5607105" y="1198452"/>
                    <a:pt x="5534596" y="1158169"/>
                  </a:cubicBezTo>
                  <a:cubicBezTo>
                    <a:pt x="5518412" y="1149178"/>
                    <a:pt x="5504534" y="1135448"/>
                    <a:pt x="5486971" y="1129594"/>
                  </a:cubicBezTo>
                  <a:cubicBezTo>
                    <a:pt x="5465672" y="1122494"/>
                    <a:pt x="5442362" y="1124206"/>
                    <a:pt x="5420296" y="1120069"/>
                  </a:cubicBezTo>
                  <a:cubicBezTo>
                    <a:pt x="5228934" y="1084189"/>
                    <a:pt x="5427760" y="1114332"/>
                    <a:pt x="5267896" y="1091494"/>
                  </a:cubicBezTo>
                  <a:cubicBezTo>
                    <a:pt x="5258371" y="1088319"/>
                    <a:pt x="5248301" y="1086459"/>
                    <a:pt x="5239321" y="1081969"/>
                  </a:cubicBezTo>
                  <a:cubicBezTo>
                    <a:pt x="5229082" y="1076849"/>
                    <a:pt x="5221465" y="1066939"/>
                    <a:pt x="5210746" y="1062919"/>
                  </a:cubicBezTo>
                  <a:cubicBezTo>
                    <a:pt x="5195587" y="1057235"/>
                    <a:pt x="5178996" y="1056569"/>
                    <a:pt x="5163121" y="1053394"/>
                  </a:cubicBezTo>
                  <a:cubicBezTo>
                    <a:pt x="5153596" y="1047044"/>
                    <a:pt x="5145007" y="1038993"/>
                    <a:pt x="5134546" y="1034344"/>
                  </a:cubicBezTo>
                  <a:cubicBezTo>
                    <a:pt x="5116196" y="1026189"/>
                    <a:pt x="5096446" y="1021644"/>
                    <a:pt x="5077396" y="1015294"/>
                  </a:cubicBezTo>
                  <a:cubicBezTo>
                    <a:pt x="5008883" y="992456"/>
                    <a:pt x="5094442" y="1020164"/>
                    <a:pt x="5010721" y="996244"/>
                  </a:cubicBezTo>
                  <a:cubicBezTo>
                    <a:pt x="5001067" y="993486"/>
                    <a:pt x="4991800" y="989477"/>
                    <a:pt x="4982146" y="986719"/>
                  </a:cubicBezTo>
                  <a:cubicBezTo>
                    <a:pt x="4957979" y="979814"/>
                    <a:pt x="4938309" y="977457"/>
                    <a:pt x="4915471" y="967669"/>
                  </a:cubicBezTo>
                  <a:cubicBezTo>
                    <a:pt x="4902420" y="962076"/>
                    <a:pt x="4890841" y="953109"/>
                    <a:pt x="4877371" y="948619"/>
                  </a:cubicBezTo>
                  <a:cubicBezTo>
                    <a:pt x="4862012" y="943499"/>
                    <a:pt x="4845365" y="943354"/>
                    <a:pt x="4829746" y="939094"/>
                  </a:cubicBezTo>
                  <a:cubicBezTo>
                    <a:pt x="4810373" y="933810"/>
                    <a:pt x="4792077" y="924914"/>
                    <a:pt x="4772596" y="920044"/>
                  </a:cubicBezTo>
                  <a:cubicBezTo>
                    <a:pt x="4760389" y="916992"/>
                    <a:pt x="4719586" y="907826"/>
                    <a:pt x="4705921" y="900994"/>
                  </a:cubicBezTo>
                  <a:cubicBezTo>
                    <a:pt x="4695682" y="895874"/>
                    <a:pt x="4687807" y="886593"/>
                    <a:pt x="4677346" y="881944"/>
                  </a:cubicBezTo>
                  <a:cubicBezTo>
                    <a:pt x="4658996" y="873789"/>
                    <a:pt x="4639246" y="869244"/>
                    <a:pt x="4620196" y="862894"/>
                  </a:cubicBezTo>
                  <a:cubicBezTo>
                    <a:pt x="4610671" y="859719"/>
                    <a:pt x="4601361" y="855804"/>
                    <a:pt x="4591621" y="853369"/>
                  </a:cubicBezTo>
                  <a:cubicBezTo>
                    <a:pt x="4566221" y="847019"/>
                    <a:pt x="4540259" y="842598"/>
                    <a:pt x="4515421" y="834319"/>
                  </a:cubicBezTo>
                  <a:cubicBezTo>
                    <a:pt x="4496371" y="827969"/>
                    <a:pt x="4477752" y="820139"/>
                    <a:pt x="4458271" y="815269"/>
                  </a:cubicBezTo>
                  <a:cubicBezTo>
                    <a:pt x="4432871" y="808919"/>
                    <a:pt x="4406909" y="804498"/>
                    <a:pt x="4382071" y="796219"/>
                  </a:cubicBezTo>
                  <a:cubicBezTo>
                    <a:pt x="4341077" y="782554"/>
                    <a:pt x="4363236" y="789129"/>
                    <a:pt x="4315396" y="777169"/>
                  </a:cubicBezTo>
                  <a:cubicBezTo>
                    <a:pt x="4305871" y="770819"/>
                    <a:pt x="4297060" y="763239"/>
                    <a:pt x="4286821" y="758119"/>
                  </a:cubicBezTo>
                  <a:cubicBezTo>
                    <a:pt x="4277841" y="753629"/>
                    <a:pt x="4266600" y="754163"/>
                    <a:pt x="4258246" y="748594"/>
                  </a:cubicBezTo>
                  <a:cubicBezTo>
                    <a:pt x="4195049" y="706463"/>
                    <a:pt x="4263422" y="732132"/>
                    <a:pt x="4201096" y="700969"/>
                  </a:cubicBezTo>
                  <a:cubicBezTo>
                    <a:pt x="4192116" y="696479"/>
                    <a:pt x="4181501" y="695934"/>
                    <a:pt x="4172521" y="691444"/>
                  </a:cubicBezTo>
                  <a:cubicBezTo>
                    <a:pt x="4162282" y="686324"/>
                    <a:pt x="4153885" y="678074"/>
                    <a:pt x="4143946" y="672394"/>
                  </a:cubicBezTo>
                  <a:cubicBezTo>
                    <a:pt x="4120692" y="659106"/>
                    <a:pt x="4072921" y="636986"/>
                    <a:pt x="4048696" y="634294"/>
                  </a:cubicBezTo>
                  <a:lnTo>
                    <a:pt x="3962971" y="624769"/>
                  </a:lnTo>
                  <a:lnTo>
                    <a:pt x="3905821" y="605719"/>
                  </a:lnTo>
                  <a:cubicBezTo>
                    <a:pt x="3896296" y="602544"/>
                    <a:pt x="3887150" y="597845"/>
                    <a:pt x="3877246" y="596194"/>
                  </a:cubicBezTo>
                  <a:lnTo>
                    <a:pt x="3762946" y="577144"/>
                  </a:lnTo>
                  <a:cubicBezTo>
                    <a:pt x="3743896" y="573969"/>
                    <a:pt x="3724734" y="571407"/>
                    <a:pt x="3705796" y="567619"/>
                  </a:cubicBezTo>
                  <a:cubicBezTo>
                    <a:pt x="3689921" y="564444"/>
                    <a:pt x="3673790" y="562354"/>
                    <a:pt x="3658171" y="558094"/>
                  </a:cubicBezTo>
                  <a:cubicBezTo>
                    <a:pt x="3638798" y="552810"/>
                    <a:pt x="3620712" y="542982"/>
                    <a:pt x="3601021" y="539044"/>
                  </a:cubicBezTo>
                  <a:cubicBezTo>
                    <a:pt x="3568285" y="532497"/>
                    <a:pt x="3546683" y="528962"/>
                    <a:pt x="3515296" y="519994"/>
                  </a:cubicBezTo>
                  <a:cubicBezTo>
                    <a:pt x="3459433" y="504033"/>
                    <a:pt x="3513806" y="519249"/>
                    <a:pt x="3458146" y="491419"/>
                  </a:cubicBezTo>
                  <a:cubicBezTo>
                    <a:pt x="3449166" y="486929"/>
                    <a:pt x="3438348" y="486770"/>
                    <a:pt x="3429571" y="481894"/>
                  </a:cubicBezTo>
                  <a:cubicBezTo>
                    <a:pt x="3409557" y="470775"/>
                    <a:pt x="3394633" y="449347"/>
                    <a:pt x="3372421" y="443794"/>
                  </a:cubicBezTo>
                  <a:lnTo>
                    <a:pt x="3334321" y="434269"/>
                  </a:lnTo>
                  <a:cubicBezTo>
                    <a:pt x="3324796" y="424744"/>
                    <a:pt x="3316707" y="413524"/>
                    <a:pt x="3305746" y="405694"/>
                  </a:cubicBezTo>
                  <a:cubicBezTo>
                    <a:pt x="3238978" y="358003"/>
                    <a:pt x="3295037" y="408211"/>
                    <a:pt x="3239071" y="377119"/>
                  </a:cubicBezTo>
                  <a:cubicBezTo>
                    <a:pt x="3219057" y="366000"/>
                    <a:pt x="3203641" y="346259"/>
                    <a:pt x="3181921" y="339019"/>
                  </a:cubicBezTo>
                  <a:cubicBezTo>
                    <a:pt x="3149863" y="328333"/>
                    <a:pt x="3148202" y="329276"/>
                    <a:pt x="3115246" y="310444"/>
                  </a:cubicBezTo>
                  <a:cubicBezTo>
                    <a:pt x="3105307" y="304764"/>
                    <a:pt x="3096610" y="297074"/>
                    <a:pt x="3086671" y="291394"/>
                  </a:cubicBezTo>
                  <a:cubicBezTo>
                    <a:pt x="3068140" y="280805"/>
                    <a:pt x="3041854" y="267676"/>
                    <a:pt x="3019996" y="262819"/>
                  </a:cubicBezTo>
                  <a:cubicBezTo>
                    <a:pt x="3001143" y="258629"/>
                    <a:pt x="2981847" y="256749"/>
                    <a:pt x="2962846" y="253294"/>
                  </a:cubicBezTo>
                  <a:cubicBezTo>
                    <a:pt x="2946918" y="250398"/>
                    <a:pt x="2931321" y="245464"/>
                    <a:pt x="2915221" y="243769"/>
                  </a:cubicBezTo>
                  <a:cubicBezTo>
                    <a:pt x="2870903" y="239104"/>
                    <a:pt x="2826321" y="237419"/>
                    <a:pt x="2781871" y="234244"/>
                  </a:cubicBezTo>
                  <a:cubicBezTo>
                    <a:pt x="2640155" y="187005"/>
                    <a:pt x="2782686" y="231441"/>
                    <a:pt x="2400871" y="215194"/>
                  </a:cubicBezTo>
                  <a:cubicBezTo>
                    <a:pt x="2344355" y="212789"/>
                    <a:pt x="2309084" y="207497"/>
                    <a:pt x="2257996" y="196144"/>
                  </a:cubicBezTo>
                  <a:cubicBezTo>
                    <a:pt x="2224043" y="188599"/>
                    <a:pt x="2208181" y="181882"/>
                    <a:pt x="2172271" y="177094"/>
                  </a:cubicBezTo>
                  <a:cubicBezTo>
                    <a:pt x="2140643" y="172877"/>
                    <a:pt x="2108771" y="170744"/>
                    <a:pt x="2077021" y="167569"/>
                  </a:cubicBezTo>
                  <a:cubicBezTo>
                    <a:pt x="2023473" y="149720"/>
                    <a:pt x="2041598" y="153430"/>
                    <a:pt x="1953196" y="148519"/>
                  </a:cubicBezTo>
                  <a:cubicBezTo>
                    <a:pt x="1870712" y="143937"/>
                    <a:pt x="1788096" y="142169"/>
                    <a:pt x="1705546" y="138994"/>
                  </a:cubicBezTo>
                  <a:cubicBezTo>
                    <a:pt x="1667446" y="135819"/>
                    <a:pt x="1629183" y="134211"/>
                    <a:pt x="1591246" y="129469"/>
                  </a:cubicBezTo>
                  <a:cubicBezTo>
                    <a:pt x="1463969" y="113559"/>
                    <a:pt x="1656844" y="125551"/>
                    <a:pt x="1505521" y="110419"/>
                  </a:cubicBezTo>
                  <a:cubicBezTo>
                    <a:pt x="1458027" y="105670"/>
                    <a:pt x="1410271" y="104069"/>
                    <a:pt x="1362646" y="100894"/>
                  </a:cubicBezTo>
                  <a:cubicBezTo>
                    <a:pt x="1349946" y="97719"/>
                    <a:pt x="1337325" y="94209"/>
                    <a:pt x="1324546" y="91369"/>
                  </a:cubicBezTo>
                  <a:cubicBezTo>
                    <a:pt x="1308742" y="87857"/>
                    <a:pt x="1292540" y="86104"/>
                    <a:pt x="1276921" y="81844"/>
                  </a:cubicBezTo>
                  <a:cubicBezTo>
                    <a:pt x="1257548" y="76560"/>
                    <a:pt x="1238821" y="69144"/>
                    <a:pt x="1219771" y="62794"/>
                  </a:cubicBezTo>
                  <a:cubicBezTo>
                    <a:pt x="1108646" y="65969"/>
                    <a:pt x="997566" y="72319"/>
                    <a:pt x="886396" y="72319"/>
                  </a:cubicBezTo>
                  <a:cubicBezTo>
                    <a:pt x="574993" y="72319"/>
                    <a:pt x="594799" y="71787"/>
                    <a:pt x="391096" y="53269"/>
                  </a:cubicBezTo>
                  <a:cubicBezTo>
                    <a:pt x="267653" y="28580"/>
                    <a:pt x="328027" y="37795"/>
                    <a:pt x="210121" y="24694"/>
                  </a:cubicBezTo>
                  <a:cubicBezTo>
                    <a:pt x="144223" y="2728"/>
                    <a:pt x="94784" y="-17650"/>
                    <a:pt x="10096" y="24694"/>
                  </a:cubicBezTo>
                  <a:cubicBezTo>
                    <a:pt x="-12622" y="36053"/>
                    <a:pt x="10096" y="75494"/>
                    <a:pt x="10096" y="10089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5" name="TextBox 24"/>
            <p:cNvSpPr txBox="1"/>
            <p:nvPr/>
          </p:nvSpPr>
          <p:spPr>
            <a:xfrm>
              <a:off x="4029527" y="3189162"/>
              <a:ext cx="798180" cy="557717"/>
            </a:xfrm>
            <a:prstGeom prst="rect">
              <a:avLst/>
            </a:prstGeom>
            <a:solidFill>
              <a:schemeClr val="bg1">
                <a:alpha val="30296"/>
              </a:schemeClr>
            </a:solidFill>
            <a:ln w="19050">
              <a:solidFill>
                <a:schemeClr val="bg1"/>
              </a:solidFill>
            </a:ln>
          </p:spPr>
          <p:txBody>
            <a:bodyPr wrap="square" rtlCol="0">
              <a:spAutoFit/>
            </a:bodyPr>
            <a:lstStyle/>
            <a:p>
              <a:pPr algn="ctr" defTabSz="384048">
                <a:defRPr/>
              </a:pPr>
              <a:r>
                <a:rPr lang="en-US" sz="1512" kern="1200">
                  <a:solidFill>
                    <a:prstClr val="white"/>
                  </a:solidFill>
                  <a:latin typeface="Gill Sans MT" panose="020B0502020104020203"/>
                  <a:ea typeface="+mn-ea"/>
                  <a:cs typeface="+mn-cs"/>
                </a:rPr>
                <a:t>Existing</a:t>
              </a:r>
            </a:p>
            <a:p>
              <a:pPr algn="ctr" defTabSz="384048">
                <a:defRPr/>
              </a:pPr>
              <a:r>
                <a:rPr lang="en-US" sz="1512" kern="1200">
                  <a:solidFill>
                    <a:prstClr val="white"/>
                  </a:solidFill>
                  <a:latin typeface="Gill Sans MT" panose="020B0502020104020203"/>
                  <a:ea typeface="+mn-ea"/>
                  <a:cs typeface="+mn-cs"/>
                </a:rPr>
                <a:t>weir</a:t>
              </a: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7" name="TextBox 26"/>
            <p:cNvSpPr txBox="1"/>
            <p:nvPr/>
          </p:nvSpPr>
          <p:spPr>
            <a:xfrm>
              <a:off x="1363367" y="565306"/>
              <a:ext cx="1019765" cy="325025"/>
            </a:xfrm>
            <a:prstGeom prst="rect">
              <a:avLst/>
            </a:prstGeom>
            <a:solidFill>
              <a:srgbClr val="00B050">
                <a:alpha val="61000"/>
              </a:srgbClr>
            </a:solidFill>
            <a:ln w="19050">
              <a:solidFill>
                <a:srgbClr val="00B050"/>
              </a:solidFill>
            </a:ln>
          </p:spPr>
          <p:txBody>
            <a:bodyPr wrap="square" rtlCol="0">
              <a:spAutoFit/>
            </a:bodyPr>
            <a:lstStyle/>
            <a:p>
              <a:pPr algn="ctr" defTabSz="384048">
                <a:defRPr/>
              </a:pPr>
              <a:r>
                <a:rPr lang="en-US" sz="1512" kern="1200">
                  <a:solidFill>
                    <a:prstClr val="white"/>
                  </a:solidFill>
                  <a:latin typeface="Gill Sans MT" panose="020B0502020104020203"/>
                  <a:ea typeface="+mn-ea"/>
                  <a:cs typeface="+mn-cs"/>
                </a:rPr>
                <a:t>New weir</a:t>
              </a: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8" name="TextBox 27"/>
            <p:cNvSpPr txBox="1"/>
            <p:nvPr/>
          </p:nvSpPr>
          <p:spPr>
            <a:xfrm>
              <a:off x="7930979" y="362930"/>
              <a:ext cx="1065999" cy="784552"/>
            </a:xfrm>
            <a:prstGeom prst="rect">
              <a:avLst/>
            </a:prstGeom>
            <a:solidFill>
              <a:srgbClr val="FFFF00">
                <a:alpha val="64372"/>
              </a:srgbClr>
            </a:solidFill>
            <a:ln w="19050">
              <a:solidFill>
                <a:srgbClr val="FFFF00"/>
              </a:solidFill>
            </a:ln>
          </p:spPr>
          <p:txBody>
            <a:bodyPr wrap="square" rtlCol="0">
              <a:spAutoFit/>
            </a:bodyPr>
            <a:lstStyle/>
            <a:p>
              <a:pPr algn="ctr" defTabSz="384048">
                <a:defRPr/>
              </a:pPr>
              <a:r>
                <a:rPr lang="en-US" sz="1512" kern="1200">
                  <a:solidFill>
                    <a:prstClr val="black"/>
                  </a:solidFill>
                  <a:latin typeface="Gill Sans MT" panose="020B0502020104020203"/>
                  <a:ea typeface="+mn-ea"/>
                  <a:cs typeface="+mn-cs"/>
                </a:rPr>
                <a:t>Expanded inundation area</a:t>
              </a: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cxnSp>
          <p:nvCxnSpPr>
            <p:cNvPr id="29" name="Straight Arrow Connector 28"/>
            <p:cNvCxnSpPr>
              <a:cxnSpLocks/>
              <a:stCxn id="25" idx="0"/>
              <a:endCxn id="5" idx="2"/>
            </p:cNvCxnSpPr>
            <p:nvPr/>
          </p:nvCxnSpPr>
          <p:spPr>
            <a:xfrm flipH="1" flipV="1">
              <a:off x="4161295" y="2743345"/>
              <a:ext cx="267323" cy="445817"/>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998639" y="3447025"/>
              <a:ext cx="1165446" cy="784552"/>
            </a:xfrm>
            <a:prstGeom prst="rect">
              <a:avLst/>
            </a:prstGeom>
            <a:solidFill>
              <a:srgbClr val="C00000">
                <a:alpha val="56655"/>
              </a:srgbClr>
            </a:solidFill>
            <a:ln w="19050">
              <a:solidFill>
                <a:srgbClr val="C00000"/>
              </a:solidFill>
            </a:ln>
          </p:spPr>
          <p:txBody>
            <a:bodyPr wrap="square" rtlCol="0">
              <a:spAutoFit/>
            </a:bodyPr>
            <a:lstStyle/>
            <a:p>
              <a:pPr algn="ctr" defTabSz="384048">
                <a:defRPr/>
              </a:pPr>
              <a:r>
                <a:rPr lang="en-US" sz="1512" kern="1200">
                  <a:solidFill>
                    <a:prstClr val="white"/>
                  </a:solidFill>
                  <a:latin typeface="Gill Sans MT" panose="020B0502020104020203"/>
                  <a:ea typeface="+mn-ea"/>
                  <a:cs typeface="+mn-cs"/>
                </a:rPr>
                <a:t>Existing Paradise Cut area</a:t>
              </a: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cxnSp>
          <p:nvCxnSpPr>
            <p:cNvPr id="32" name="Straight Arrow Connector 31"/>
            <p:cNvCxnSpPr>
              <a:cxnSpLocks/>
            </p:cNvCxnSpPr>
            <p:nvPr/>
          </p:nvCxnSpPr>
          <p:spPr>
            <a:xfrm flipV="1">
              <a:off x="6155021" y="3049507"/>
              <a:ext cx="775421" cy="41424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D82A48B-4886-4D0E-AF16-E430871FD052}"/>
                </a:ext>
              </a:extLst>
            </p:cNvPr>
            <p:cNvCxnSpPr>
              <a:cxnSpLocks/>
            </p:cNvCxnSpPr>
            <p:nvPr/>
          </p:nvCxnSpPr>
          <p:spPr>
            <a:xfrm flipH="1">
              <a:off x="8083556" y="1147482"/>
              <a:ext cx="380422" cy="75918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9756565E-70FA-50FA-8FC7-33924A956E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72517" y="6266449"/>
            <a:ext cx="2136989" cy="559472"/>
          </a:xfrm>
          <a:prstGeom prst="rect">
            <a:avLst/>
          </a:prstGeom>
        </p:spPr>
      </p:pic>
      <p:sp>
        <p:nvSpPr>
          <p:cNvPr id="9" name="TextBox 8">
            <a:extLst>
              <a:ext uri="{FF2B5EF4-FFF2-40B4-BE49-F238E27FC236}">
                <a16:creationId xmlns:a16="http://schemas.microsoft.com/office/drawing/2014/main" id="{8624D603-65F0-5F1B-A652-97FD5A271952}"/>
              </a:ext>
            </a:extLst>
          </p:cNvPr>
          <p:cNvSpPr txBox="1"/>
          <p:nvPr/>
        </p:nvSpPr>
        <p:spPr>
          <a:xfrm>
            <a:off x="480291" y="406400"/>
            <a:ext cx="6903770" cy="523220"/>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Phase 2 Plan Aerial View</a:t>
            </a:r>
          </a:p>
        </p:txBody>
      </p:sp>
    </p:spTree>
    <p:extLst>
      <p:ext uri="{BB962C8B-B14F-4D97-AF65-F5344CB8AC3E}">
        <p14:creationId xmlns:p14="http://schemas.microsoft.com/office/powerpoint/2010/main" val="1313138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784C8-A9E1-260F-7093-68C9092D2C7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CC9E197-E288-A69B-A646-D92C06DCDCE3}"/>
              </a:ext>
            </a:extLst>
          </p:cNvPr>
          <p:cNvSpPr txBox="1"/>
          <p:nvPr/>
        </p:nvSpPr>
        <p:spPr>
          <a:xfrm>
            <a:off x="480291" y="406400"/>
            <a:ext cx="6903770" cy="523220"/>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Alternative Formulation Process</a:t>
            </a:r>
          </a:p>
        </p:txBody>
      </p:sp>
      <p:sp>
        <p:nvSpPr>
          <p:cNvPr id="23" name="Rectangle 22">
            <a:extLst>
              <a:ext uri="{FF2B5EF4-FFF2-40B4-BE49-F238E27FC236}">
                <a16:creationId xmlns:a16="http://schemas.microsoft.com/office/drawing/2014/main" id="{6D6CB93B-6AC4-CE97-ED1D-D189BC9BEDAA}"/>
              </a:ext>
            </a:extLst>
          </p:cNvPr>
          <p:cNvSpPr/>
          <p:nvPr/>
        </p:nvSpPr>
        <p:spPr>
          <a:xfrm>
            <a:off x="665018" y="2253673"/>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C340865-2FE6-7F47-16D8-9F0DCAB3B399}"/>
              </a:ext>
            </a:extLst>
          </p:cNvPr>
          <p:cNvSpPr/>
          <p:nvPr/>
        </p:nvSpPr>
        <p:spPr>
          <a:xfrm>
            <a:off x="2193971" y="2253673"/>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2F2446C-91BD-91F8-9EB9-523E7059D764}"/>
              </a:ext>
            </a:extLst>
          </p:cNvPr>
          <p:cNvSpPr/>
          <p:nvPr/>
        </p:nvSpPr>
        <p:spPr>
          <a:xfrm>
            <a:off x="3801699" y="2253673"/>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F3A8ED6-3D53-B653-F101-6FCF24871677}"/>
              </a:ext>
            </a:extLst>
          </p:cNvPr>
          <p:cNvSpPr/>
          <p:nvPr/>
        </p:nvSpPr>
        <p:spPr>
          <a:xfrm>
            <a:off x="5395907" y="2253673"/>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6EC5F75-D6F6-948A-5DEE-9DD967798D25}"/>
              </a:ext>
            </a:extLst>
          </p:cNvPr>
          <p:cNvSpPr/>
          <p:nvPr/>
        </p:nvSpPr>
        <p:spPr>
          <a:xfrm>
            <a:off x="1296771" y="4659746"/>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3896E3A-5925-6362-4585-71D3C3DBFD00}"/>
              </a:ext>
            </a:extLst>
          </p:cNvPr>
          <p:cNvSpPr/>
          <p:nvPr/>
        </p:nvSpPr>
        <p:spPr>
          <a:xfrm>
            <a:off x="3439607" y="4686670"/>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619808C-E940-0F92-6B3B-D64DE9D53D58}"/>
              </a:ext>
            </a:extLst>
          </p:cNvPr>
          <p:cNvSpPr/>
          <p:nvPr/>
        </p:nvSpPr>
        <p:spPr>
          <a:xfrm>
            <a:off x="5514109" y="4680654"/>
            <a:ext cx="969818" cy="166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4F659DD-5C21-4629-28AC-EB200B7C4D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386" y="1464908"/>
            <a:ext cx="12191999" cy="5397499"/>
          </a:xfrm>
          <a:prstGeom prst="rect">
            <a:avLst/>
          </a:prstGeom>
        </p:spPr>
      </p:pic>
      <p:sp>
        <p:nvSpPr>
          <p:cNvPr id="7" name="TextBox 6">
            <a:extLst>
              <a:ext uri="{FF2B5EF4-FFF2-40B4-BE49-F238E27FC236}">
                <a16:creationId xmlns:a16="http://schemas.microsoft.com/office/drawing/2014/main" id="{9E39873E-7443-78B1-549A-2DEC495A008B}"/>
              </a:ext>
            </a:extLst>
          </p:cNvPr>
          <p:cNvSpPr txBox="1"/>
          <p:nvPr/>
        </p:nvSpPr>
        <p:spPr>
          <a:xfrm>
            <a:off x="665018" y="1161734"/>
            <a:ext cx="2576123" cy="1323439"/>
          </a:xfrm>
          <a:prstGeom prst="rect">
            <a:avLst/>
          </a:prstGeom>
          <a:noFill/>
        </p:spPr>
        <p:txBody>
          <a:bodyPr wrap="square" rtlCol="0" anchor="b" anchorCtr="0">
            <a:spAutoFit/>
          </a:bodyPr>
          <a:lstStyle/>
          <a:p>
            <a:pPr algn="ctr"/>
            <a:r>
              <a:rPr lang="en-US" sz="2000" dirty="0">
                <a:latin typeface="Montserrat Medium" panose="00000600000000000000" pitchFamily="50" charset="0"/>
              </a:rPr>
              <a:t>Channel Restoration Management Actions</a:t>
            </a:r>
          </a:p>
        </p:txBody>
      </p:sp>
      <p:sp>
        <p:nvSpPr>
          <p:cNvPr id="8" name="TextBox 7">
            <a:extLst>
              <a:ext uri="{FF2B5EF4-FFF2-40B4-BE49-F238E27FC236}">
                <a16:creationId xmlns:a16="http://schemas.microsoft.com/office/drawing/2014/main" id="{55AFD4C3-94E7-0756-AFC1-B2D5B97C75EA}"/>
              </a:ext>
            </a:extLst>
          </p:cNvPr>
          <p:cNvSpPr txBox="1"/>
          <p:nvPr/>
        </p:nvSpPr>
        <p:spPr>
          <a:xfrm>
            <a:off x="3422895" y="1469510"/>
            <a:ext cx="2576123" cy="1015663"/>
          </a:xfrm>
          <a:prstGeom prst="rect">
            <a:avLst/>
          </a:prstGeom>
          <a:noFill/>
        </p:spPr>
        <p:txBody>
          <a:bodyPr wrap="square" rtlCol="0" anchor="b" anchorCtr="0">
            <a:spAutoFit/>
          </a:bodyPr>
          <a:lstStyle/>
          <a:p>
            <a:pPr algn="ctr"/>
            <a:r>
              <a:rPr lang="en-US" sz="2000" dirty="0">
                <a:latin typeface="Montserrat Medium" panose="00000600000000000000" pitchFamily="50" charset="0"/>
              </a:rPr>
              <a:t>Flood Risk Management Actions</a:t>
            </a:r>
          </a:p>
        </p:txBody>
      </p:sp>
      <p:sp>
        <p:nvSpPr>
          <p:cNvPr id="9" name="TextBox 8">
            <a:extLst>
              <a:ext uri="{FF2B5EF4-FFF2-40B4-BE49-F238E27FC236}">
                <a16:creationId xmlns:a16="http://schemas.microsoft.com/office/drawing/2014/main" id="{1866D97A-B99B-4B75-E348-071840105AD3}"/>
              </a:ext>
            </a:extLst>
          </p:cNvPr>
          <p:cNvSpPr txBox="1"/>
          <p:nvPr/>
        </p:nvSpPr>
        <p:spPr>
          <a:xfrm>
            <a:off x="6171719" y="1469510"/>
            <a:ext cx="2576123" cy="1015663"/>
          </a:xfrm>
          <a:prstGeom prst="rect">
            <a:avLst/>
          </a:prstGeom>
          <a:noFill/>
        </p:spPr>
        <p:txBody>
          <a:bodyPr wrap="square" rtlCol="0" anchor="b" anchorCtr="0">
            <a:spAutoFit/>
          </a:bodyPr>
          <a:lstStyle/>
          <a:p>
            <a:pPr algn="ctr"/>
            <a:r>
              <a:rPr lang="en-US" sz="2000" dirty="0">
                <a:latin typeface="Montserrat Medium" panose="00000600000000000000" pitchFamily="50" charset="0"/>
              </a:rPr>
              <a:t>Ecosystem Management  Actions</a:t>
            </a:r>
          </a:p>
        </p:txBody>
      </p:sp>
      <p:sp>
        <p:nvSpPr>
          <p:cNvPr id="10" name="TextBox 9">
            <a:extLst>
              <a:ext uri="{FF2B5EF4-FFF2-40B4-BE49-F238E27FC236}">
                <a16:creationId xmlns:a16="http://schemas.microsoft.com/office/drawing/2014/main" id="{6DCD185B-0A3D-084F-8DA3-83823AB47D12}"/>
              </a:ext>
            </a:extLst>
          </p:cNvPr>
          <p:cNvSpPr txBox="1"/>
          <p:nvPr/>
        </p:nvSpPr>
        <p:spPr>
          <a:xfrm>
            <a:off x="8920543" y="1464908"/>
            <a:ext cx="2576123" cy="1015663"/>
          </a:xfrm>
          <a:prstGeom prst="rect">
            <a:avLst/>
          </a:prstGeom>
          <a:noFill/>
        </p:spPr>
        <p:txBody>
          <a:bodyPr wrap="square" rtlCol="0" anchor="b" anchorCtr="0">
            <a:spAutoFit/>
          </a:bodyPr>
          <a:lstStyle/>
          <a:p>
            <a:pPr algn="ctr"/>
            <a:r>
              <a:rPr lang="en-US" sz="2000" dirty="0">
                <a:latin typeface="Montserrat Medium" panose="00000600000000000000" pitchFamily="50" charset="0"/>
              </a:rPr>
              <a:t>Downstream Hydraulic Mitigation</a:t>
            </a:r>
          </a:p>
        </p:txBody>
      </p:sp>
      <p:sp>
        <p:nvSpPr>
          <p:cNvPr id="11" name="TextBox 10">
            <a:extLst>
              <a:ext uri="{FF2B5EF4-FFF2-40B4-BE49-F238E27FC236}">
                <a16:creationId xmlns:a16="http://schemas.microsoft.com/office/drawing/2014/main" id="{182248C5-E4CC-77ED-2461-9491D413A08A}"/>
              </a:ext>
            </a:extLst>
          </p:cNvPr>
          <p:cNvSpPr txBox="1"/>
          <p:nvPr/>
        </p:nvSpPr>
        <p:spPr>
          <a:xfrm>
            <a:off x="1593975" y="5141154"/>
            <a:ext cx="2576123" cy="584775"/>
          </a:xfrm>
          <a:prstGeom prst="rect">
            <a:avLst/>
          </a:prstGeom>
          <a:noFill/>
        </p:spPr>
        <p:txBody>
          <a:bodyPr wrap="square" rtlCol="0" anchor="b" anchorCtr="0">
            <a:spAutoFit/>
          </a:bodyPr>
          <a:lstStyle/>
          <a:p>
            <a:pPr algn="ctr"/>
            <a:r>
              <a:rPr lang="en-US" sz="1600" dirty="0">
                <a:latin typeface="Montserrat Medium" panose="00000600000000000000" pitchFamily="50" charset="0"/>
              </a:rPr>
              <a:t>Preliminary </a:t>
            </a:r>
          </a:p>
          <a:p>
            <a:pPr algn="ctr"/>
            <a:r>
              <a:rPr lang="en-US" sz="1600" dirty="0">
                <a:latin typeface="Montserrat Medium" panose="00000600000000000000" pitchFamily="50" charset="0"/>
              </a:rPr>
              <a:t>Alternative A</a:t>
            </a:r>
          </a:p>
        </p:txBody>
      </p:sp>
      <p:sp>
        <p:nvSpPr>
          <p:cNvPr id="12" name="TextBox 11">
            <a:extLst>
              <a:ext uri="{FF2B5EF4-FFF2-40B4-BE49-F238E27FC236}">
                <a16:creationId xmlns:a16="http://schemas.microsoft.com/office/drawing/2014/main" id="{EF89AFBD-A533-666A-8DE0-52BC108C1863}"/>
              </a:ext>
            </a:extLst>
          </p:cNvPr>
          <p:cNvSpPr txBox="1"/>
          <p:nvPr/>
        </p:nvSpPr>
        <p:spPr>
          <a:xfrm>
            <a:off x="4807938" y="5141154"/>
            <a:ext cx="2576123" cy="584775"/>
          </a:xfrm>
          <a:prstGeom prst="rect">
            <a:avLst/>
          </a:prstGeom>
          <a:noFill/>
        </p:spPr>
        <p:txBody>
          <a:bodyPr wrap="square" rtlCol="0" anchor="b" anchorCtr="0">
            <a:spAutoFit/>
          </a:bodyPr>
          <a:lstStyle/>
          <a:p>
            <a:pPr algn="ctr"/>
            <a:r>
              <a:rPr lang="en-US" sz="1600" dirty="0">
                <a:latin typeface="Montserrat Medium" panose="00000600000000000000" pitchFamily="50" charset="0"/>
              </a:rPr>
              <a:t>Preliminary</a:t>
            </a:r>
          </a:p>
          <a:p>
            <a:pPr algn="ctr"/>
            <a:r>
              <a:rPr lang="en-US" sz="1600" dirty="0">
                <a:latin typeface="Montserrat Medium" panose="00000600000000000000" pitchFamily="50" charset="0"/>
              </a:rPr>
              <a:t>Alternative B</a:t>
            </a:r>
          </a:p>
        </p:txBody>
      </p:sp>
      <p:sp>
        <p:nvSpPr>
          <p:cNvPr id="13" name="TextBox 12">
            <a:extLst>
              <a:ext uri="{FF2B5EF4-FFF2-40B4-BE49-F238E27FC236}">
                <a16:creationId xmlns:a16="http://schemas.microsoft.com/office/drawing/2014/main" id="{0C9F9185-990F-763A-E2C5-9B43F60B995E}"/>
              </a:ext>
            </a:extLst>
          </p:cNvPr>
          <p:cNvSpPr txBox="1"/>
          <p:nvPr/>
        </p:nvSpPr>
        <p:spPr>
          <a:xfrm>
            <a:off x="8097048" y="5141154"/>
            <a:ext cx="2576123" cy="584775"/>
          </a:xfrm>
          <a:prstGeom prst="rect">
            <a:avLst/>
          </a:prstGeom>
          <a:noFill/>
        </p:spPr>
        <p:txBody>
          <a:bodyPr wrap="square" rtlCol="0" anchor="b" anchorCtr="0">
            <a:spAutoFit/>
          </a:bodyPr>
          <a:lstStyle/>
          <a:p>
            <a:pPr algn="ctr"/>
            <a:r>
              <a:rPr lang="en-US" sz="1600" dirty="0">
                <a:latin typeface="Montserrat Medium" panose="00000600000000000000" pitchFamily="50" charset="0"/>
              </a:rPr>
              <a:t>Preliminary</a:t>
            </a:r>
          </a:p>
          <a:p>
            <a:pPr algn="ctr"/>
            <a:r>
              <a:rPr lang="en-US" sz="1600" dirty="0">
                <a:latin typeface="Montserrat Medium" panose="00000600000000000000" pitchFamily="50" charset="0"/>
              </a:rPr>
              <a:t>Alternative C</a:t>
            </a:r>
          </a:p>
        </p:txBody>
      </p:sp>
    </p:spTree>
    <p:extLst>
      <p:ext uri="{BB962C8B-B14F-4D97-AF65-F5344CB8AC3E}">
        <p14:creationId xmlns:p14="http://schemas.microsoft.com/office/powerpoint/2010/main" val="282214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784C8-A9E1-260F-7093-68C9092D2C7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CC9E197-E288-A69B-A646-D92C06DCDCE3}"/>
              </a:ext>
            </a:extLst>
          </p:cNvPr>
          <p:cNvSpPr txBox="1"/>
          <p:nvPr/>
        </p:nvSpPr>
        <p:spPr>
          <a:xfrm>
            <a:off x="480291" y="406400"/>
            <a:ext cx="7758934" cy="523220"/>
          </a:xfrm>
          <a:prstGeom prst="rect">
            <a:avLst/>
          </a:prstGeom>
          <a:noFill/>
        </p:spPr>
        <p:txBody>
          <a:bodyPr wrap="square" rtlCol="0">
            <a:spAutoFit/>
          </a:bodyPr>
          <a:lstStyle/>
          <a:p>
            <a:r>
              <a:rPr lang="en-US" sz="2800" b="1" dirty="0">
                <a:solidFill>
                  <a:schemeClr val="accent1"/>
                </a:solidFill>
                <a:latin typeface="Arial" panose="020B0604020202020204" pitchFamily="34" charset="0"/>
                <a:cs typeface="Arial" panose="020B0604020202020204" pitchFamily="34" charset="0"/>
              </a:rPr>
              <a:t>Evaluate and Compare Final Alternatives</a:t>
            </a:r>
          </a:p>
        </p:txBody>
      </p:sp>
      <p:pic>
        <p:nvPicPr>
          <p:cNvPr id="7" name="Picture 6">
            <a:extLst>
              <a:ext uri="{FF2B5EF4-FFF2-40B4-BE49-F238E27FC236}">
                <a16:creationId xmlns:a16="http://schemas.microsoft.com/office/drawing/2014/main" id="{322253AC-0BA5-284F-C252-4C5252510B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460246"/>
            <a:ext cx="12191999" cy="5397499"/>
          </a:xfrm>
          <a:prstGeom prst="rect">
            <a:avLst/>
          </a:prstGeom>
        </p:spPr>
      </p:pic>
      <p:sp>
        <p:nvSpPr>
          <p:cNvPr id="23" name="TextBox 22">
            <a:extLst>
              <a:ext uri="{FF2B5EF4-FFF2-40B4-BE49-F238E27FC236}">
                <a16:creationId xmlns:a16="http://schemas.microsoft.com/office/drawing/2014/main" id="{EA085920-DA72-FE7E-BECE-E9FDAF1F8B0C}"/>
              </a:ext>
            </a:extLst>
          </p:cNvPr>
          <p:cNvSpPr txBox="1"/>
          <p:nvPr/>
        </p:nvSpPr>
        <p:spPr>
          <a:xfrm>
            <a:off x="3112804" y="2213651"/>
            <a:ext cx="2576123" cy="400110"/>
          </a:xfrm>
          <a:prstGeom prst="rect">
            <a:avLst/>
          </a:prstGeom>
          <a:noFill/>
        </p:spPr>
        <p:txBody>
          <a:bodyPr wrap="square" rtlCol="0" anchor="b" anchorCtr="0">
            <a:spAutoFit/>
          </a:bodyPr>
          <a:lstStyle/>
          <a:p>
            <a:pPr algn="ctr"/>
            <a:r>
              <a:rPr lang="en-US" sz="2000" dirty="0">
                <a:latin typeface="Montserrat Medium" panose="00000600000000000000" pitchFamily="50" charset="0"/>
              </a:rPr>
              <a:t>Alternative A</a:t>
            </a:r>
          </a:p>
        </p:txBody>
      </p:sp>
      <p:sp>
        <p:nvSpPr>
          <p:cNvPr id="24" name="TextBox 23">
            <a:extLst>
              <a:ext uri="{FF2B5EF4-FFF2-40B4-BE49-F238E27FC236}">
                <a16:creationId xmlns:a16="http://schemas.microsoft.com/office/drawing/2014/main" id="{EE56FB23-7872-8149-C08A-52A88B342E91}"/>
              </a:ext>
            </a:extLst>
          </p:cNvPr>
          <p:cNvSpPr txBox="1"/>
          <p:nvPr/>
        </p:nvSpPr>
        <p:spPr>
          <a:xfrm>
            <a:off x="6015790" y="2213651"/>
            <a:ext cx="2576123" cy="400110"/>
          </a:xfrm>
          <a:prstGeom prst="rect">
            <a:avLst/>
          </a:prstGeom>
          <a:noFill/>
        </p:spPr>
        <p:txBody>
          <a:bodyPr wrap="square" rtlCol="0" anchor="b" anchorCtr="0">
            <a:spAutoFit/>
          </a:bodyPr>
          <a:lstStyle/>
          <a:p>
            <a:pPr algn="ctr"/>
            <a:r>
              <a:rPr lang="en-US" sz="2000" dirty="0">
                <a:latin typeface="Montserrat Medium" panose="00000600000000000000" pitchFamily="50" charset="0"/>
              </a:rPr>
              <a:t>Alternative B</a:t>
            </a:r>
          </a:p>
        </p:txBody>
      </p:sp>
      <p:sp>
        <p:nvSpPr>
          <p:cNvPr id="25" name="TextBox 24">
            <a:extLst>
              <a:ext uri="{FF2B5EF4-FFF2-40B4-BE49-F238E27FC236}">
                <a16:creationId xmlns:a16="http://schemas.microsoft.com/office/drawing/2014/main" id="{129FA234-3EE6-3832-F976-DEA52EA1CB2B}"/>
              </a:ext>
            </a:extLst>
          </p:cNvPr>
          <p:cNvSpPr txBox="1"/>
          <p:nvPr/>
        </p:nvSpPr>
        <p:spPr>
          <a:xfrm>
            <a:off x="8918776" y="2213651"/>
            <a:ext cx="2576123" cy="400110"/>
          </a:xfrm>
          <a:prstGeom prst="rect">
            <a:avLst/>
          </a:prstGeom>
          <a:noFill/>
        </p:spPr>
        <p:txBody>
          <a:bodyPr wrap="square" rtlCol="0" anchor="b" anchorCtr="0">
            <a:spAutoFit/>
          </a:bodyPr>
          <a:lstStyle/>
          <a:p>
            <a:pPr algn="ctr"/>
            <a:r>
              <a:rPr lang="en-US" sz="2000" dirty="0">
                <a:latin typeface="Montserrat Medium" panose="00000600000000000000" pitchFamily="50" charset="0"/>
              </a:rPr>
              <a:t>Alternative C</a:t>
            </a:r>
          </a:p>
        </p:txBody>
      </p:sp>
      <p:sp>
        <p:nvSpPr>
          <p:cNvPr id="26" name="TextBox 25">
            <a:extLst>
              <a:ext uri="{FF2B5EF4-FFF2-40B4-BE49-F238E27FC236}">
                <a16:creationId xmlns:a16="http://schemas.microsoft.com/office/drawing/2014/main" id="{87DE6AF7-908E-94CE-2C9B-6C26540527A6}"/>
              </a:ext>
            </a:extLst>
          </p:cNvPr>
          <p:cNvSpPr txBox="1"/>
          <p:nvPr/>
        </p:nvSpPr>
        <p:spPr>
          <a:xfrm>
            <a:off x="947120" y="3675184"/>
            <a:ext cx="2576123" cy="369332"/>
          </a:xfrm>
          <a:prstGeom prst="rect">
            <a:avLst/>
          </a:prstGeom>
          <a:noFill/>
        </p:spPr>
        <p:txBody>
          <a:bodyPr wrap="square" rtlCol="0" anchor="b" anchorCtr="0">
            <a:spAutoFit/>
          </a:bodyPr>
          <a:lstStyle/>
          <a:p>
            <a:r>
              <a:rPr lang="en-US" dirty="0">
                <a:latin typeface="Montserrat Medium" panose="00000600000000000000" pitchFamily="50" charset="0"/>
              </a:rPr>
              <a:t>Criterion 1</a:t>
            </a:r>
          </a:p>
        </p:txBody>
      </p:sp>
      <p:sp>
        <p:nvSpPr>
          <p:cNvPr id="30" name="TextBox 29">
            <a:extLst>
              <a:ext uri="{FF2B5EF4-FFF2-40B4-BE49-F238E27FC236}">
                <a16:creationId xmlns:a16="http://schemas.microsoft.com/office/drawing/2014/main" id="{16693575-21AD-D331-FC26-F274050DDE53}"/>
              </a:ext>
            </a:extLst>
          </p:cNvPr>
          <p:cNvSpPr txBox="1"/>
          <p:nvPr/>
        </p:nvSpPr>
        <p:spPr>
          <a:xfrm>
            <a:off x="947120" y="4584413"/>
            <a:ext cx="2576123" cy="369332"/>
          </a:xfrm>
          <a:prstGeom prst="rect">
            <a:avLst/>
          </a:prstGeom>
          <a:noFill/>
        </p:spPr>
        <p:txBody>
          <a:bodyPr wrap="square" rtlCol="0" anchor="b" anchorCtr="0">
            <a:spAutoFit/>
          </a:bodyPr>
          <a:lstStyle/>
          <a:p>
            <a:r>
              <a:rPr lang="en-US" dirty="0">
                <a:latin typeface="Montserrat Medium" panose="00000600000000000000" pitchFamily="50" charset="0"/>
              </a:rPr>
              <a:t>Criterion 2</a:t>
            </a:r>
          </a:p>
        </p:txBody>
      </p:sp>
      <p:sp>
        <p:nvSpPr>
          <p:cNvPr id="31" name="TextBox 30">
            <a:extLst>
              <a:ext uri="{FF2B5EF4-FFF2-40B4-BE49-F238E27FC236}">
                <a16:creationId xmlns:a16="http://schemas.microsoft.com/office/drawing/2014/main" id="{C2467285-B539-FB30-E4A3-DA876B89E4FA}"/>
              </a:ext>
            </a:extLst>
          </p:cNvPr>
          <p:cNvSpPr txBox="1"/>
          <p:nvPr/>
        </p:nvSpPr>
        <p:spPr>
          <a:xfrm>
            <a:off x="947120" y="5493642"/>
            <a:ext cx="2576123" cy="369332"/>
          </a:xfrm>
          <a:prstGeom prst="rect">
            <a:avLst/>
          </a:prstGeom>
          <a:noFill/>
        </p:spPr>
        <p:txBody>
          <a:bodyPr wrap="square" rtlCol="0" anchor="b" anchorCtr="0">
            <a:spAutoFit/>
          </a:bodyPr>
          <a:lstStyle/>
          <a:p>
            <a:r>
              <a:rPr lang="en-US" dirty="0">
                <a:latin typeface="Montserrat Medium" panose="00000600000000000000" pitchFamily="50" charset="0"/>
              </a:rPr>
              <a:t>Criterion 3</a:t>
            </a:r>
          </a:p>
        </p:txBody>
      </p:sp>
    </p:spTree>
    <p:extLst>
      <p:ext uri="{BB962C8B-B14F-4D97-AF65-F5344CB8AC3E}">
        <p14:creationId xmlns:p14="http://schemas.microsoft.com/office/powerpoint/2010/main" val="1006089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65C232-0933-195E-38F7-10BF85272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7693D-22DA-3109-08C2-EC98E2D5DA44}"/>
              </a:ext>
            </a:extLst>
          </p:cNvPr>
          <p:cNvSpPr>
            <a:spLocks noGrp="1"/>
          </p:cNvSpPr>
          <p:nvPr>
            <p:ph type="title"/>
          </p:nvPr>
        </p:nvSpPr>
        <p:spPr/>
        <p:txBody>
          <a:bodyPr/>
          <a:lstStyle/>
          <a:p>
            <a:r>
              <a:rPr lang="en-US" dirty="0"/>
              <a:t>Results Summary</a:t>
            </a:r>
          </a:p>
        </p:txBody>
      </p:sp>
      <p:sp>
        <p:nvSpPr>
          <p:cNvPr id="5" name="Slide Number Placeholder 4">
            <a:extLst>
              <a:ext uri="{FF2B5EF4-FFF2-40B4-BE49-F238E27FC236}">
                <a16:creationId xmlns:a16="http://schemas.microsoft.com/office/drawing/2014/main" id="{92B780C8-A9AE-AB02-29AB-884A6A576809}"/>
              </a:ext>
            </a:extLst>
          </p:cNvPr>
          <p:cNvSpPr>
            <a:spLocks noGrp="1"/>
          </p:cNvSpPr>
          <p:nvPr>
            <p:ph type="sldNum" sz="quarter" idx="4"/>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E7FE50-EF63-4F1C-907E-A06A2B5E8A96}" type="slidenum">
              <a:rPr lang="en-US" smtClean="0"/>
              <a:pPr/>
              <a:t>55</a:t>
            </a:fld>
            <a:endParaRPr lang="en-US"/>
          </a:p>
        </p:txBody>
      </p:sp>
      <p:grpSp>
        <p:nvGrpSpPr>
          <p:cNvPr id="14" name="Group 13">
            <a:extLst>
              <a:ext uri="{FF2B5EF4-FFF2-40B4-BE49-F238E27FC236}">
                <a16:creationId xmlns:a16="http://schemas.microsoft.com/office/drawing/2014/main" id="{F30FDCB8-7213-E7F3-4C22-5BBD90E4C9A0}"/>
              </a:ext>
            </a:extLst>
          </p:cNvPr>
          <p:cNvGrpSpPr/>
          <p:nvPr/>
        </p:nvGrpSpPr>
        <p:grpSpPr>
          <a:xfrm>
            <a:off x="2139532" y="999343"/>
            <a:ext cx="7912936" cy="5776363"/>
            <a:chOff x="1969670" y="807255"/>
            <a:chExt cx="7912936" cy="5776363"/>
          </a:xfrm>
        </p:grpSpPr>
        <p:pic>
          <p:nvPicPr>
            <p:cNvPr id="13" name="Picture 12">
              <a:extLst>
                <a:ext uri="{FF2B5EF4-FFF2-40B4-BE49-F238E27FC236}">
                  <a16:creationId xmlns:a16="http://schemas.microsoft.com/office/drawing/2014/main" id="{D6E3A6B4-6676-5CDC-4CA8-3E528479D42C}"/>
                </a:ext>
              </a:extLst>
            </p:cNvPr>
            <p:cNvPicPr>
              <a:picLocks noChangeAspect="1"/>
            </p:cNvPicPr>
            <p:nvPr/>
          </p:nvPicPr>
          <p:blipFill>
            <a:blip r:embed="rId2"/>
            <a:stretch>
              <a:fillRect/>
            </a:stretch>
          </p:blipFill>
          <p:spPr>
            <a:xfrm>
              <a:off x="1969670" y="5127720"/>
              <a:ext cx="7912936" cy="1455898"/>
            </a:xfrm>
            <a:prstGeom prst="rect">
              <a:avLst/>
            </a:prstGeom>
          </p:spPr>
        </p:pic>
        <p:pic>
          <p:nvPicPr>
            <p:cNvPr id="11" name="Picture 10">
              <a:extLst>
                <a:ext uri="{FF2B5EF4-FFF2-40B4-BE49-F238E27FC236}">
                  <a16:creationId xmlns:a16="http://schemas.microsoft.com/office/drawing/2014/main" id="{F5C5B897-4DE2-66E8-CBD2-D5F978B41F0A}"/>
                </a:ext>
              </a:extLst>
            </p:cNvPr>
            <p:cNvPicPr>
              <a:picLocks noChangeAspect="1"/>
            </p:cNvPicPr>
            <p:nvPr/>
          </p:nvPicPr>
          <p:blipFill>
            <a:blip r:embed="rId3"/>
            <a:stretch>
              <a:fillRect/>
            </a:stretch>
          </p:blipFill>
          <p:spPr>
            <a:xfrm>
              <a:off x="1979195" y="807255"/>
              <a:ext cx="7903411" cy="4361908"/>
            </a:xfrm>
            <a:prstGeom prst="rect">
              <a:avLst/>
            </a:prstGeom>
          </p:spPr>
        </p:pic>
      </p:grpSp>
    </p:spTree>
    <p:extLst>
      <p:ext uri="{BB962C8B-B14F-4D97-AF65-F5344CB8AC3E}">
        <p14:creationId xmlns:p14="http://schemas.microsoft.com/office/powerpoint/2010/main" val="3965401114"/>
      </p:ext>
    </p:extLst>
  </p:cSld>
  <p:clrMapOvr>
    <a:masterClrMapping/>
  </p:clrMapOvr>
</p:sld>
</file>

<file path=ppt/theme/theme1.xml><?xml version="1.0" encoding="utf-8"?>
<a:theme xmlns:a="http://schemas.openxmlformats.org/drawingml/2006/main" name="Office Theme">
  <a:themeElements>
    <a:clrScheme name="SJAFCA">
      <a:dk1>
        <a:sysClr val="windowText" lastClr="000000"/>
      </a:dk1>
      <a:lt1>
        <a:sysClr val="window" lastClr="FFFFFF"/>
      </a:lt1>
      <a:dk2>
        <a:srgbClr val="414141"/>
      </a:dk2>
      <a:lt2>
        <a:srgbClr val="E7E6E6"/>
      </a:lt2>
      <a:accent1>
        <a:srgbClr val="17479E"/>
      </a:accent1>
      <a:accent2>
        <a:srgbClr val="00B39B"/>
      </a:accent2>
      <a:accent3>
        <a:srgbClr val="00A0DD"/>
      </a:accent3>
      <a:accent4>
        <a:srgbClr val="FFC000"/>
      </a:accent4>
      <a:accent5>
        <a:srgbClr val="FFFFFF"/>
      </a:accent5>
      <a:accent6>
        <a:srgbClr val="FFFFFF"/>
      </a:accent6>
      <a:hlink>
        <a:srgbClr val="00A0DD"/>
      </a:hlink>
      <a:folHlink>
        <a:srgbClr val="17479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1802</TotalTime>
  <Words>2834</Words>
  <Application>Microsoft Macintosh PowerPoint</Application>
  <PresentationFormat>Widescreen</PresentationFormat>
  <Paragraphs>321</Paragraphs>
  <Slides>55</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Aptos</vt:lpstr>
      <vt:lpstr>Arial</vt:lpstr>
      <vt:lpstr>Avenir Book</vt:lpstr>
      <vt:lpstr>Calibri</vt:lpstr>
      <vt:lpstr>Cambria</vt:lpstr>
      <vt:lpstr>Gill Sans MT</vt:lpstr>
      <vt:lpstr>Montserrat Medium</vt:lpstr>
      <vt:lpstr>Wingdings</vt:lpstr>
      <vt:lpstr>Office Theme</vt:lpstr>
      <vt:lpstr>PowerPoint Presentation</vt:lpstr>
      <vt:lpstr>PowerPoint Presentation</vt:lpstr>
      <vt:lpstr>PowerPoint Presentation</vt:lpstr>
      <vt:lpstr>PowerPoint Presentation</vt:lpstr>
      <vt:lpstr>Administrative Matters</vt:lpstr>
      <vt:lpstr>PowerPoint Presentation</vt:lpstr>
      <vt:lpstr>PowerPoint Presentation</vt:lpstr>
      <vt:lpstr>PowerPoint Presentation</vt:lpstr>
      <vt:lpstr>Description of Preliminary Alternatives</vt:lpstr>
      <vt:lpstr>Alternative 3: Phase 2 Plan </vt:lpstr>
      <vt:lpstr>Alternative 3: Phase 2 Plan </vt:lpstr>
      <vt:lpstr>Alternative 1: Minimum Plan A</vt:lpstr>
      <vt:lpstr>Alternative 1: Minimum Plan A</vt:lpstr>
      <vt:lpstr>Alternative 2: Minimum Plan B</vt:lpstr>
      <vt:lpstr>Alternative 2: Minimum Plan B</vt:lpstr>
      <vt:lpstr>Alternative 4: Modified Phase 2 Plan</vt:lpstr>
      <vt:lpstr>Alternative 4: Modified Phase 2 Plan</vt:lpstr>
      <vt:lpstr>Alternative 5: Modified CVFPP</vt:lpstr>
      <vt:lpstr>Alternative 5: Modified CVFPP</vt:lpstr>
      <vt:lpstr>Alternative 6: Phase 2 Plan Plus</vt:lpstr>
      <vt:lpstr>Alternative 6: Phase 2 Plan Plus</vt:lpstr>
      <vt:lpstr>Alternative 7: Maximum Plan</vt:lpstr>
      <vt:lpstr>Alternative 7: Maximum Plan</vt:lpstr>
      <vt:lpstr>Management Actions Common to all Preliminary Alternatives</vt:lpstr>
      <vt:lpstr>Evaluation &amp; Comparison of Preliminary Alternatives</vt:lpstr>
      <vt:lpstr>Evaluation Criteria</vt:lpstr>
      <vt:lpstr>Evaluation Criteria</vt:lpstr>
      <vt:lpstr>Results: Minimum Plans</vt:lpstr>
      <vt:lpstr>Results: Alternatives with a new upstream weir and modified crossings</vt:lpstr>
      <vt:lpstr>Results: Alternatives with downstream levee setbacks</vt:lpstr>
      <vt:lpstr>Final Array of Alternatives</vt:lpstr>
      <vt:lpstr>Minimum Plan B (Alternative 2) + Modifications</vt:lpstr>
      <vt:lpstr>Minimum Plan B (Alternative 2) + Modifications</vt:lpstr>
      <vt:lpstr>Phase 2 Plan (Alternative 3) + Modifications </vt:lpstr>
      <vt:lpstr>Phase 2 Plan (Alternative 3) + Modifications </vt:lpstr>
      <vt:lpstr>Phase 2 Plan Plus (Alternative 6) + Modifications</vt:lpstr>
      <vt:lpstr>Phase 2 Plan Plus (Alternative 6) + Modifications</vt:lpstr>
      <vt:lpstr>Operations and Maintenance (O&amp;M) Discussion</vt:lpstr>
      <vt:lpstr>Identified as a feature of the Lower San Joaquin River and Tributaries Project in the USACE 1956 Design Memorandum. Identified as “Paradise Dam.”   Not identified as a State Plan of Flood Control facility in the 2022 Central Valley Flood Protection Plan </vt:lpstr>
      <vt:lpstr>To maintain and operate, in accordance with the regulations prescribed by the Secretary of the Army, all levee and channel improvements together with all other project works within the jurisdiction or boundaries of RD No XXX</vt:lpstr>
      <vt:lpstr>O&amp;M Manual</vt:lpstr>
      <vt:lpstr>Paradise Cut Channel Easements</vt:lpstr>
      <vt:lpstr>PowerPoint Presentation</vt:lpstr>
      <vt:lpstr>PowerPoint Presentation</vt:lpstr>
      <vt:lpstr>PowerPoint Presentation</vt:lpstr>
      <vt:lpstr>PowerPoint Presentation</vt:lpstr>
      <vt:lpstr>PowerPoint Presentation</vt:lpstr>
      <vt:lpstr>Extra Slides</vt:lpstr>
      <vt:lpstr>PowerPoint Presentation</vt:lpstr>
      <vt:lpstr>PowerPoint Presentation</vt:lpstr>
      <vt:lpstr>PowerPoint Presentation</vt:lpstr>
      <vt:lpstr>PowerPoint Presentation</vt:lpstr>
      <vt:lpstr>PowerPoint Presentation</vt:lpstr>
      <vt:lpstr>PowerPoint Presentation</vt:lpstr>
      <vt:lpstr>Results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 Joaquin template</dc:title>
  <dc:creator>Vince Ewert</dc:creator>
  <cp:lastModifiedBy>Laura Duffy</cp:lastModifiedBy>
  <cp:revision>29</cp:revision>
  <dcterms:created xsi:type="dcterms:W3CDTF">2022-07-13T17:53:26Z</dcterms:created>
  <dcterms:modified xsi:type="dcterms:W3CDTF">2025-04-18T18:45:03Z</dcterms:modified>
</cp:coreProperties>
</file>