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8"/>
  </p:notesMasterIdLst>
  <p:sldIdLst>
    <p:sldId id="564" r:id="rId5"/>
    <p:sldId id="588" r:id="rId6"/>
    <p:sldId id="261" r:id="rId7"/>
    <p:sldId id="602" r:id="rId8"/>
    <p:sldId id="988202122" r:id="rId9"/>
    <p:sldId id="988202136" r:id="rId10"/>
    <p:sldId id="988202138" r:id="rId11"/>
    <p:sldId id="988202123" r:id="rId12"/>
    <p:sldId id="988202126" r:id="rId13"/>
    <p:sldId id="988202116" r:id="rId14"/>
    <p:sldId id="988202127" r:id="rId15"/>
    <p:sldId id="988202137" r:id="rId16"/>
    <p:sldId id="988202125" r:id="rId17"/>
    <p:sldId id="988202118" r:id="rId18"/>
    <p:sldId id="988202119" r:id="rId19"/>
    <p:sldId id="988202128" r:id="rId20"/>
    <p:sldId id="988202129" r:id="rId21"/>
    <p:sldId id="988202134" r:id="rId22"/>
    <p:sldId id="988202135" r:id="rId23"/>
    <p:sldId id="988202130" r:id="rId24"/>
    <p:sldId id="988202131" r:id="rId25"/>
    <p:sldId id="988202132" r:id="rId26"/>
    <p:sldId id="988202133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61AB2D-287C-1786-D39C-D95F29E6CAB7}" name="Natalie McDonald" initials="" userId="S::natalie@conserosolutions.com::29d94078-64fb-4565-87af-7d85677ab62b" providerId="AD"/>
  <p188:author id="{BB866B3F-53F0-AC72-796F-61B3F34C6866}" name="Laura Duffy" initials="" userId="S::laura@conserosolutions.com::f2e1e3da-d81a-48e7-915c-e0e4aebfce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C9D"/>
    <a:srgbClr val="50C599"/>
    <a:srgbClr val="316D97"/>
    <a:srgbClr val="759EBA"/>
    <a:srgbClr val="9AA8B5"/>
    <a:srgbClr val="B3C3D2"/>
    <a:srgbClr val="ADBBCC"/>
    <a:srgbClr val="CFD899"/>
    <a:srgbClr val="9CAAB6"/>
    <a:srgbClr val="8EA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/>
    <p:restoredTop sz="85442" autoAdjust="0"/>
  </p:normalViewPr>
  <p:slideViewPr>
    <p:cSldViewPr snapToGrid="0">
      <p:cViewPr varScale="1">
        <p:scale>
          <a:sx n="108" d="100"/>
          <a:sy n="108" d="100"/>
        </p:scale>
        <p:origin x="1776" y="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A7FE5F8-92F6-4B38-8807-5B6EA799AC8E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A095F6-0236-4DFD-AC2E-9D483D171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8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9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67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1B78C-DC08-DD1E-73DF-E317FE73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81AE2-BAB1-9EE5-5031-16B5B26DE2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FD420-4BA6-C498-8FCF-23FCE62C6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A6683-993C-B455-3EAC-63746BEA7B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68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2A59C-66E4-614B-B73D-BB0654B2F4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639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2A59C-66E4-614B-B73D-BB0654B2F4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951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A2405-0A63-7B8E-CA2A-68B28373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266786-B03D-318D-B859-EA9F8ECF8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B5AA3-270A-8AC6-1BD6-B22ED70EB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083C8-6F5A-481C-0AE8-3C7BA55F7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2A59C-66E4-614B-B73D-BB0654B2F4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103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96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2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37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22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89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33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04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095F6-0236-4DFD-AC2E-9D483D17150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04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D8A66-2E4D-D4BD-C617-0472C7DDD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1BCE8-C5B4-7862-FA66-2AADE9DE8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4A656-FE19-71D9-016A-72988748E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63E2-ACBF-6476-2F8D-398671D3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19C4F-8F48-78B7-EBA0-7599CEC0B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5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C3B3-2AA2-7930-6970-0CE631AB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EE898-BBEB-69C0-02DF-AA0DF1F95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0CCD8-93BD-D848-81CB-6961CF42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216ED-A00E-4E22-6A5D-7E544F473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0E724-1B89-8F47-A2B1-AAA0635D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9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207B-7630-A753-3CFA-624DF6455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F9731-7FF4-D83A-1900-800AD1902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DA5AE-B934-E759-8D6D-17CB3199E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F2CA2-9A4D-7425-D235-7308B5CA9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E16CD-C64F-E335-1894-05213201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0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675ED-94E6-9D99-9166-9915AE4D4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A726F-7326-D1AC-9870-DE4464BB9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6343A-5EE0-CBC9-61A1-075F1F38E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D009F-5EA1-0090-F8A7-42EBE921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38BF6-285A-4F2E-1AAA-41804237B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C2B661-F5D3-6523-D800-12A188320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8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A8BA-A9B5-DB65-DA81-690E9B60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DE570-A859-254E-D776-5BC3CEA95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7EAFF-4709-7831-93E7-7AB59C73D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C3C9-6C90-B94F-A1DC-5E65A9747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2203C-9079-AB19-E705-719621490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5F17B0-D854-5BD4-EF08-357F9577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10CD5B-E6F5-B4FC-B942-6DA546CE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94A74-4D2D-DC7D-28EA-C84CAF56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1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F2B1-1049-2E88-53B4-7A5176FA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B1D667-5A7B-FC27-5BC0-1C988E23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ED60B-F3A8-6D33-0668-E550D496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84032-85AC-C966-B0F0-9B2FD024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7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1EEE29-5E5F-18FF-B122-19EFA183F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67B230-F013-4F83-7057-8B59B082E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242A1-2404-072E-C079-354B7F1A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75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8D37-CE5A-3176-D3B5-0E2B1B0E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9CA97-57B2-7D48-6D90-9DD4C628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F232E-5D13-8CF2-D7B6-EAB931C2D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EDF53-B079-E3C3-C573-E162F8BEE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82D9B-621E-83E7-AD2C-7AE6B670C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8ECF5-9F9C-E323-C956-7B4C61B68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15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022F-4364-D276-B481-2DB6A6DCB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87FF58-0E6D-4269-4043-FF953BE75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2FDA7-6BC4-04A5-9014-6025026CE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1EF2B-BC89-BD1B-DBFF-91777BF0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3A6DB-5EB1-474B-FB73-744EC8C31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B9710-D860-373A-C75F-7F463478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30E7-C47D-09B3-ADEF-E5A4589E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A08DE-35F1-A9C3-A32D-0831416A8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EDFF2-A851-1D26-A7AD-ED5FE4BA0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6A566-69C1-EBF7-6AD0-3EDF1D1B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B1295-AECE-4EBB-FD08-3F21A9D0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9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9FC70-443E-E1E9-E7D0-A409D088C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F4D65-F456-F7E5-3E19-409B2FF3D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21AE0-715F-E7AC-B862-D90C1F6B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62D0A-82B1-4542-00CA-AD27842C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2E8F9-2A27-F520-7E9E-A3B9BB4D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81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66800" y="685800"/>
            <a:ext cx="10058400" cy="5486400"/>
          </a:xfrm>
        </p:spPr>
        <p:txBody>
          <a:bodyPr anchor="ctr">
            <a:normAutofit/>
          </a:bodyPr>
          <a:lstStyle>
            <a:lvl1pPr algn="ctr">
              <a:lnSpc>
                <a:spcPts val="44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“Tap to add quote text”</a:t>
            </a:r>
          </a:p>
        </p:txBody>
      </p:sp>
    </p:spTree>
    <p:extLst>
      <p:ext uri="{BB962C8B-B14F-4D97-AF65-F5344CB8AC3E}">
        <p14:creationId xmlns:p14="http://schemas.microsoft.com/office/powerpoint/2010/main" val="135674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5A90AB2-6721-4B41-903E-04E86F2486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3" r="46593" b="2154"/>
          <a:stretch/>
        </p:blipFill>
        <p:spPr>
          <a:xfrm>
            <a:off x="8398312" y="1"/>
            <a:ext cx="379368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2A6675-3F09-44F6-B475-5A95EB5AD3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95" y="365125"/>
            <a:ext cx="10515600" cy="789907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Title + Content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1DD12D-79B4-4328-8533-602FC3A19119}"/>
              </a:ext>
            </a:extLst>
          </p:cNvPr>
          <p:cNvSpPr/>
          <p:nvPr userDrawn="1"/>
        </p:nvSpPr>
        <p:spPr>
          <a:xfrm>
            <a:off x="0" y="6334626"/>
            <a:ext cx="12192000" cy="5233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7860CE4-E1E8-422D-8084-7F13DE4D6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62093" y="6448603"/>
            <a:ext cx="1487924" cy="289082"/>
          </a:xfrm>
          <a:prstGeom prst="rect">
            <a:avLst/>
          </a:prstGeom>
        </p:spPr>
      </p:pic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52BB4827-4D5D-47C6-9CD4-C632ED4DA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321" y="6410581"/>
            <a:ext cx="780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C0226AD-77F7-45E6-9DC5-E20DF6C306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F68BB4-47F1-49AC-B0CA-458C919AF2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813" y="1594643"/>
            <a:ext cx="11153775" cy="3668713"/>
          </a:xfrm>
        </p:spPr>
        <p:txBody>
          <a:bodyPr/>
          <a:lstStyle>
            <a:lvl1pPr marL="0" indent="0">
              <a:buNone/>
              <a:defRPr/>
            </a:lvl1pPr>
            <a:lvl2pPr marL="404813" indent="-228600">
              <a:spcAft>
                <a:spcPts val="1200"/>
              </a:spcAft>
              <a:buFont typeface="Wingdings" panose="05000000000000000000" pitchFamily="2" charset="2"/>
              <a:buChar char="§"/>
              <a:defRPr/>
            </a:lvl2pPr>
            <a:lvl3pPr marL="0" indent="0">
              <a:buNone/>
              <a:defRPr b="1"/>
            </a:lvl3pPr>
            <a:lvl4pPr marL="0" indent="0">
              <a:buNone/>
              <a:defRPr/>
            </a:lvl4pPr>
            <a:lvl5pPr marL="169863" indent="-169863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Heading Level 1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Heading Level 2</a:t>
            </a:r>
          </a:p>
          <a:p>
            <a:pPr lvl="3"/>
            <a:r>
              <a:rPr lang="en-US" dirty="0"/>
              <a:t>Body</a:t>
            </a:r>
          </a:p>
          <a:p>
            <a:pPr lvl="4"/>
            <a:r>
              <a:rPr lang="en-US" dirty="0"/>
              <a:t>Body Bullets</a:t>
            </a:r>
          </a:p>
        </p:txBody>
      </p:sp>
    </p:spTree>
    <p:extLst>
      <p:ext uri="{BB962C8B-B14F-4D97-AF65-F5344CB8AC3E}">
        <p14:creationId xmlns:p14="http://schemas.microsoft.com/office/powerpoint/2010/main" val="31372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D7376A-CD6B-7400-8B5F-512AB245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B6F45-8F9C-EFCE-3F35-605D49211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A6DE1-5799-5AAC-11E7-D84C5C887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88EADC-4748-7446-8243-7738D7E81DF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4CFFF-D25F-37B9-6321-87E788DA1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6D2BD-B91A-B926-9FBA-65984D1C5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8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glenn.prasad@sjafca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etrea@conserosolutions.com" TargetMode="External"/><Relationship Id="rId4" Type="http://schemas.openxmlformats.org/officeDocument/2006/relationships/hyperlink" Target="mailto:melissa@larsenwurze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935711-D3C6-6BED-4276-C0B8D3DA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3B4D2-B02A-C3E6-970B-D258C9794B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97" y="0"/>
            <a:ext cx="5294716" cy="13898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48C887-5D5B-0F4C-7965-E8BE37BDEA54}"/>
              </a:ext>
            </a:extLst>
          </p:cNvPr>
          <p:cNvSpPr/>
          <p:nvPr/>
        </p:nvSpPr>
        <p:spPr>
          <a:xfrm>
            <a:off x="7253056" y="0"/>
            <a:ext cx="4938944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61520D-FDB5-1AB7-8D29-BFA5E3E50E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4898" y="10"/>
            <a:ext cx="4637102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B99C48-7925-544E-3B4F-6AE8356D1D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026" y="0"/>
            <a:ext cx="63398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2A76CF-65EE-1D15-675F-E42ACD740D88}"/>
              </a:ext>
            </a:extLst>
          </p:cNvPr>
          <p:cNvSpPr txBox="1"/>
          <p:nvPr/>
        </p:nvSpPr>
        <p:spPr>
          <a:xfrm>
            <a:off x="630685" y="2227937"/>
            <a:ext cx="6094520" cy="42780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Paradise Cut Bypass Expansion </a:t>
            </a:r>
          </a:p>
          <a:p>
            <a:pPr algn="ctr"/>
            <a:r>
              <a:rPr lang="en-US" sz="24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and Multi-</a:t>
            </a: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Benefit </a:t>
            </a:r>
            <a:r>
              <a:rPr lang="en-US" sz="24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Project</a:t>
            </a:r>
          </a:p>
          <a:p>
            <a:pPr algn="ctr"/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Advisory Committee Meeting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October 15, 2024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11.30 am – 1.00 pm</a:t>
            </a:r>
          </a:p>
          <a:p>
            <a:pPr algn="ctr"/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Location: San Joaquin Council of Governments (SJCOG)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555 E Weber Ave Stockton, California 95202 </a:t>
            </a:r>
          </a:p>
          <a:p>
            <a:pPr algn="ctr"/>
            <a:endParaRPr 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r"/>
            <a:endParaRPr 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80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C3FDB-43C4-8DAA-AC5D-257FC408E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6FD5F-B5A2-553F-F3DB-7D68CEA67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0478" y="6336472"/>
            <a:ext cx="2743200" cy="365125"/>
          </a:xfrm>
        </p:spPr>
        <p:txBody>
          <a:bodyPr/>
          <a:lstStyle/>
          <a:p>
            <a:fld id="{8EE7FE50-EF63-4F1C-907E-A06A2B5E8A96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4A91E1-E84E-1196-B105-6E8CFB73EC2D}"/>
              </a:ext>
            </a:extLst>
          </p:cNvPr>
          <p:cNvSpPr/>
          <p:nvPr/>
        </p:nvSpPr>
        <p:spPr>
          <a:xfrm>
            <a:off x="0" y="0"/>
            <a:ext cx="3431421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43D01E-DB3B-7B24-6CEA-3ED44B9538AD}"/>
              </a:ext>
            </a:extLst>
          </p:cNvPr>
          <p:cNvSpPr txBox="1"/>
          <p:nvPr/>
        </p:nvSpPr>
        <p:spPr>
          <a:xfrm>
            <a:off x="376930" y="2367171"/>
            <a:ext cx="30544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</a:t>
            </a:r>
          </a:p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Committee </a:t>
            </a:r>
          </a:p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253FFC-6B98-8311-6001-9D7CB42B19F6}"/>
              </a:ext>
            </a:extLst>
          </p:cNvPr>
          <p:cNvSpPr/>
          <p:nvPr/>
        </p:nvSpPr>
        <p:spPr>
          <a:xfrm rot="8067087" flipH="1">
            <a:off x="11863711" y="-163240"/>
            <a:ext cx="45719" cy="1002396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B9041D-4D20-0150-48B0-36333C0DF562}"/>
              </a:ext>
            </a:extLst>
          </p:cNvPr>
          <p:cNvSpPr/>
          <p:nvPr/>
        </p:nvSpPr>
        <p:spPr>
          <a:xfrm rot="8067087" flipH="1">
            <a:off x="11148038" y="-417599"/>
            <a:ext cx="49281" cy="2904202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2C9883-F6FC-DF23-7299-416105FAFEC8}"/>
              </a:ext>
            </a:extLst>
          </p:cNvPr>
          <p:cNvSpPr/>
          <p:nvPr/>
        </p:nvSpPr>
        <p:spPr>
          <a:xfrm rot="8067087" flipH="1">
            <a:off x="11545455" y="-252081"/>
            <a:ext cx="45719" cy="1782872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4270CB-8F22-553F-FC12-78F420659BDB}"/>
              </a:ext>
            </a:extLst>
          </p:cNvPr>
          <p:cNvSpPr txBox="1"/>
          <p:nvPr/>
        </p:nvSpPr>
        <p:spPr>
          <a:xfrm>
            <a:off x="3592286" y="239102"/>
            <a:ext cx="8409214" cy="6468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Administrative Matters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Consero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Solutions)</a:t>
            </a:r>
          </a:p>
          <a:p>
            <a:pPr marL="800100" lvl="1" indent="-342900">
              <a:spcAft>
                <a:spcPts val="1000"/>
              </a:spcAft>
              <a:buFont typeface="+mj-lt"/>
              <a:buAutoNum type="alphaU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Roll Call</a:t>
            </a:r>
          </a:p>
          <a:p>
            <a:pPr marL="800100" lvl="1" indent="-342900">
              <a:spcAft>
                <a:spcPts val="1000"/>
              </a:spcAft>
              <a:buFont typeface="+mj-lt"/>
              <a:buAutoNum type="alphaU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Approve of 8/26 Meeting Summary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[Possible Action]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Aft>
                <a:spcPts val="1000"/>
              </a:spcAft>
              <a:buFont typeface="+mj-lt"/>
              <a:buAutoNum type="alphaU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Approve correction to 8/26 meeting agenda packet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[Possible Action]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Aft>
                <a:spcPts val="1000"/>
              </a:spcAft>
              <a:buFont typeface="+mj-lt"/>
              <a:buAutoNum type="alphaU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Receive and file updated study area map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[Possible Action]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Outreach Update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Consero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Solutions)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Recommend Approval to SJAFCA of Paradise Cut Bypass Expansion and Multi-Benefit Project Engagement Strategy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[Possible Action]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Consero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Solutions)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Receive and File Final Decision Recommendation Framework (LWA/SJAFCA)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Feasibility Study Update (LWA)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SJAFCA Update (SJAFCA)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DWR and CVFPB Updates  (DWR and CVFPB)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Advisory Committee Comments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Comment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Adjournment </a:t>
            </a:r>
          </a:p>
        </p:txBody>
      </p:sp>
    </p:spTree>
    <p:extLst>
      <p:ext uri="{BB962C8B-B14F-4D97-AF65-F5344CB8AC3E}">
        <p14:creationId xmlns:p14="http://schemas.microsoft.com/office/powerpoint/2010/main" val="21855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8B3-06B8-95F3-AE3F-C83638DE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45" y="4511819"/>
            <a:ext cx="3819062" cy="141211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Administrative Matters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3F42A-D648-BAC5-0939-FD1A2167DD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17828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18EB-AFA5-65DF-58FD-90CB82353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2007" y="4058587"/>
            <a:ext cx="7786404" cy="2318584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Roll call</a:t>
            </a:r>
          </a:p>
          <a:p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 8/26 Meeting Summary (Attachment A) [Possible Action]</a:t>
            </a:r>
          </a:p>
          <a:p>
            <a:pPr marL="228600" marR="0" lvl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 correction to 8/26 Advisory Committee meeting agenda packet to correct project goals, objectives, and study area attachment (Attachment B) [Possible Action]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BA999-8865-FC6B-B3F0-0596C51E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A3007E-85C9-54EC-AE00-004DCDCBA5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661" y="6259176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9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B060F-4F2F-9381-2323-E111E56E5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91A15-43FA-E369-EE4F-7942A567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F960CB-C364-0AF3-2A5A-0F392C9B9D92}"/>
              </a:ext>
            </a:extLst>
          </p:cNvPr>
          <p:cNvSpPr txBox="1">
            <a:spLocks/>
          </p:cNvSpPr>
          <p:nvPr/>
        </p:nvSpPr>
        <p:spPr>
          <a:xfrm>
            <a:off x="1860575" y="-48826"/>
            <a:ext cx="9848825" cy="130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marR="0" lvl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and file updated study area map with Advisory Committee feedback incorporated (Attachment B) [Possible Action]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51C721-E3CF-A9F3-F8D0-DE2A609404D9}"/>
              </a:ext>
            </a:extLst>
          </p:cNvPr>
          <p:cNvSpPr/>
          <p:nvPr/>
        </p:nvSpPr>
        <p:spPr>
          <a:xfrm>
            <a:off x="0" y="0"/>
            <a:ext cx="1681843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map of a river&#10;&#10;Description automatically generated">
            <a:extLst>
              <a:ext uri="{FF2B5EF4-FFF2-40B4-BE49-F238E27FC236}">
                <a16:creationId xmlns:a16="http://schemas.microsoft.com/office/drawing/2014/main" id="{8392E1A8-1C2D-E90D-6433-3E7F78640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22" y="1184318"/>
            <a:ext cx="8701216" cy="535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90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79030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650982" y="4169381"/>
            <a:ext cx="8390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Outreach</a:t>
            </a:r>
          </a:p>
        </p:txBody>
      </p:sp>
    </p:spTree>
    <p:extLst>
      <p:ext uri="{BB962C8B-B14F-4D97-AF65-F5344CB8AC3E}">
        <p14:creationId xmlns:p14="http://schemas.microsoft.com/office/powerpoint/2010/main" val="818443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B5510B-73BD-6D00-036D-02451BB5D4CD}"/>
              </a:ext>
            </a:extLst>
          </p:cNvPr>
          <p:cNvSpPr txBox="1">
            <a:spLocks/>
          </p:cNvSpPr>
          <p:nvPr/>
        </p:nvSpPr>
        <p:spPr>
          <a:xfrm>
            <a:off x="2308924" y="0"/>
            <a:ext cx="9768611" cy="130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October Small Group RD Meetings: Key 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28AB4-8711-3051-D235-C4C95FA5AB9F}"/>
              </a:ext>
            </a:extLst>
          </p:cNvPr>
          <p:cNvSpPr/>
          <p:nvPr/>
        </p:nvSpPr>
        <p:spPr>
          <a:xfrm>
            <a:off x="0" y="0"/>
            <a:ext cx="1681843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A59D52B-D264-C4CA-094E-8E52A2A3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036E11F1-3A50-E01A-D5F5-7A1DA8DB5F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98"/>
          <a:stretch/>
        </p:blipFill>
        <p:spPr>
          <a:xfrm>
            <a:off x="395287" y="1644507"/>
            <a:ext cx="5700713" cy="302272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09C3CE-B872-A072-C434-86092A9AF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093475"/>
            <a:ext cx="6096000" cy="5628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Study area, goals, objectives acceptable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Engage engineers in early stages of alternative development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 “governance” to feasible definition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 feasible definition to include cost of long-term operations and maintenance for all elements of the Project, including dredging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9144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Send documents over email instead of posting to web site</a:t>
            </a: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significant advance notice of deadlines to allow scheduling of RD Board meetings</a:t>
            </a:r>
          </a:p>
        </p:txBody>
      </p:sp>
    </p:spTree>
    <p:extLst>
      <p:ext uri="{BB962C8B-B14F-4D97-AF65-F5344CB8AC3E}">
        <p14:creationId xmlns:p14="http://schemas.microsoft.com/office/powerpoint/2010/main" val="58900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6C58-EBAC-2E3F-ADCB-DAB05A2DB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A85EA6-2344-3380-0AF6-37D332653B9D}"/>
              </a:ext>
            </a:extLst>
          </p:cNvPr>
          <p:cNvSpPr txBox="1">
            <a:spLocks/>
          </p:cNvSpPr>
          <p:nvPr/>
        </p:nvSpPr>
        <p:spPr>
          <a:xfrm>
            <a:off x="1681843" y="466497"/>
            <a:ext cx="5697433" cy="130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Updated Project Flyer 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(Attachment C)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E94EF3-414E-1491-A258-740502FE6B79}"/>
              </a:ext>
            </a:extLst>
          </p:cNvPr>
          <p:cNvSpPr/>
          <p:nvPr/>
        </p:nvSpPr>
        <p:spPr>
          <a:xfrm>
            <a:off x="0" y="0"/>
            <a:ext cx="1681843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6F7E14F-143A-999F-CF22-FFC5D6B4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 descr="A poster of a project&#10;&#10;Description automatically generated">
            <a:extLst>
              <a:ext uri="{FF2B5EF4-FFF2-40B4-BE49-F238E27FC236}">
                <a16:creationId xmlns:a16="http://schemas.microsoft.com/office/drawing/2014/main" id="{B13F4A8E-BA38-7CA7-5423-C6CE8DFFD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276" y="0"/>
            <a:ext cx="483316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65ABD-5B75-9960-4B33-D53D48ED47DC}"/>
              </a:ext>
            </a:extLst>
          </p:cNvPr>
          <p:cNvSpPr txBox="1"/>
          <p:nvPr/>
        </p:nvSpPr>
        <p:spPr>
          <a:xfrm>
            <a:off x="1929741" y="2284868"/>
            <a:ext cx="544953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2-page document providing overview of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Page 1: project at-a-glance, project partners, project goals and 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Page 2: site map, description of funding for Phases 1-3, milestones, contact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05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3DEE58-D3A4-2B86-44DE-2B6AC62B7B89}"/>
              </a:ext>
            </a:extLst>
          </p:cNvPr>
          <p:cNvSpPr/>
          <p:nvPr/>
        </p:nvSpPr>
        <p:spPr>
          <a:xfrm>
            <a:off x="-79030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50347C-8723-1711-43C3-D567D4C0B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211" y="3886199"/>
            <a:ext cx="10058400" cy="187204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Engagement Strategy</a:t>
            </a:r>
          </a:p>
        </p:txBody>
      </p:sp>
    </p:spTree>
    <p:extLst>
      <p:ext uri="{BB962C8B-B14F-4D97-AF65-F5344CB8AC3E}">
        <p14:creationId xmlns:p14="http://schemas.microsoft.com/office/powerpoint/2010/main" val="1085656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B5510B-73BD-6D00-036D-02451BB5D4CD}"/>
              </a:ext>
            </a:extLst>
          </p:cNvPr>
          <p:cNvSpPr txBox="1">
            <a:spLocks/>
          </p:cNvSpPr>
          <p:nvPr/>
        </p:nvSpPr>
        <p:spPr>
          <a:xfrm>
            <a:off x="6224161" y="1307593"/>
            <a:ext cx="5485239" cy="4460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>
              <a:lnSpc>
                <a:spcPct val="12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 Approval to SJAFCA of Paradise Cut Bypass Expansion and Multi-Benefit Project Engagement Strategy (Attachment D) [Possible Action]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28AB4-8711-3051-D235-C4C95FA5AB9F}"/>
              </a:ext>
            </a:extLst>
          </p:cNvPr>
          <p:cNvSpPr/>
          <p:nvPr/>
        </p:nvSpPr>
        <p:spPr>
          <a:xfrm>
            <a:off x="0" y="0"/>
            <a:ext cx="1681843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A59D52B-D264-C4CA-094E-8E52A2A3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brochure of a landscape&#10;&#10;Description automatically generated">
            <a:extLst>
              <a:ext uri="{FF2B5EF4-FFF2-40B4-BE49-F238E27FC236}">
                <a16:creationId xmlns:a16="http://schemas.microsoft.com/office/drawing/2014/main" id="{B0FE5D9D-3F6A-A986-07B2-9356E874F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44" y="1307593"/>
            <a:ext cx="3504497" cy="4460789"/>
          </a:xfrm>
          <a:prstGeom prst="rect">
            <a:avLst/>
          </a:prstGeom>
          <a:effectLst>
            <a:outerShdw blurRad="326095" sx="105000" sy="105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7439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4FF9E8-06F3-32EA-BFA6-758D8383DBA2}"/>
              </a:ext>
            </a:extLst>
          </p:cNvPr>
          <p:cNvSpPr/>
          <p:nvPr/>
        </p:nvSpPr>
        <p:spPr>
          <a:xfrm>
            <a:off x="0" y="-1"/>
            <a:ext cx="12192000" cy="1077219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92A99-B029-1BEE-AD2E-5F813CA04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241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Engagement 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C1D65-337F-CDFE-4383-D4942417F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96" y="6300055"/>
            <a:ext cx="2154609" cy="2693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7FB54A-05EE-FA5B-04E4-EC21317B4EAE}"/>
              </a:ext>
            </a:extLst>
          </p:cNvPr>
          <p:cNvSpPr txBox="1"/>
          <p:nvPr/>
        </p:nvSpPr>
        <p:spPr>
          <a:xfrm>
            <a:off x="861391" y="1290116"/>
            <a:ext cx="109354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50000"/>
              </a:lnSpc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September 2024:</a:t>
            </a:r>
            <a:r>
              <a:rPr lang="en-US" sz="2400" b="1" dirty="0"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Completed updated Project Overview</a:t>
            </a:r>
          </a:p>
          <a:p>
            <a:pPr marR="0" lvl="0">
              <a:lnSpc>
                <a:spcPct val="150000"/>
              </a:lnSpc>
            </a:pPr>
            <a:endParaRPr lang="en-US" sz="2400" dirty="0">
              <a:effectLst/>
              <a:latin typeface="Arial" panose="020B0604020202020204" pitchFamily="34" charset="0"/>
              <a:ea typeface="Helvetica" pitchFamily="2" charset="0"/>
              <a:cs typeface="Arial" panose="020B0604020202020204" pitchFamily="34" charset="0"/>
            </a:endParaRPr>
          </a:p>
          <a:p>
            <a:pPr marL="2525713" marR="0" lvl="0" indent="-2103438"/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October 2024: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Introduced reclamation districts to the Project and secured feedback on study area, goals and objectives, and engagement strategy </a:t>
            </a:r>
          </a:p>
          <a:p>
            <a:pPr marL="2525713" marR="0" lvl="0" indent="-2103438"/>
            <a:endParaRPr lang="en-US" sz="2400" dirty="0">
              <a:effectLst/>
              <a:latin typeface="Arial" panose="020B0604020202020204" pitchFamily="34" charset="0"/>
              <a:ea typeface="Helvetica" pitchFamily="2" charset="0"/>
              <a:cs typeface="Arial" panose="020B0604020202020204" pitchFamily="34" charset="0"/>
            </a:endParaRPr>
          </a:p>
          <a:p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November 2024: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 Complete Frequently Asked Questions; additional primary</a:t>
            </a:r>
          </a:p>
          <a:p>
            <a:r>
              <a:rPr lang="en-US" sz="2400" dirty="0"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		        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audience meetings </a:t>
            </a:r>
          </a:p>
          <a:p>
            <a:endParaRPr lang="en-US" sz="2400" dirty="0">
              <a:effectLst/>
              <a:latin typeface="Arial" panose="020B0604020202020204" pitchFamily="34" charset="0"/>
              <a:ea typeface="Helvetica" pitchFamily="2" charset="0"/>
              <a:cs typeface="Arial" panose="020B0604020202020204" pitchFamily="34" charset="0"/>
            </a:endParaRPr>
          </a:p>
          <a:p>
            <a:pPr marL="2525713" marR="0" lvl="0" indent="-2525713"/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December 2024:  </a:t>
            </a:r>
            <a:r>
              <a:rPr lang="en-US" sz="2400" dirty="0"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Advisory Committee meeting; s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end letter to primary audiences regarding comments on draft deliverables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AEB6BBE-F59B-47C1-3499-9ACC83F0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3659" y="6404311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490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1678AB6-8597-8D87-3193-641D4E8B0ED2}"/>
              </a:ext>
            </a:extLst>
          </p:cNvPr>
          <p:cNvSpPr/>
          <p:nvPr/>
        </p:nvSpPr>
        <p:spPr>
          <a:xfrm>
            <a:off x="0" y="-1"/>
            <a:ext cx="12192000" cy="1077219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92A99-B029-1BEE-AD2E-5F813CA04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241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Engagement </a:t>
            </a:r>
            <a:r>
              <a:rPr lang="en-US" sz="4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C1D65-337F-CDFE-4383-D4942417F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96" y="6300055"/>
            <a:ext cx="2154609" cy="269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DEF7FE-B1D0-EEBD-B669-EB068FC7F87A}"/>
              </a:ext>
            </a:extLst>
          </p:cNvPr>
          <p:cNvSpPr txBox="1"/>
          <p:nvPr/>
        </p:nvSpPr>
        <p:spPr>
          <a:xfrm>
            <a:off x="240396" y="1325562"/>
            <a:ext cx="1125707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03525" marR="0" lvl="0" indent="-2632075">
              <a:spcBef>
                <a:spcPts val="0"/>
              </a:spcBef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January/February 2025: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First virtual newsletter and update to Project page     	     	on SJAFCA website </a:t>
            </a:r>
          </a:p>
          <a:p>
            <a:pPr marL="2803525" marR="0" lvl="0" indent="-2632075">
              <a:spcBef>
                <a:spcPts val="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indent="1441450">
              <a:spcBef>
                <a:spcPts val="0"/>
              </a:spcBef>
              <a:tabLst>
                <a:tab pos="1255713" algn="l"/>
              </a:tabLst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    March 2025: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Send letter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primary audiences regarding comments</a:t>
            </a:r>
          </a:p>
          <a:p>
            <a:pPr marR="0" lvl="0" indent="1441450">
              <a:spcBef>
                <a:spcPts val="0"/>
              </a:spcBef>
              <a:tabLst>
                <a:tab pos="1255713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	on draft deliverables</a:t>
            </a:r>
          </a:p>
          <a:p>
            <a:pPr marR="0" lvl="0" indent="1441450">
              <a:spcBef>
                <a:spcPts val="0"/>
              </a:spcBef>
              <a:tabLst>
                <a:tab pos="1255713" algn="l"/>
              </a:tabLst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03525" marR="0" lvl="0" indent="-1771650">
              <a:spcBef>
                <a:spcPts val="0"/>
              </a:spcBef>
              <a:tabLst>
                <a:tab pos="912813" algn="l"/>
              </a:tabLst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   May/June 2025: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10-day comment period; Advisory Committee meeting; 	 meetings with primary audiences regarding Draft 	 	 Alternatives Formulation and Screening Technical 	  	 Memorandum</a:t>
            </a:r>
          </a:p>
          <a:p>
            <a:pPr marL="2803525" marR="0" lvl="0" indent="-1771650">
              <a:spcBef>
                <a:spcPts val="0"/>
              </a:spcBef>
              <a:tabLst>
                <a:tab pos="912813" algn="l"/>
              </a:tabLst>
            </a:pPr>
            <a:endParaRPr lang="en-US" sz="2400" dirty="0">
              <a:effectLst/>
              <a:latin typeface="Arial" panose="020B0604020202020204" pitchFamily="34" charset="0"/>
              <a:ea typeface="Helvetica" pitchFamily="2" charset="0"/>
              <a:cs typeface="Arial" panose="020B0604020202020204" pitchFamily="34" charset="0"/>
            </a:endParaRPr>
          </a:p>
          <a:p>
            <a:pPr marR="0" lvl="0" indent="1031875">
              <a:spcBef>
                <a:spcPts val="0"/>
              </a:spcBef>
              <a:tabLst>
                <a:tab pos="1084263" algn="l"/>
              </a:tabLst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   June/July 2025: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Second virtual newsletter and update to Project page 				            on SJAFCA website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FAEB6BBE-F59B-47C1-3499-9ACC83F0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3659" y="6404311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7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13256-E4DE-924D-F08C-8016FF225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3A2146-5E34-3B57-EED7-75E241CCE2A8}"/>
              </a:ext>
            </a:extLst>
          </p:cNvPr>
          <p:cNvSpPr/>
          <p:nvPr/>
        </p:nvSpPr>
        <p:spPr>
          <a:xfrm>
            <a:off x="0" y="-1"/>
            <a:ext cx="12192000" cy="1077219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B603F-A1F4-1D4D-BD72-9E6EE6B5D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2417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Engagement </a:t>
            </a:r>
            <a:r>
              <a:rPr lang="en-US" sz="4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FD6E1-CE20-35D1-A7C6-6F2E4F5DF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96" y="6300055"/>
            <a:ext cx="2154609" cy="269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C3C615-28D2-8E68-70EF-5CFD3CD35CAA}"/>
              </a:ext>
            </a:extLst>
          </p:cNvPr>
          <p:cNvSpPr txBox="1"/>
          <p:nvPr/>
        </p:nvSpPr>
        <p:spPr>
          <a:xfrm>
            <a:off x="240396" y="1436437"/>
            <a:ext cx="117536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03525" marR="0" lvl="0" indent="-2738438">
              <a:spcBef>
                <a:spcPts val="0"/>
              </a:spcBef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August/September 2025: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10-day comment period; Advisory Committee 	meeting, 	meetings with primary audiences regarding the final 	Evaluation </a:t>
            </a:r>
            <a:r>
              <a:rPr lang="en-US" sz="2400" dirty="0"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and Comparison of Alternatives Memo</a:t>
            </a:r>
          </a:p>
          <a:p>
            <a:pPr marL="2803525" marR="0" lvl="0" indent="-2738438">
              <a:spcBef>
                <a:spcPts val="0"/>
              </a:spcBef>
            </a:pPr>
            <a:endParaRPr lang="en-US" sz="2400" dirty="0">
              <a:latin typeface="Arial" panose="020B0604020202020204" pitchFamily="34" charset="0"/>
              <a:ea typeface="Helvetica" pitchFamily="2" charset="0"/>
              <a:cs typeface="Arial" panose="020B0604020202020204" pitchFamily="34" charset="0"/>
            </a:endParaRPr>
          </a:p>
          <a:p>
            <a:pPr marR="0" lvl="0" indent="12700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Octo</a:t>
            </a:r>
            <a:r>
              <a:rPr lang="en-US" sz="2400" b="1" dirty="0"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ber/November 2025: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Public workshop #1</a:t>
            </a:r>
          </a:p>
          <a:p>
            <a:pPr marR="0" lvl="0" indent="12700">
              <a:lnSpc>
                <a:spcPct val="150000"/>
              </a:lnSpc>
              <a:spcBef>
                <a:spcPts val="0"/>
              </a:spcBef>
            </a:pPr>
            <a:endParaRPr lang="en-US" sz="2400" dirty="0">
              <a:effectLst/>
              <a:latin typeface="Arial" panose="020B0604020202020204" pitchFamily="34" charset="0"/>
              <a:ea typeface="Helvetica" pitchFamily="2" charset="0"/>
              <a:cs typeface="Arial" panose="020B0604020202020204" pitchFamily="34" charset="0"/>
            </a:endParaRPr>
          </a:p>
          <a:p>
            <a:pPr marL="2803525" marR="0" lvl="0" indent="-1825625">
              <a:spcBef>
                <a:spcPts val="0"/>
              </a:spcBef>
              <a:tabLst>
                <a:tab pos="1017588" algn="l"/>
              </a:tabLst>
            </a:pPr>
            <a:r>
              <a:rPr lang="en-US" sz="2400" b="1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    December 2025: 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10-day comment period; Advisory Committee meeting; 	</a:t>
            </a:r>
            <a:r>
              <a:rPr lang="en-US" sz="2400" dirty="0"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eetings with primary audiences regarding draft 	feasibility study, p</a:t>
            </a:r>
            <a:r>
              <a:rPr lang="en-US" sz="2400" dirty="0">
                <a:effectLst/>
                <a:latin typeface="Arial" panose="020B0604020202020204" pitchFamily="34" charset="0"/>
                <a:ea typeface="Helvetica" pitchFamily="2" charset="0"/>
                <a:cs typeface="Arial" panose="020B0604020202020204" pitchFamily="34" charset="0"/>
              </a:rPr>
              <a:t>ublic workshop #2, third virtual 	newsletter and update to Project page on SJAFCA 	website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04B8F33-6AC5-D652-058E-934863DC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3659" y="6404311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30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79030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672651" y="4202152"/>
            <a:ext cx="8390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Recommendation Framework</a:t>
            </a:r>
          </a:p>
        </p:txBody>
      </p:sp>
    </p:spTree>
    <p:extLst>
      <p:ext uri="{BB962C8B-B14F-4D97-AF65-F5344CB8AC3E}">
        <p14:creationId xmlns:p14="http://schemas.microsoft.com/office/powerpoint/2010/main" val="294899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3B2E-1547-52E9-6803-11F7BC365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8002" y="2252324"/>
            <a:ext cx="5958160" cy="789907"/>
          </a:xfrm>
        </p:spPr>
        <p:txBody>
          <a:bodyPr>
            <a:normAutofit fontScale="90000"/>
          </a:bodyPr>
          <a:lstStyle/>
          <a:p>
            <a:r>
              <a:rPr lang="en-US" dirty="0"/>
              <a:t>Receive and File Final Decision Recommendation Framework (Attachment E)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A7AAA-1E75-E668-FD0E-6C73043A78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b="0" dirty="0"/>
          </a:p>
          <a:p>
            <a:r>
              <a:rPr lang="en-US" b="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3C763F0-B421-02B9-4125-37413B5AB73F}"/>
              </a:ext>
            </a:extLst>
          </p:cNvPr>
          <p:cNvSpPr txBox="1">
            <a:spLocks/>
          </p:cNvSpPr>
          <p:nvPr/>
        </p:nvSpPr>
        <p:spPr>
          <a:xfrm>
            <a:off x="202027" y="6436603"/>
            <a:ext cx="2743200" cy="365125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8EE7FE50-EF63-4F1C-907E-A06A2B5E8A96}" type="slidenum">
              <a:rPr lang="en-US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5" descr="A river flowing through a green field&#10;&#10;Description automatically generated">
            <a:extLst>
              <a:ext uri="{FF2B5EF4-FFF2-40B4-BE49-F238E27FC236}">
                <a16:creationId xmlns:a16="http://schemas.microsoft.com/office/drawing/2014/main" id="{DDC6A3CC-7728-5902-BA59-19C3E053B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5" y="819397"/>
            <a:ext cx="4241275" cy="5272646"/>
          </a:xfrm>
          <a:prstGeom prst="rect">
            <a:avLst/>
          </a:prstGeom>
          <a:effectLst>
            <a:outerShdw blurRad="336983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8600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2A9B-9964-FC42-A013-042138054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34" y="172075"/>
            <a:ext cx="10515600" cy="789907"/>
          </a:xfrm>
        </p:spPr>
        <p:txBody>
          <a:bodyPr>
            <a:normAutofit/>
          </a:bodyPr>
          <a:lstStyle/>
          <a:p>
            <a:r>
              <a:rPr lang="en-US" sz="4000" dirty="0"/>
              <a:t>Updated Decision Recommendation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3AB0E9-0011-D0A1-F142-2A0586DB2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321" y="6410581"/>
            <a:ext cx="695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C0226AD-77F7-45E6-9DC5-E20DF6C3066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4C5BD-1045-4418-89D9-F7B4DFD6C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C1E8EB-3DD8-52E1-DBED-B99CDF24F7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5"/>
          <a:stretch/>
        </p:blipFill>
        <p:spPr>
          <a:xfrm>
            <a:off x="1565380" y="886968"/>
            <a:ext cx="9329014" cy="62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07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157089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712407" y="4162396"/>
            <a:ext cx="8390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Feasibility Study Update</a:t>
            </a:r>
          </a:p>
        </p:txBody>
      </p:sp>
    </p:spTree>
    <p:extLst>
      <p:ext uri="{BB962C8B-B14F-4D97-AF65-F5344CB8AC3E}">
        <p14:creationId xmlns:p14="http://schemas.microsoft.com/office/powerpoint/2010/main" val="2959106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157089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712407" y="4162396"/>
            <a:ext cx="8390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SJAFCA Update</a:t>
            </a:r>
          </a:p>
        </p:txBody>
      </p:sp>
    </p:spTree>
    <p:extLst>
      <p:ext uri="{BB962C8B-B14F-4D97-AF65-F5344CB8AC3E}">
        <p14:creationId xmlns:p14="http://schemas.microsoft.com/office/powerpoint/2010/main" val="1477075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ADF9B-91C3-556D-A4F7-1AAD46B9D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765" y="1428750"/>
            <a:ext cx="9493569" cy="4927599"/>
          </a:xfrm>
        </p:spPr>
        <p:txBody>
          <a:bodyPr>
            <a:normAutofit fontScale="70000" lnSpcReduction="20000"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Board approval of name change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Delegation to Executive Director: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Resolution No. SJAFCA 24-30: Resolution Authorizing the Executive Director to Approve All Administrative, Technical and Policy-Level Decisions and Documents on the Feasibility Study, including Recommendations of the Paradise Cut Advisory Committee.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Board approved the resolution with the request to staff that the Board receive future updates on the decisions that have been made by the Executive Director pursuant to this resolution.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tabLst>
                <a:tab pos="914400" algn="l"/>
              </a:tabLs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September 9, </a:t>
            </a:r>
            <a:r>
              <a:rPr lang="en-US" sz="3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2024 site 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n-US" sz="3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isit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B5510B-73BD-6D00-036D-02451BB5D4CD}"/>
              </a:ext>
            </a:extLst>
          </p:cNvPr>
          <p:cNvSpPr txBox="1">
            <a:spLocks/>
          </p:cNvSpPr>
          <p:nvPr/>
        </p:nvSpPr>
        <p:spPr>
          <a:xfrm>
            <a:off x="2103796" y="136525"/>
            <a:ext cx="9768611" cy="130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SJAFCA Updates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28AB4-8711-3051-D235-C4C95FA5AB9F}"/>
              </a:ext>
            </a:extLst>
          </p:cNvPr>
          <p:cNvSpPr/>
          <p:nvPr/>
        </p:nvSpPr>
        <p:spPr>
          <a:xfrm>
            <a:off x="0" y="296883"/>
            <a:ext cx="1681843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A59D52B-D264-C4CA-094E-8E52A2A3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620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B5510B-73BD-6D00-036D-02451BB5D4CD}"/>
              </a:ext>
            </a:extLst>
          </p:cNvPr>
          <p:cNvSpPr txBox="1">
            <a:spLocks/>
          </p:cNvSpPr>
          <p:nvPr/>
        </p:nvSpPr>
        <p:spPr>
          <a:xfrm>
            <a:off x="2092264" y="378615"/>
            <a:ext cx="9768611" cy="130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September 9, 2024 Site Visit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28AB4-8711-3051-D235-C4C95FA5AB9F}"/>
              </a:ext>
            </a:extLst>
          </p:cNvPr>
          <p:cNvSpPr/>
          <p:nvPr/>
        </p:nvSpPr>
        <p:spPr>
          <a:xfrm>
            <a:off x="0" y="0"/>
            <a:ext cx="1681843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A59D52B-D264-C4CA-094E-8E52A2A3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FA0685-DC32-77F6-FF8E-CC1965B24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86" y="1950452"/>
            <a:ext cx="6735589" cy="3788769"/>
          </a:xfrm>
          <a:prstGeom prst="rect">
            <a:avLst/>
          </a:prstGeom>
        </p:spPr>
      </p:pic>
      <p:pic>
        <p:nvPicPr>
          <p:cNvPr id="13" name="Picture 12" descr="A group of people standing around a white truck&#10;&#10;Description automatically generated">
            <a:extLst>
              <a:ext uri="{FF2B5EF4-FFF2-40B4-BE49-F238E27FC236}">
                <a16:creationId xmlns:a16="http://schemas.microsoft.com/office/drawing/2014/main" id="{53053B3E-5FBD-7570-D277-CF37C4C82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51" y="1686505"/>
            <a:ext cx="3652912" cy="20547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58DA67-D282-BD05-7D0C-3827D6C42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51" y="4056169"/>
            <a:ext cx="3652912" cy="205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51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157089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774712" y="3625153"/>
            <a:ext cx="9414232" cy="241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Water Resources and Central Valley Flood Protection Board Updates</a:t>
            </a:r>
          </a:p>
        </p:txBody>
      </p:sp>
    </p:spTree>
    <p:extLst>
      <p:ext uri="{BB962C8B-B14F-4D97-AF65-F5344CB8AC3E}">
        <p14:creationId xmlns:p14="http://schemas.microsoft.com/office/powerpoint/2010/main" val="3021439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157089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797108" y="3658813"/>
            <a:ext cx="9414232" cy="241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Committee Comments</a:t>
            </a:r>
          </a:p>
        </p:txBody>
      </p:sp>
    </p:spTree>
    <p:extLst>
      <p:ext uri="{BB962C8B-B14F-4D97-AF65-F5344CB8AC3E}">
        <p14:creationId xmlns:p14="http://schemas.microsoft.com/office/powerpoint/2010/main" val="3844195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157089" y="-73856"/>
            <a:ext cx="12506178" cy="7005711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797108" y="3658813"/>
            <a:ext cx="9414232" cy="241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Comment</a:t>
            </a:r>
          </a:p>
        </p:txBody>
      </p:sp>
    </p:spTree>
    <p:extLst>
      <p:ext uri="{BB962C8B-B14F-4D97-AF65-F5344CB8AC3E}">
        <p14:creationId xmlns:p14="http://schemas.microsoft.com/office/powerpoint/2010/main" val="3559091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69DF9-2F02-65F3-2A57-45FE4A6366AB}"/>
              </a:ext>
            </a:extLst>
          </p:cNvPr>
          <p:cNvSpPr/>
          <p:nvPr/>
        </p:nvSpPr>
        <p:spPr>
          <a:xfrm>
            <a:off x="-157089" y="-73856"/>
            <a:ext cx="12506178" cy="1088269"/>
          </a:xfrm>
          <a:prstGeom prst="rect">
            <a:avLst/>
          </a:prstGeom>
          <a:gradFill>
            <a:gsLst>
              <a:gs pos="0">
                <a:srgbClr val="50C599"/>
              </a:gs>
              <a:gs pos="97000">
                <a:srgbClr val="263C9D"/>
              </a:gs>
            </a:gsLst>
            <a:lin ang="15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8987C9-FB25-9CD9-5ADD-009518012027}"/>
              </a:ext>
            </a:extLst>
          </p:cNvPr>
          <p:cNvSpPr txBox="1">
            <a:spLocks/>
          </p:cNvSpPr>
          <p:nvPr/>
        </p:nvSpPr>
        <p:spPr>
          <a:xfrm>
            <a:off x="1168458" y="-735063"/>
            <a:ext cx="9414232" cy="241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Adjournment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7B2B7D0-1C64-ED7A-C77F-4D9A23BD9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138" y="1271589"/>
            <a:ext cx="10723723" cy="5200650"/>
          </a:xfrm>
        </p:spPr>
        <p:txBody>
          <a:bodyPr>
            <a:normAutofit/>
          </a:bodyPr>
          <a:lstStyle/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endParaRPr 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Glenn Prasad | Project Manager</a:t>
            </a: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g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lenn.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p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rasad@sjafca.org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endParaRPr 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Melissa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Weymiller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| Project Manager</a:t>
            </a: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melissa@larsenwurzel.com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endParaRPr 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Petrea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Marchand |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Engagement &amp; Facilitation Lead</a:t>
            </a: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buNone/>
              <a:tabLst>
                <a:tab pos="914400" algn="l"/>
              </a:tabLst>
            </a:pP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petrea@conserosolutions.com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0238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5562812417B449617199CF1DF415A" ma:contentTypeVersion="18" ma:contentTypeDescription="Create a new document." ma:contentTypeScope="" ma:versionID="48c1bd9452214ae531560bc46766fc5d">
  <xsd:schema xmlns:xsd="http://www.w3.org/2001/XMLSchema" xmlns:xs="http://www.w3.org/2001/XMLSchema" xmlns:p="http://schemas.microsoft.com/office/2006/metadata/properties" xmlns:ns2="ae546a5b-c3a2-4381-99a7-a69422a4a3ae" xmlns:ns3="74d06878-8cc7-4d87-89c2-9a5d27927cfc" targetNamespace="http://schemas.microsoft.com/office/2006/metadata/properties" ma:root="true" ma:fieldsID="92a61f25c07953eb0c809c118b177336" ns2:_="" ns3:_="">
    <xsd:import namespace="ae546a5b-c3a2-4381-99a7-a69422a4a3ae"/>
    <xsd:import namespace="74d06878-8cc7-4d87-89c2-9a5d27927c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546a5b-c3a2-4381-99a7-a69422a4a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8a49f4-c81a-431c-8bb0-764163263e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06878-8cc7-4d87-89c2-9a5d27927c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846ccdc-0c2a-48c0-9c5a-137339a356db}" ma:internalName="TaxCatchAll" ma:showField="CatchAllData" ma:web="74d06878-8cc7-4d87-89c2-9a5d27927c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d06878-8cc7-4d87-89c2-9a5d27927cfc" xsi:nil="true"/>
    <lcf76f155ced4ddcb4097134ff3c332f xmlns="ae546a5b-c3a2-4381-99a7-a69422a4a3a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4C303D-9E6D-4975-BE7E-A51B6DA7C134}">
  <ds:schemaRefs>
    <ds:schemaRef ds:uri="74d06878-8cc7-4d87-89c2-9a5d27927cfc"/>
    <ds:schemaRef ds:uri="ae546a5b-c3a2-4381-99a7-a69422a4a3a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DDBF5E-1F00-4506-8DBD-C9F0A8716B4F}">
  <ds:schemaRefs>
    <ds:schemaRef ds:uri="http://schemas.microsoft.com/office/2006/documentManagement/types"/>
    <ds:schemaRef ds:uri="http://schemas.openxmlformats.org/package/2006/metadata/core-properties"/>
    <ds:schemaRef ds:uri="74d06878-8cc7-4d87-89c2-9a5d27927cfc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e546a5b-c3a2-4381-99a7-a69422a4a3ae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2DD7C5E-3966-45FE-B6C4-BB1C896347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11413</TotalTime>
  <Words>794</Words>
  <Application>Microsoft Macintosh PowerPoint</Application>
  <PresentationFormat>Widescreen</PresentationFormat>
  <Paragraphs>130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Wingdings</vt:lpstr>
      <vt:lpstr>1_Office Theme</vt:lpstr>
      <vt:lpstr>PowerPoint Presentation</vt:lpstr>
      <vt:lpstr>PowerPoint Presentation</vt:lpstr>
      <vt:lpstr>Administrative Matters</vt:lpstr>
      <vt:lpstr>PowerPoint Presentation</vt:lpstr>
      <vt:lpstr>PowerPoint Presentation</vt:lpstr>
      <vt:lpstr>PowerPoint Presentation</vt:lpstr>
      <vt:lpstr>PowerPoint Presentation</vt:lpstr>
      <vt:lpstr>Engagement Strategy</vt:lpstr>
      <vt:lpstr>PowerPoint Presentation</vt:lpstr>
      <vt:lpstr>Updated Engagement Schedule</vt:lpstr>
      <vt:lpstr>Updated Engagement Schedule</vt:lpstr>
      <vt:lpstr>Updated Engagement Schedule</vt:lpstr>
      <vt:lpstr>PowerPoint Presentation</vt:lpstr>
      <vt:lpstr>Receive and File Final Decision Recommendation Framework (Attachment E) </vt:lpstr>
      <vt:lpstr>Updated Decision Recommendation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Weymiller</dc:creator>
  <cp:lastModifiedBy>Laura Duffy</cp:lastModifiedBy>
  <cp:revision>63</cp:revision>
  <cp:lastPrinted>2024-08-23T23:33:28Z</cp:lastPrinted>
  <dcterms:created xsi:type="dcterms:W3CDTF">2024-01-13T01:26:22Z</dcterms:created>
  <dcterms:modified xsi:type="dcterms:W3CDTF">2024-10-14T23:13:24Z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0x010100DCD5562812417B449617199CF1DF415A</vt:lpwstr>
  </property>
  <property fmtid="{D5CDD505-2E9C-101B-9397-08002B2CF9AE}" pid="3" name="MediaServiceImageTags">
    <vt:lpwstr/>
  </property>
</Properties>
</file>