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 id="2147483789" r:id="rId5"/>
  </p:sldMasterIdLst>
  <p:notesMasterIdLst>
    <p:notesMasterId r:id="rId19"/>
  </p:notesMasterIdLst>
  <p:handoutMasterIdLst>
    <p:handoutMasterId r:id="rId20"/>
  </p:handoutMasterIdLst>
  <p:sldIdLst>
    <p:sldId id="258" r:id="rId6"/>
    <p:sldId id="432" r:id="rId7"/>
    <p:sldId id="773" r:id="rId8"/>
    <p:sldId id="787" r:id="rId9"/>
    <p:sldId id="796" r:id="rId10"/>
    <p:sldId id="789" r:id="rId11"/>
    <p:sldId id="785" r:id="rId12"/>
    <p:sldId id="786" r:id="rId13"/>
    <p:sldId id="797" r:id="rId14"/>
    <p:sldId id="784" r:id="rId15"/>
    <p:sldId id="795" r:id="rId16"/>
    <p:sldId id="792" r:id="rId17"/>
    <p:sldId id="400" r:id="rId18"/>
  </p:sldIdLst>
  <p:sldSz cx="12192000" cy="6858000"/>
  <p:notesSz cx="21128038" cy="3210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Gomes" initials="JG" lastIdx="2" clrIdx="0">
    <p:extLst>
      <p:ext uri="{19B8F6BF-5375-455C-9EA6-DF929625EA0E}">
        <p15:presenceInfo xmlns:p15="http://schemas.microsoft.com/office/powerpoint/2012/main" userId="2f0778b8dd9e9842" providerId="Windows Live"/>
      </p:ext>
    </p:extLst>
  </p:cmAuthor>
  <p:cmAuthor id="2" name="Seth Wurzel" initials="SW" lastIdx="1" clrIdx="1">
    <p:extLst>
      <p:ext uri="{19B8F6BF-5375-455C-9EA6-DF929625EA0E}">
        <p15:presenceInfo xmlns:p15="http://schemas.microsoft.com/office/powerpoint/2012/main" userId="S::seth@larsenwurzel.com::e23faf32-cba0-4348-b07d-d42aca135826" providerId="AD"/>
      </p:ext>
    </p:extLst>
  </p:cmAuthor>
  <p:cmAuthor id="3" name="Adam Riley" initials="AR" lastIdx="5" clrIdx="2">
    <p:extLst>
      <p:ext uri="{19B8F6BF-5375-455C-9EA6-DF929625EA0E}">
        <p15:presenceInfo xmlns:p15="http://schemas.microsoft.com/office/powerpoint/2012/main" userId="Adam Ril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3222"/>
    <a:srgbClr val="AC3926"/>
    <a:srgbClr val="9826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77136" autoAdjust="0"/>
  </p:normalViewPr>
  <p:slideViewPr>
    <p:cSldViewPr snapToGrid="0">
      <p:cViewPr varScale="1">
        <p:scale>
          <a:sx n="63" d="100"/>
          <a:sy n="63" d="100"/>
        </p:scale>
        <p:origin x="1296" y="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4"/>
            <a:ext cx="9154529" cy="1609968"/>
          </a:xfrm>
          <a:prstGeom prst="rect">
            <a:avLst/>
          </a:prstGeom>
        </p:spPr>
        <p:txBody>
          <a:bodyPr vert="horz" lIns="298091" tIns="149047" rIns="298091" bIns="149047" rtlCol="0"/>
          <a:lstStyle>
            <a:lvl1pPr algn="l">
              <a:defRPr sz="3900"/>
            </a:lvl1pPr>
          </a:lstStyle>
          <a:p>
            <a:r>
              <a:rPr lang="en-US"/>
              <a:t>Handouts - December 7, 2016</a:t>
            </a:r>
          </a:p>
        </p:txBody>
      </p:sp>
      <p:sp>
        <p:nvSpPr>
          <p:cNvPr id="3" name="Date Placeholder 2"/>
          <p:cNvSpPr>
            <a:spLocks noGrp="1"/>
          </p:cNvSpPr>
          <p:nvPr>
            <p:ph type="dt" sz="quarter" idx="1"/>
          </p:nvPr>
        </p:nvSpPr>
        <p:spPr>
          <a:xfrm>
            <a:off x="11968732" y="4"/>
            <a:ext cx="9154529" cy="1609968"/>
          </a:xfrm>
          <a:prstGeom prst="rect">
            <a:avLst/>
          </a:prstGeom>
        </p:spPr>
        <p:txBody>
          <a:bodyPr vert="horz" lIns="298091" tIns="149047" rIns="298091" bIns="149047" rtlCol="0"/>
          <a:lstStyle>
            <a:lvl1pPr algn="r">
              <a:defRPr sz="3900"/>
            </a:lvl1pPr>
          </a:lstStyle>
          <a:p>
            <a:fld id="{67A60A3D-B0D5-4EF6-8D17-1FFD227F29AA}" type="datetimeFigureOut">
              <a:rPr lang="en-US" smtClean="0"/>
              <a:t>1/9/2022</a:t>
            </a:fld>
            <a:endParaRPr lang="en-US"/>
          </a:p>
        </p:txBody>
      </p:sp>
      <p:sp>
        <p:nvSpPr>
          <p:cNvPr id="4" name="Footer Placeholder 3"/>
          <p:cNvSpPr>
            <a:spLocks noGrp="1"/>
          </p:cNvSpPr>
          <p:nvPr>
            <p:ph type="ftr" sz="quarter" idx="2"/>
          </p:nvPr>
        </p:nvSpPr>
        <p:spPr>
          <a:xfrm>
            <a:off x="4" y="30490870"/>
            <a:ext cx="9154529" cy="1609968"/>
          </a:xfrm>
          <a:prstGeom prst="rect">
            <a:avLst/>
          </a:prstGeom>
        </p:spPr>
        <p:txBody>
          <a:bodyPr vert="horz" lIns="298091" tIns="149047" rIns="298091" bIns="149047" rtlCol="0" anchor="b"/>
          <a:lstStyle>
            <a:lvl1pPr algn="l">
              <a:defRPr sz="3900"/>
            </a:lvl1pPr>
          </a:lstStyle>
          <a:p>
            <a:r>
              <a:rPr lang="en-US"/>
              <a:t>Prepared by LWA</a:t>
            </a:r>
          </a:p>
        </p:txBody>
      </p:sp>
      <p:sp>
        <p:nvSpPr>
          <p:cNvPr id="5" name="Slide Number Placeholder 4"/>
          <p:cNvSpPr>
            <a:spLocks noGrp="1"/>
          </p:cNvSpPr>
          <p:nvPr>
            <p:ph type="sldNum" sz="quarter" idx="3"/>
          </p:nvPr>
        </p:nvSpPr>
        <p:spPr>
          <a:xfrm>
            <a:off x="11968732" y="30490870"/>
            <a:ext cx="9154529" cy="1609968"/>
          </a:xfrm>
          <a:prstGeom prst="rect">
            <a:avLst/>
          </a:prstGeom>
        </p:spPr>
        <p:txBody>
          <a:bodyPr vert="horz" lIns="298091" tIns="149047" rIns="298091" bIns="149047" rtlCol="0" anchor="b"/>
          <a:lstStyle>
            <a:lvl1pPr algn="r">
              <a:defRPr sz="3900"/>
            </a:lvl1pPr>
          </a:lstStyle>
          <a:p>
            <a:fld id="{DF53DCD5-82AC-4660-8B09-A65EB0F7D162}" type="slidenum">
              <a:rPr lang="en-US" smtClean="0"/>
              <a:t>‹#›</a:t>
            </a:fld>
            <a:endParaRPr lang="en-US"/>
          </a:p>
        </p:txBody>
      </p:sp>
    </p:spTree>
    <p:extLst>
      <p:ext uri="{BB962C8B-B14F-4D97-AF65-F5344CB8AC3E}">
        <p14:creationId xmlns:p14="http://schemas.microsoft.com/office/powerpoint/2010/main" val="3957323175"/>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9155486" cy="1610614"/>
          </a:xfrm>
          <a:prstGeom prst="rect">
            <a:avLst/>
          </a:prstGeom>
        </p:spPr>
        <p:txBody>
          <a:bodyPr vert="horz" lIns="304053" tIns="152025" rIns="304053" bIns="152025" rtlCol="0"/>
          <a:lstStyle>
            <a:lvl1pPr algn="l">
              <a:defRPr sz="3900"/>
            </a:lvl1pPr>
          </a:lstStyle>
          <a:p>
            <a:r>
              <a:rPr lang="en-US"/>
              <a:t>Handouts - December 7, 2016</a:t>
            </a:r>
          </a:p>
        </p:txBody>
      </p:sp>
      <p:sp>
        <p:nvSpPr>
          <p:cNvPr id="3" name="Date Placeholder 2"/>
          <p:cNvSpPr>
            <a:spLocks noGrp="1"/>
          </p:cNvSpPr>
          <p:nvPr>
            <p:ph type="dt" idx="1"/>
          </p:nvPr>
        </p:nvSpPr>
        <p:spPr>
          <a:xfrm>
            <a:off x="11967664" y="7"/>
            <a:ext cx="9155486" cy="1610614"/>
          </a:xfrm>
          <a:prstGeom prst="rect">
            <a:avLst/>
          </a:prstGeom>
        </p:spPr>
        <p:txBody>
          <a:bodyPr vert="horz" lIns="304053" tIns="152025" rIns="304053" bIns="152025" rtlCol="0"/>
          <a:lstStyle>
            <a:lvl1pPr algn="r">
              <a:defRPr sz="3900"/>
            </a:lvl1pPr>
          </a:lstStyle>
          <a:p>
            <a:fld id="{5F00495B-26EC-47D7-B03A-0ED55E0C6FF1}" type="datetimeFigureOut">
              <a:rPr lang="en-US" smtClean="0"/>
              <a:t>1/9/2022</a:t>
            </a:fld>
            <a:endParaRPr lang="en-US"/>
          </a:p>
        </p:txBody>
      </p:sp>
      <p:sp>
        <p:nvSpPr>
          <p:cNvPr id="4" name="Slide Image Placeholder 3"/>
          <p:cNvSpPr>
            <a:spLocks noGrp="1" noRot="1" noChangeAspect="1"/>
          </p:cNvSpPr>
          <p:nvPr>
            <p:ph type="sldImg" idx="2"/>
          </p:nvPr>
        </p:nvSpPr>
        <p:spPr>
          <a:xfrm>
            <a:off x="938213" y="4014788"/>
            <a:ext cx="19251612" cy="10829925"/>
          </a:xfrm>
          <a:prstGeom prst="rect">
            <a:avLst/>
          </a:prstGeom>
          <a:noFill/>
          <a:ln w="12700">
            <a:solidFill>
              <a:prstClr val="black"/>
            </a:solidFill>
          </a:ln>
        </p:spPr>
        <p:txBody>
          <a:bodyPr vert="horz" lIns="304053" tIns="152025" rIns="304053" bIns="152025" rtlCol="0" anchor="ctr"/>
          <a:lstStyle/>
          <a:p>
            <a:endParaRPr lang="en-US"/>
          </a:p>
        </p:txBody>
      </p:sp>
      <p:sp>
        <p:nvSpPr>
          <p:cNvPr id="5" name="Notes Placeholder 4"/>
          <p:cNvSpPr>
            <a:spLocks noGrp="1"/>
          </p:cNvSpPr>
          <p:nvPr>
            <p:ph type="body" sz="quarter" idx="3"/>
          </p:nvPr>
        </p:nvSpPr>
        <p:spPr>
          <a:xfrm>
            <a:off x="2112808" y="15448536"/>
            <a:ext cx="16902429" cy="12639702"/>
          </a:xfrm>
          <a:prstGeom prst="rect">
            <a:avLst/>
          </a:prstGeom>
        </p:spPr>
        <p:txBody>
          <a:bodyPr vert="horz" lIns="304053" tIns="152025" rIns="304053" bIns="1520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30490239"/>
            <a:ext cx="9155486" cy="1610611"/>
          </a:xfrm>
          <a:prstGeom prst="rect">
            <a:avLst/>
          </a:prstGeom>
        </p:spPr>
        <p:txBody>
          <a:bodyPr vert="horz" lIns="304053" tIns="152025" rIns="304053" bIns="152025" rtlCol="0" anchor="b"/>
          <a:lstStyle>
            <a:lvl1pPr algn="l">
              <a:defRPr sz="3900"/>
            </a:lvl1pPr>
          </a:lstStyle>
          <a:p>
            <a:r>
              <a:rPr lang="en-US"/>
              <a:t>Prepared by LWA</a:t>
            </a:r>
          </a:p>
        </p:txBody>
      </p:sp>
      <p:sp>
        <p:nvSpPr>
          <p:cNvPr id="7" name="Slide Number Placeholder 6"/>
          <p:cNvSpPr>
            <a:spLocks noGrp="1"/>
          </p:cNvSpPr>
          <p:nvPr>
            <p:ph type="sldNum" sz="quarter" idx="5"/>
          </p:nvPr>
        </p:nvSpPr>
        <p:spPr>
          <a:xfrm>
            <a:off x="11967664" y="30490239"/>
            <a:ext cx="9155486" cy="1610611"/>
          </a:xfrm>
          <a:prstGeom prst="rect">
            <a:avLst/>
          </a:prstGeom>
        </p:spPr>
        <p:txBody>
          <a:bodyPr vert="horz" lIns="304053" tIns="152025" rIns="304053" bIns="152025" rtlCol="0" anchor="b"/>
          <a:lstStyle>
            <a:lvl1pPr algn="r">
              <a:defRPr sz="3900"/>
            </a:lvl1pPr>
          </a:lstStyle>
          <a:p>
            <a:fld id="{D699B4FC-ED8E-4AF9-89C5-3802C433B90B}" type="slidenum">
              <a:rPr lang="en-US" smtClean="0"/>
              <a:t>‹#›</a:t>
            </a:fld>
            <a:endParaRPr lang="en-US"/>
          </a:p>
        </p:txBody>
      </p:sp>
    </p:spTree>
    <p:extLst>
      <p:ext uri="{BB962C8B-B14F-4D97-AF65-F5344CB8AC3E}">
        <p14:creationId xmlns:p14="http://schemas.microsoft.com/office/powerpoint/2010/main" val="387856384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8213" y="4014788"/>
            <a:ext cx="19251612" cy="10829925"/>
          </a:xfrm>
        </p:spPr>
      </p:sp>
      <p:sp>
        <p:nvSpPr>
          <p:cNvPr id="3" name="Notes Placeholder 2"/>
          <p:cNvSpPr>
            <a:spLocks noGrp="1"/>
          </p:cNvSpPr>
          <p:nvPr>
            <p:ph type="body" idx="1"/>
          </p:nvPr>
        </p:nvSpPr>
        <p:spPr/>
        <p:txBody>
          <a:bodyPr/>
          <a:lstStyle/>
          <a:p>
            <a:pPr defTabSz="2980917">
              <a:defRPr/>
            </a:pPr>
            <a:r>
              <a:rPr lang="en-US" b="1" dirty="0"/>
              <a:t>Seth</a:t>
            </a:r>
          </a:p>
        </p:txBody>
      </p:sp>
      <p:sp>
        <p:nvSpPr>
          <p:cNvPr id="5" name="Footer Placeholder 4"/>
          <p:cNvSpPr>
            <a:spLocks noGrp="1"/>
          </p:cNvSpPr>
          <p:nvPr>
            <p:ph type="ftr" sz="quarter" idx="11"/>
          </p:nvPr>
        </p:nvSpPr>
        <p:spPr/>
        <p:txBody>
          <a:bodyPr/>
          <a:lstStyle/>
          <a:p>
            <a:r>
              <a:rPr lang="en-US"/>
              <a:t>Prepared by LWA</a:t>
            </a:r>
          </a:p>
        </p:txBody>
      </p:sp>
    </p:spTree>
    <p:extLst>
      <p:ext uri="{BB962C8B-B14F-4D97-AF65-F5344CB8AC3E}">
        <p14:creationId xmlns:p14="http://schemas.microsoft.com/office/powerpoint/2010/main" val="411442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Seth</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3715443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defTabSz="914674">
              <a:defRPr/>
            </a:pPr>
            <a:r>
              <a:rPr lang="en-US" sz="1100" b="0" dirty="0"/>
              <a:t>Seth</a:t>
            </a:r>
          </a:p>
        </p:txBody>
      </p:sp>
      <p:sp>
        <p:nvSpPr>
          <p:cNvPr id="5" name="Footer Placeholder 4"/>
          <p:cNvSpPr>
            <a:spLocks noGrp="1"/>
          </p:cNvSpPr>
          <p:nvPr>
            <p:ph type="ftr" sz="quarter" idx="11"/>
          </p:nvPr>
        </p:nvSpPr>
        <p:spPr/>
        <p:txBody>
          <a:bodyPr/>
          <a:lstStyle/>
          <a:p>
            <a:r>
              <a:rPr lang="en-US"/>
              <a:t>Prepared by LWA</a:t>
            </a:r>
          </a:p>
        </p:txBody>
      </p:sp>
    </p:spTree>
    <p:extLst>
      <p:ext uri="{BB962C8B-B14F-4D97-AF65-F5344CB8AC3E}">
        <p14:creationId xmlns:p14="http://schemas.microsoft.com/office/powerpoint/2010/main" val="399713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Seth</a:t>
            </a:r>
          </a:p>
          <a:p>
            <a:endParaRPr lang="en-US" dirty="0"/>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69993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Jamie / Amy</a:t>
            </a:r>
          </a:p>
          <a:p>
            <a:endParaRPr lang="en-US" dirty="0"/>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316814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Amy</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176645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Amy</a:t>
            </a:r>
          </a:p>
          <a:p>
            <a:endParaRPr lang="en-US" dirty="0"/>
          </a:p>
          <a:p>
            <a:r>
              <a:rPr lang="en-US" dirty="0"/>
              <a:t>Glenn’s comment - Recommend stating this verbally: </a:t>
            </a:r>
            <a:r>
              <a:rPr lang="en-US" dirty="0">
                <a:solidFill>
                  <a:schemeClr val="tx1"/>
                </a:solidFill>
                <a:latin typeface="Arial" panose="020B0604020202020204" pitchFamily="34" charset="0"/>
                <a:cs typeface="Arial" panose="020B0604020202020204" pitchFamily="34" charset="0"/>
              </a:rPr>
              <a:t>The concept is that, without the EIFD funding there is no Project, without the Project new development cannot occur, so committing tax increment toward the Project is appropriate and critical for new development.</a:t>
            </a:r>
            <a:endParaRPr lang="en-US" dirty="0"/>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3371134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Amy</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1625172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Amy</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380248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Jamie / Amy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Verbally - Provide an explanation as to why the drafts are not included here.</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906955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defTabSz="914674">
              <a:defRPr/>
            </a:pPr>
            <a:r>
              <a:rPr lang="en-US" sz="1100" dirty="0"/>
              <a:t>Jamie / Amy</a:t>
            </a:r>
          </a:p>
          <a:p>
            <a:pPr defTabSz="914674">
              <a:defRPr/>
            </a:pPr>
            <a:endParaRPr lang="en-US" sz="1100" b="0" dirty="0"/>
          </a:p>
          <a:p>
            <a:pPr defTabSz="914674">
              <a:defRPr/>
            </a:pPr>
            <a:r>
              <a:rPr lang="en-US" sz="1100" b="0" dirty="0"/>
              <a:t>Address concept of declining need of % tax increment needed to cover debt issued to complete project.  (AV and gross property taxes will grow over time thus a smaller percentage of the tax increment is needed over time to service one series of debt that is expected to be issued to complete the project…)  The maximum rate of 20% is set to ensure that we have the capacity needed to completed project (think of it as contingency in any given year…)</a:t>
            </a:r>
          </a:p>
        </p:txBody>
      </p:sp>
      <p:sp>
        <p:nvSpPr>
          <p:cNvPr id="5" name="Footer Placeholder 4"/>
          <p:cNvSpPr>
            <a:spLocks noGrp="1"/>
          </p:cNvSpPr>
          <p:nvPr>
            <p:ph type="ftr" sz="quarter" idx="11"/>
          </p:nvPr>
        </p:nvSpPr>
        <p:spPr/>
        <p:txBody>
          <a:bodyPr/>
          <a:lstStyle/>
          <a:p>
            <a:r>
              <a:rPr lang="en-US"/>
              <a:t>Prepared by LWA</a:t>
            </a:r>
          </a:p>
        </p:txBody>
      </p:sp>
    </p:spTree>
    <p:extLst>
      <p:ext uri="{BB962C8B-B14F-4D97-AF65-F5344CB8AC3E}">
        <p14:creationId xmlns:p14="http://schemas.microsoft.com/office/powerpoint/2010/main" val="407534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Seth wrap up</a:t>
            </a:r>
          </a:p>
          <a:p>
            <a:endParaRPr lang="en-US" dirty="0"/>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4287005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Seth</a:t>
            </a:r>
          </a:p>
        </p:txBody>
      </p:sp>
      <p:sp>
        <p:nvSpPr>
          <p:cNvPr id="4" name="Footer Placeholder 3"/>
          <p:cNvSpPr>
            <a:spLocks noGrp="1"/>
          </p:cNvSpPr>
          <p:nvPr>
            <p:ph type="ftr" sz="quarter" idx="4"/>
          </p:nvPr>
        </p:nvSpPr>
        <p:spPr/>
        <p:txBody>
          <a:bodyPr/>
          <a:lstStyle/>
          <a:p>
            <a:r>
              <a:rPr lang="en-US"/>
              <a:t>Prepared by LWA</a:t>
            </a:r>
          </a:p>
        </p:txBody>
      </p:sp>
    </p:spTree>
    <p:extLst>
      <p:ext uri="{BB962C8B-B14F-4D97-AF65-F5344CB8AC3E}">
        <p14:creationId xmlns:p14="http://schemas.microsoft.com/office/powerpoint/2010/main" val="54528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93579AEF-AC61-421A-AD17-9EEEF03B2DF0}" type="datetime1">
              <a:rPr lang="en-US" smtClean="0"/>
              <a:t>1/9/2022</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2D2714D-8007-437F-9D56-CFF50BD9A461}"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9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967738CA-ECD0-4D4C-9BC1-402A92F2F5D6}" type="datetime1">
              <a:rPr lang="en-US" smtClean="0"/>
              <a:t>1/9/2022</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2D2714D-8007-437F-9D56-CFF50BD9A461}" type="slidenum">
              <a:rPr lang="en-US" smtClean="0"/>
              <a:t>‹#›</a:t>
            </a:fld>
            <a:endParaRPr lang="en-US"/>
          </a:p>
        </p:txBody>
      </p:sp>
    </p:spTree>
    <p:extLst>
      <p:ext uri="{BB962C8B-B14F-4D97-AF65-F5344CB8AC3E}">
        <p14:creationId xmlns:p14="http://schemas.microsoft.com/office/powerpoint/2010/main" val="3322445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53938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80176012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71972443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96671003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69868098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7147466" cy="5173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a:xfrm>
            <a:off x="10764058" y="6459784"/>
            <a:ext cx="1312025" cy="365125"/>
          </a:xfrm>
        </p:spPr>
        <p:txBody>
          <a:bodyPr/>
          <a:lstStyle>
            <a:lvl1pPr>
              <a:defRPr>
                <a:solidFill>
                  <a:schemeClr val="tx2"/>
                </a:solidFill>
              </a:defRPr>
            </a:lvl1p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244406950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2407441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34929781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416732236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579AEF-AC61-421A-AD17-9EEEF03B2DF0}" type="datetime1">
              <a:rPr lang="en-US" smtClean="0"/>
              <a:t>1/9/2022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714D-8007-437F-9D56-CFF50BD9A461}"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226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7738CA-ECD0-4D4C-9BC1-402A92F2F5D6}" type="datetime1">
              <a:rPr lang="en-US" smtClean="0"/>
              <a:t>1/9/2022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714D-8007-437F-9D56-CFF50BD9A461}" type="slidenum">
              <a:rPr lang="en-US" smtClean="0"/>
              <a:t>‹#›</a:t>
            </a:fld>
            <a:endParaRPr lang="en-US"/>
          </a:p>
        </p:txBody>
      </p:sp>
    </p:spTree>
    <p:extLst>
      <p:ext uri="{BB962C8B-B14F-4D97-AF65-F5344CB8AC3E}">
        <p14:creationId xmlns:p14="http://schemas.microsoft.com/office/powerpoint/2010/main" val="3471357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66205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7975921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0AB7DB-CA40-49D5-A73B-B3A121C0471B}" type="datetime1">
              <a:rPr lang="en-US" smtClean="0"/>
              <a:t>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38102724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0AB7DB-CA40-49D5-A73B-B3A121C0471B}" type="datetime1">
              <a:rPr lang="en-US" smtClean="0"/>
              <a:t>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68521393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10AB7DB-CA40-49D5-A73B-B3A121C0471B}" type="datetime1">
              <a:rPr lang="en-US" smtClean="0"/>
              <a:t>1/9/2022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2029115736"/>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211673816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0AB7DB-CA40-49D5-A73B-B3A121C0471B}" type="datetime1">
              <a:rPr lang="en-US" smtClean="0"/>
              <a:t>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168223331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300830996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0AB7DB-CA40-49D5-A73B-B3A121C0471B}" type="datetime1">
              <a:rPr lang="en-US" smtClean="0"/>
              <a:t>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A1D8EA-5DC5-47C7-88AD-A9B7C0A4CC98}" type="slidenum">
              <a:rPr lang="en-US" smtClean="0"/>
              <a:pPr/>
              <a:t>‹#›</a:t>
            </a:fld>
            <a:endParaRPr lang="en-US" dirty="0"/>
          </a:p>
        </p:txBody>
      </p:sp>
    </p:spTree>
    <p:extLst>
      <p:ext uri="{BB962C8B-B14F-4D97-AF65-F5344CB8AC3E}">
        <p14:creationId xmlns:p14="http://schemas.microsoft.com/office/powerpoint/2010/main" val="390953665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591125" y="41313"/>
            <a:ext cx="11305309" cy="869121"/>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91127" y="976613"/>
            <a:ext cx="11305309" cy="518364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13258"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1FA1D8EA-5DC5-47C7-88AD-A9B7C0A4CC98}" type="slidenum">
              <a:rPr lang="en-US" smtClean="0"/>
              <a:pPr/>
              <a:t>‹#›</a:t>
            </a:fld>
            <a:endParaRPr lang="en-US" dirty="0"/>
          </a:p>
        </p:txBody>
      </p:sp>
      <p:cxnSp>
        <p:nvCxnSpPr>
          <p:cNvPr id="10" name="Straight Connector 9"/>
          <p:cNvCxnSpPr>
            <a:cxnSpLocks/>
          </p:cNvCxnSpPr>
          <p:nvPr/>
        </p:nvCxnSpPr>
        <p:spPr>
          <a:xfrm>
            <a:off x="591127" y="943523"/>
            <a:ext cx="11305309"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8">
            <a:extLst>
              <a:ext uri="{FF2B5EF4-FFF2-40B4-BE49-F238E27FC236}">
                <a16:creationId xmlns:a16="http://schemas.microsoft.com/office/drawing/2014/main" id="{983C2DA3-5EDE-42C8-8B3F-C42B6B4183BA}"/>
              </a:ext>
            </a:extLst>
          </p:cNvPr>
          <p:cNvSpPr txBox="1"/>
          <p:nvPr userDrawn="1"/>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12" name="Picture 11" descr="Logo&#10;&#10;Description automatically generated">
            <a:extLst>
              <a:ext uri="{FF2B5EF4-FFF2-40B4-BE49-F238E27FC236}">
                <a16:creationId xmlns:a16="http://schemas.microsoft.com/office/drawing/2014/main" id="{BD6B5485-0D47-4398-A7CD-0FD5CC5AD3C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231804488"/>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hdr="0" ftr="0" dt="0"/>
  <p:txStyles>
    <p:titleStyle>
      <a:lvl1pPr algn="ctr" defTabSz="914400" rtl="0" eaLnBrk="1" latinLnBrk="0" hangingPunct="1">
        <a:lnSpc>
          <a:spcPct val="85000"/>
        </a:lnSpc>
        <a:spcBef>
          <a:spcPct val="0"/>
        </a:spcBef>
        <a:buNone/>
        <a:defRPr sz="4800" kern="1200" spc="-50" baseline="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6800" y="201909"/>
            <a:ext cx="10058400" cy="83256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141055"/>
            <a:ext cx="10058400" cy="5047309"/>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47541"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10AB7DB-CA40-49D5-A73B-B3A121C0471B}" type="datetime1">
              <a:rPr lang="en-US" smtClean="0"/>
              <a:t>1/9/2022</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69477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FA1D8EA-5DC5-47C7-88AD-A9B7C0A4CC98}" type="slidenum">
              <a:rPr lang="en-US" smtClean="0"/>
              <a:pPr/>
              <a:t>‹#›</a:t>
            </a:fld>
            <a:endParaRPr lang="en-US" dirty="0"/>
          </a:p>
        </p:txBody>
      </p:sp>
      <p:cxnSp>
        <p:nvCxnSpPr>
          <p:cNvPr id="10" name="Straight Connector 9"/>
          <p:cNvCxnSpPr/>
          <p:nvPr/>
        </p:nvCxnSpPr>
        <p:spPr>
          <a:xfrm>
            <a:off x="1193532" y="108206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63941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2BE48D-07F7-41C9-8437-3E83BDBF3D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090"/>
            <a:ext cx="12192000" cy="6370516"/>
          </a:xfrm>
          <a:prstGeom prst="rect">
            <a:avLst/>
          </a:prstGeom>
        </p:spPr>
      </p:pic>
      <p:sp>
        <p:nvSpPr>
          <p:cNvPr id="2" name="Title 1"/>
          <p:cNvSpPr>
            <a:spLocks noGrp="1"/>
          </p:cNvSpPr>
          <p:nvPr>
            <p:ph type="ctrTitle"/>
          </p:nvPr>
        </p:nvSpPr>
        <p:spPr>
          <a:xfrm>
            <a:off x="2186410" y="872837"/>
            <a:ext cx="7439025" cy="1884219"/>
          </a:xfrm>
        </p:spPr>
        <p:txBody>
          <a:bodyPr vert="horz" lIns="91440" tIns="45720" rIns="91440" bIns="45720" rtlCol="0" anchor="ctr">
            <a:normAutofit/>
          </a:bodyPr>
          <a:lstStyle/>
          <a:p>
            <a:pPr algn="ctr"/>
            <a:br>
              <a:rPr lang="en-US" sz="4500" dirty="0">
                <a:ln>
                  <a:solidFill>
                    <a:schemeClr val="tx1"/>
                  </a:solidFill>
                </a:ln>
              </a:rPr>
            </a:br>
            <a:endParaRPr lang="en-US" sz="4500" dirty="0">
              <a:ln>
                <a:solidFill>
                  <a:schemeClr val="tx1"/>
                </a:solidFill>
              </a:ln>
              <a:solidFill>
                <a:schemeClr val="tx1"/>
              </a:solidFill>
            </a:endParaRPr>
          </a:p>
        </p:txBody>
      </p:sp>
      <p:sp>
        <p:nvSpPr>
          <p:cNvPr id="3" name="Subtitle 2"/>
          <p:cNvSpPr>
            <a:spLocks noGrp="1"/>
          </p:cNvSpPr>
          <p:nvPr>
            <p:ph type="subTitle" idx="1"/>
          </p:nvPr>
        </p:nvSpPr>
        <p:spPr>
          <a:xfrm>
            <a:off x="2286000" y="3886200"/>
            <a:ext cx="7439025" cy="1752600"/>
          </a:xfrm>
        </p:spPr>
        <p:txBody>
          <a:bodyPr>
            <a:normAutofit/>
          </a:bodyPr>
          <a:lstStyle/>
          <a:p>
            <a:endParaRPr lang="en-US" b="1" dirty="0">
              <a:solidFill>
                <a:schemeClr val="tx1"/>
              </a:solidFill>
            </a:endParaRPr>
          </a:p>
          <a:p>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2"/>
          </p:nvPr>
        </p:nvSpPr>
        <p:spPr/>
        <p:txBody>
          <a:bodyPr/>
          <a:lstStyle/>
          <a:p>
            <a:fld id="{C2D2714D-8007-437F-9D56-CFF50BD9A461}" type="slidenum">
              <a:rPr lang="en-US" smtClean="0"/>
              <a:pPr/>
              <a:t>1</a:t>
            </a:fld>
            <a:endParaRPr lang="en-US" dirty="0"/>
          </a:p>
        </p:txBody>
      </p:sp>
      <p:sp>
        <p:nvSpPr>
          <p:cNvPr id="9" name="TextBox 8">
            <a:extLst>
              <a:ext uri="{FF2B5EF4-FFF2-40B4-BE49-F238E27FC236}">
                <a16:creationId xmlns:a16="http://schemas.microsoft.com/office/drawing/2014/main" id="{ED616EF2-E22B-4598-A870-7AF6392D686F}"/>
              </a:ext>
            </a:extLst>
          </p:cNvPr>
          <p:cNvSpPr txBox="1"/>
          <p:nvPr/>
        </p:nvSpPr>
        <p:spPr>
          <a:xfrm>
            <a:off x="537174" y="3332202"/>
            <a:ext cx="11389259" cy="553998"/>
          </a:xfrm>
          <a:prstGeom prst="rect">
            <a:avLst/>
          </a:prstGeom>
          <a:noFill/>
        </p:spPr>
        <p:txBody>
          <a:bodyPr wrap="square">
            <a:spAutoFit/>
          </a:bodyPr>
          <a:lstStyle/>
          <a:p>
            <a:r>
              <a:rPr lang="en-US" sz="3000" dirty="0">
                <a:ln>
                  <a:solidFill>
                    <a:schemeClr val="tx1"/>
                  </a:solidFill>
                </a:ln>
                <a:solidFill>
                  <a:schemeClr val="bg1"/>
                </a:solidFill>
                <a:latin typeface="Arial" panose="020B0604020202020204" pitchFamily="34" charset="0"/>
                <a:cs typeface="Arial" panose="020B0604020202020204" pitchFamily="34" charset="0"/>
              </a:rPr>
              <a:t> </a:t>
            </a:r>
            <a:endParaRPr lang="en-US" sz="30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100402B-7445-49EA-A7AC-379778D41113}"/>
              </a:ext>
            </a:extLst>
          </p:cNvPr>
          <p:cNvSpPr txBox="1"/>
          <p:nvPr/>
        </p:nvSpPr>
        <p:spPr>
          <a:xfrm>
            <a:off x="404326" y="6415999"/>
            <a:ext cx="11264760" cy="400110"/>
          </a:xfrm>
          <a:prstGeom prst="rect">
            <a:avLst/>
          </a:prstGeom>
          <a:noFill/>
        </p:spPr>
        <p:txBody>
          <a:bodyPr wrap="square" rtlCol="0">
            <a:spAutoFit/>
          </a:bodyPr>
          <a:lstStyle/>
          <a:p>
            <a:pPr algn="ctr"/>
            <a:r>
              <a:rPr lang="en-US" sz="2000" dirty="0">
                <a:ln w="0"/>
                <a:solidFill>
                  <a:schemeClr val="bg1"/>
                </a:solidFill>
                <a:effectLst>
                  <a:outerShdw blurRad="38100" dist="19050" dir="2700000" algn="tl" rotWithShape="0">
                    <a:schemeClr val="dk1">
                      <a:alpha val="40000"/>
                    </a:schemeClr>
                  </a:outerShdw>
                </a:effectLst>
              </a:rPr>
              <a:t>SJAFCA MISSION STATEMENT - Reduce and Manage the Region’s Flood Risk</a:t>
            </a:r>
          </a:p>
        </p:txBody>
      </p:sp>
      <p:sp>
        <p:nvSpPr>
          <p:cNvPr id="7" name="TextBox 6">
            <a:extLst>
              <a:ext uri="{FF2B5EF4-FFF2-40B4-BE49-F238E27FC236}">
                <a16:creationId xmlns:a16="http://schemas.microsoft.com/office/drawing/2014/main" id="{5A1048C5-0FA0-40EA-A893-F55B6C17AD5B}"/>
              </a:ext>
            </a:extLst>
          </p:cNvPr>
          <p:cNvSpPr txBox="1"/>
          <p:nvPr/>
        </p:nvSpPr>
        <p:spPr>
          <a:xfrm>
            <a:off x="168965" y="2560644"/>
            <a:ext cx="11757467" cy="1077218"/>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PROPOSED MOSSDALE TRACT </a:t>
            </a:r>
          </a:p>
          <a:p>
            <a:pPr algn="ctr"/>
            <a:r>
              <a:rPr lang="en-US" sz="3200" b="1" dirty="0">
                <a:solidFill>
                  <a:schemeClr val="bg1"/>
                </a:solidFill>
                <a:latin typeface="Arial" panose="020B0604020202020204" pitchFamily="34" charset="0"/>
                <a:cs typeface="Arial" panose="020B0604020202020204" pitchFamily="34" charset="0"/>
              </a:rPr>
              <a:t>ENHANCED INFRASTRUCTURE FINANCING DISTRICT</a:t>
            </a:r>
          </a:p>
        </p:txBody>
      </p:sp>
      <p:sp>
        <p:nvSpPr>
          <p:cNvPr id="13" name="TextBox 12">
            <a:extLst>
              <a:ext uri="{FF2B5EF4-FFF2-40B4-BE49-F238E27FC236}">
                <a16:creationId xmlns:a16="http://schemas.microsoft.com/office/drawing/2014/main" id="{FF27C440-90B3-4A9C-83D0-59C21FB77D3C}"/>
              </a:ext>
            </a:extLst>
          </p:cNvPr>
          <p:cNvSpPr txBox="1"/>
          <p:nvPr/>
        </p:nvSpPr>
        <p:spPr>
          <a:xfrm>
            <a:off x="3989493" y="4273572"/>
            <a:ext cx="4213013" cy="1077218"/>
          </a:xfrm>
          <a:prstGeom prst="rect">
            <a:avLst/>
          </a:prstGeom>
          <a:noFill/>
        </p:spPr>
        <p:txBody>
          <a:bodyPr wrap="none" rtlCol="0">
            <a:spAutoFit/>
          </a:bodyPr>
          <a:lstStyle/>
          <a:p>
            <a:pPr algn="ctr"/>
            <a:r>
              <a:rPr lang="en-US" sz="3200" b="1" dirty="0">
                <a:solidFill>
                  <a:schemeClr val="bg1"/>
                </a:solidFill>
                <a:latin typeface="Arial" panose="020B0604020202020204" pitchFamily="34" charset="0"/>
                <a:cs typeface="Arial" panose="020B0604020202020204" pitchFamily="34" charset="0"/>
              </a:rPr>
              <a:t>Lathrop City Council</a:t>
            </a:r>
          </a:p>
          <a:p>
            <a:pPr algn="ctr"/>
            <a:r>
              <a:rPr lang="en-US" sz="3200" b="1" dirty="0">
                <a:solidFill>
                  <a:schemeClr val="bg1"/>
                </a:solidFill>
                <a:latin typeface="Arial" panose="020B0604020202020204" pitchFamily="34" charset="0"/>
                <a:cs typeface="Arial" panose="020B0604020202020204" pitchFamily="34" charset="0"/>
              </a:rPr>
              <a:t>January 10, 2022</a:t>
            </a:r>
          </a:p>
        </p:txBody>
      </p:sp>
    </p:spTree>
    <p:extLst>
      <p:ext uri="{BB962C8B-B14F-4D97-AF65-F5344CB8AC3E}">
        <p14:creationId xmlns:p14="http://schemas.microsoft.com/office/powerpoint/2010/main" val="338737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SJAFCA Mossdale Program</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764835" y="982759"/>
            <a:ext cx="10662329" cy="4892481"/>
          </a:xfrm>
        </p:spPr>
        <p:txBody>
          <a:bodyPr>
            <a:normAutofit lnSpcReduction="10000"/>
          </a:bodyPr>
          <a:lstStyle/>
          <a:p>
            <a:pPr marL="0" indent="0">
              <a:lnSpc>
                <a:spcPct val="110000"/>
              </a:lnSpc>
              <a:buNone/>
            </a:pPr>
            <a:r>
              <a:rPr lang="en-US" sz="2800" dirty="0">
                <a:latin typeface="Arial" panose="020B0604020202020204" pitchFamily="34" charset="0"/>
                <a:cs typeface="Arial" panose="020B0604020202020204" pitchFamily="34" charset="0"/>
              </a:rPr>
              <a:t>SJAFCA Strategic Plan Priority Actions related </a:t>
            </a:r>
            <a:r>
              <a:rPr lang="en-US" sz="2800" dirty="0">
                <a:solidFill>
                  <a:srgbClr val="FF0000"/>
                </a:solidFill>
                <a:latin typeface="Arial" panose="020B0604020202020204" pitchFamily="34" charset="0"/>
                <a:cs typeface="Arial" panose="020B0604020202020204" pitchFamily="34" charset="0"/>
              </a:rPr>
              <a:t>to</a:t>
            </a:r>
            <a:r>
              <a:rPr lang="en-US" sz="2800" dirty="0">
                <a:latin typeface="Arial" panose="020B0604020202020204" pitchFamily="34" charset="0"/>
                <a:cs typeface="Arial" panose="020B0604020202020204" pitchFamily="34" charset="0"/>
              </a:rPr>
              <a:t> Mossdale Tract Urban Level of Protection:</a:t>
            </a:r>
          </a:p>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Support USACE in initiating Phase 2 of the Lower San Joaquin River Project Feasibility Study</a:t>
            </a:r>
          </a:p>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Complete the Mossdale Urban Flood Risk Reduction Study and advance Design and Environmental Review</a:t>
            </a:r>
          </a:p>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Achieve 200-year Urban Level of Flood Protection for the Mossdale Tract Area (by 2028) and present Adequate Progress until Improvements are Complete</a:t>
            </a:r>
          </a:p>
          <a:p>
            <a:pPr marL="574675" indent="-574675" algn="ctr">
              <a:lnSpc>
                <a:spcPct val="100000"/>
              </a:lnSpc>
              <a:spcAft>
                <a:spcPts val="0"/>
              </a:spcAft>
              <a:buNone/>
            </a:pPr>
            <a:endParaRPr lang="en-US" i="1" dirty="0">
              <a:latin typeface="Arial" panose="020B0604020202020204" pitchFamily="34" charset="0"/>
              <a:cs typeface="Arial" panose="020B0604020202020204" pitchFamily="34" charset="0"/>
            </a:endParaRPr>
          </a:p>
          <a:p>
            <a:pPr marL="574675" indent="-574675" algn="ctr">
              <a:lnSpc>
                <a:spcPct val="100000"/>
              </a:lnSpc>
              <a:spcAft>
                <a:spcPts val="0"/>
              </a:spcAft>
              <a:buNone/>
            </a:pPr>
            <a:r>
              <a:rPr lang="en-US" i="1" dirty="0">
                <a:latin typeface="Arial" panose="020B0604020202020204" pitchFamily="34" charset="0"/>
                <a:cs typeface="Arial" panose="020B0604020202020204" pitchFamily="34" charset="0"/>
              </a:rPr>
              <a:t>Implementation of the proposed Enhanced Infrastructure</a:t>
            </a:r>
          </a:p>
          <a:p>
            <a:pPr marL="574675" indent="-574675" algn="ctr">
              <a:lnSpc>
                <a:spcPct val="100000"/>
              </a:lnSpc>
              <a:spcBef>
                <a:spcPts val="0"/>
              </a:spcBef>
              <a:spcAft>
                <a:spcPts val="0"/>
              </a:spcAft>
              <a:buNone/>
            </a:pPr>
            <a:r>
              <a:rPr lang="en-US" i="1" dirty="0">
                <a:latin typeface="Arial" panose="020B0604020202020204" pitchFamily="34" charset="0"/>
                <a:cs typeface="Arial" panose="020B0604020202020204" pitchFamily="34" charset="0"/>
              </a:rPr>
              <a:t>Financing District is integral to Adequate Progress</a:t>
            </a:r>
          </a:p>
          <a:p>
            <a:endParaRPr lang="en-US"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2</a:t>
            </a:fld>
            <a:endParaRPr lang="en-US" sz="1100" dirty="0"/>
          </a:p>
        </p:txBody>
      </p:sp>
    </p:spTree>
    <p:extLst>
      <p:ext uri="{BB962C8B-B14F-4D97-AF65-F5344CB8AC3E}">
        <p14:creationId xmlns:p14="http://schemas.microsoft.com/office/powerpoint/2010/main" val="1410564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CE85BF1-F5F0-4E37-A585-F2B3CAE08561}"/>
              </a:ext>
            </a:extLst>
          </p:cNvPr>
          <p:cNvSpPr txBox="1">
            <a:spLocks/>
          </p:cNvSpPr>
          <p:nvPr/>
        </p:nvSpPr>
        <p:spPr>
          <a:xfrm>
            <a:off x="702108" y="328170"/>
            <a:ext cx="8652907" cy="661136"/>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en-US" sz="4400" dirty="0">
              <a:ln>
                <a:solidFill>
                  <a:schemeClr val="tx1"/>
                </a:solidFill>
              </a:ln>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EA23F7A0-B0A0-4A88-9444-EE39283C6F9B}"/>
              </a:ext>
            </a:extLst>
          </p:cNvPr>
          <p:cNvSpPr txBox="1">
            <a:spLocks/>
          </p:cNvSpPr>
          <p:nvPr/>
        </p:nvSpPr>
        <p:spPr>
          <a:xfrm>
            <a:off x="702107" y="1230478"/>
            <a:ext cx="9594417" cy="429400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35508" lvl="1" indent="-342900">
              <a:buFont typeface="Wingdings" panose="05000000000000000000" pitchFamily="2" charset="2"/>
              <a:buChar char="Ø"/>
            </a:pPr>
            <a:endParaRPr lang="en-US" i="1" dirty="0"/>
          </a:p>
        </p:txBody>
      </p:sp>
      <p:sp>
        <p:nvSpPr>
          <p:cNvPr id="6" name="Content Placeholder 2">
            <a:extLst>
              <a:ext uri="{FF2B5EF4-FFF2-40B4-BE49-F238E27FC236}">
                <a16:creationId xmlns:a16="http://schemas.microsoft.com/office/drawing/2014/main" id="{7F445BDB-DADA-48E6-8FB0-FACB7DE4235C}"/>
              </a:ext>
            </a:extLst>
          </p:cNvPr>
          <p:cNvSpPr txBox="1">
            <a:spLocks/>
          </p:cNvSpPr>
          <p:nvPr/>
        </p:nvSpPr>
        <p:spPr>
          <a:xfrm>
            <a:off x="397352" y="1176661"/>
            <a:ext cx="11477147" cy="50258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buFont typeface="Wingdings" panose="05000000000000000000" pitchFamily="2" charset="2"/>
              <a:buChar char="Ø"/>
            </a:pPr>
            <a:endParaRPr lang="en-US" dirty="0"/>
          </a:p>
        </p:txBody>
      </p:sp>
      <p:sp>
        <p:nvSpPr>
          <p:cNvPr id="7" name="Slide Number Placeholder 3">
            <a:extLst>
              <a:ext uri="{FF2B5EF4-FFF2-40B4-BE49-F238E27FC236}">
                <a16:creationId xmlns:a16="http://schemas.microsoft.com/office/drawing/2014/main" id="{956DD866-5DE1-4624-9BBA-2F47802E6886}"/>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3</a:t>
            </a:fld>
            <a:endParaRPr lang="en-US" sz="1100" dirty="0"/>
          </a:p>
        </p:txBody>
      </p:sp>
      <p:sp>
        <p:nvSpPr>
          <p:cNvPr id="9" name="TextBox 8">
            <a:extLst>
              <a:ext uri="{FF2B5EF4-FFF2-40B4-BE49-F238E27FC236}">
                <a16:creationId xmlns:a16="http://schemas.microsoft.com/office/drawing/2014/main" id="{EFBCD12F-86A3-4733-848F-EADF534C7AF4}"/>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10" name="Picture 9" descr="Logo&#10;&#10;Description automatically generated">
            <a:extLst>
              <a:ext uri="{FF2B5EF4-FFF2-40B4-BE49-F238E27FC236}">
                <a16:creationId xmlns:a16="http://schemas.microsoft.com/office/drawing/2014/main" id="{809F90D3-747F-4856-8463-486C40289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
        <p:nvSpPr>
          <p:cNvPr id="2" name="Title 1">
            <a:extLst>
              <a:ext uri="{FF2B5EF4-FFF2-40B4-BE49-F238E27FC236}">
                <a16:creationId xmlns:a16="http://schemas.microsoft.com/office/drawing/2014/main" id="{D29C1CE7-3ED2-4653-AB02-1E985FFEC931}"/>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 Mossdale Tract Funding</a:t>
            </a:r>
          </a:p>
        </p:txBody>
      </p:sp>
      <p:sp>
        <p:nvSpPr>
          <p:cNvPr id="5" name="Content Placeholder 4">
            <a:extLst>
              <a:ext uri="{FF2B5EF4-FFF2-40B4-BE49-F238E27FC236}">
                <a16:creationId xmlns:a16="http://schemas.microsoft.com/office/drawing/2014/main" id="{6A40B503-8CAE-47D0-BFBA-B2E1A9D2388B}"/>
              </a:ext>
            </a:extLst>
          </p:cNvPr>
          <p:cNvSpPr>
            <a:spLocks noGrp="1"/>
          </p:cNvSpPr>
          <p:nvPr>
            <p:ph idx="1"/>
          </p:nvPr>
        </p:nvSpPr>
        <p:spPr>
          <a:xfrm>
            <a:off x="702106" y="1176661"/>
            <a:ext cx="11092541" cy="5047309"/>
          </a:xfrm>
        </p:spPr>
        <p:txBody>
          <a:bodyPr>
            <a:normAutofit lnSpcReduction="10000"/>
          </a:bodyPr>
          <a:lstStyle/>
          <a:p>
            <a:pPr marL="404813" indent="-352425">
              <a:buSzPct val="110000"/>
              <a:buFont typeface="Arial" panose="020B0604020202020204" pitchFamily="34" charset="0"/>
              <a:buChar char="•"/>
            </a:pPr>
            <a:r>
              <a:rPr lang="en-US" sz="2800" dirty="0"/>
              <a:t>Program must be completed by 2028 (AB 838 3-Year Extension)</a:t>
            </a:r>
          </a:p>
          <a:p>
            <a:pPr marL="635508" lvl="1" indent="-342900">
              <a:buSzPct val="110000"/>
              <a:buFont typeface="Arial" panose="020B0604020202020204" pitchFamily="34" charset="0"/>
              <a:buChar char="•"/>
            </a:pPr>
            <a:r>
              <a:rPr lang="en-US" sz="2400" dirty="0"/>
              <a:t>Phase 4 Work (200-Year ULOP Project) currently estimated to be $230M (2021$’s) taking into consideration SJAFCA’s Climate Adaptation Policy</a:t>
            </a:r>
          </a:p>
          <a:p>
            <a:pPr marL="635508" lvl="1" indent="-342900">
              <a:buSzPct val="110000"/>
              <a:buFont typeface="Arial" panose="020B0604020202020204" pitchFamily="34" charset="0"/>
              <a:buChar char="•"/>
            </a:pPr>
            <a:r>
              <a:rPr lang="en-US" sz="2400" dirty="0"/>
              <a:t>Almost entirely locally funded at this time</a:t>
            </a:r>
          </a:p>
          <a:p>
            <a:pPr marL="90488" indent="314325">
              <a:buSzPct val="110000"/>
              <a:buFont typeface="Arial" panose="020B0604020202020204" pitchFamily="34" charset="0"/>
              <a:buChar char="•"/>
            </a:pPr>
            <a:r>
              <a:rPr lang="en-US" sz="2800" dirty="0"/>
              <a:t>New Local Funding Mechanisms</a:t>
            </a:r>
          </a:p>
          <a:p>
            <a:pPr marL="635508" lvl="1" indent="-342900">
              <a:buSzPct val="110000"/>
              <a:buFont typeface="Arial" panose="020B0604020202020204" pitchFamily="34" charset="0"/>
              <a:buChar char="•"/>
            </a:pPr>
            <a:r>
              <a:rPr lang="en-US" sz="2400" dirty="0"/>
              <a:t>Development Impact Fee collected throughout Mossdale Tract Basin</a:t>
            </a:r>
          </a:p>
          <a:p>
            <a:pPr marL="818388" lvl="2" indent="-342900">
              <a:buSzPct val="110000"/>
              <a:buFont typeface="Arial" panose="020B0604020202020204" pitchFamily="34" charset="0"/>
              <a:buChar char="•"/>
            </a:pPr>
            <a:r>
              <a:rPr lang="en-US" sz="1800" dirty="0"/>
              <a:t>Been in place since early 2019.  Currently working through update process.</a:t>
            </a:r>
          </a:p>
          <a:p>
            <a:pPr marL="635508" lvl="1" indent="-342900">
              <a:buSzPct val="110000"/>
              <a:buFont typeface="Arial" panose="020B0604020202020204" pitchFamily="34" charset="0"/>
              <a:buChar char="•"/>
            </a:pPr>
            <a:r>
              <a:rPr lang="en-US" sz="2400" dirty="0"/>
              <a:t>Proposed Overlay Assessment District</a:t>
            </a:r>
          </a:p>
          <a:p>
            <a:pPr marL="818388" lvl="2" indent="-342900">
              <a:buSzPct val="110000"/>
              <a:buFont typeface="Arial" panose="020B0604020202020204" pitchFamily="34" charset="0"/>
              <a:buChar char="•"/>
            </a:pPr>
            <a:r>
              <a:rPr lang="en-US" sz="1800" dirty="0"/>
              <a:t>Would overlay RD 17’s existing assessment funding the local share of the Phase 3 Levee Seepage Repair Project.  Preliminary Rates are being evaluated.  Looking to advance assessment formation in the Spring (early 2022).</a:t>
            </a:r>
          </a:p>
          <a:p>
            <a:pPr marL="635508" lvl="1" indent="-342900">
              <a:buSzPct val="110000"/>
              <a:buFont typeface="Arial" panose="020B0604020202020204" pitchFamily="34" charset="0"/>
              <a:buChar char="•"/>
            </a:pPr>
            <a:r>
              <a:rPr lang="en-US" sz="2400" dirty="0"/>
              <a:t>Proposed Mossdale Tract Enhanced Infrastructure Financing District</a:t>
            </a:r>
          </a:p>
          <a:p>
            <a:pPr marL="818388" lvl="2" indent="-342900">
              <a:buSzPct val="110000"/>
              <a:buFont typeface="Arial" panose="020B0604020202020204" pitchFamily="34" charset="0"/>
              <a:buChar char="•"/>
            </a:pPr>
            <a:r>
              <a:rPr lang="en-US" sz="1800" dirty="0"/>
              <a:t>A partnership between the Cities of Lathrop, Manteca, and Stockton and San Joaquin County dedicating a portion of Property Tax Increment toward the project to fund / finance the Project.  </a:t>
            </a:r>
            <a:endParaRPr lang="en-US" dirty="0"/>
          </a:p>
          <a:p>
            <a:endParaRPr lang="en-US" dirty="0"/>
          </a:p>
        </p:txBody>
      </p:sp>
    </p:spTree>
    <p:extLst>
      <p:ext uri="{BB962C8B-B14F-4D97-AF65-F5344CB8AC3E}">
        <p14:creationId xmlns:p14="http://schemas.microsoft.com/office/powerpoint/2010/main" val="3069896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Summary of Request</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381000" y="1148080"/>
            <a:ext cx="11305309" cy="5039360"/>
          </a:xfrm>
        </p:spPr>
        <p:txBody>
          <a:bodyPr>
            <a:normAutofit fontScale="85000" lnSpcReduction="20000"/>
          </a:bodyPr>
          <a:lstStyle/>
          <a:p>
            <a:pPr marL="1324483" lvl="1" indent="-457200">
              <a:lnSpc>
                <a:spcPct val="120000"/>
              </a:lnSpc>
              <a:buFont typeface="Wingdings" panose="05000000000000000000" pitchFamily="2" charset="2"/>
              <a:buChar char="Ø"/>
            </a:pPr>
            <a:r>
              <a:rPr lang="en-US" sz="2800" dirty="0">
                <a:latin typeface="Arial" panose="020B0604020202020204" pitchFamily="34" charset="0"/>
                <a:cs typeface="Arial" panose="020B0604020202020204" pitchFamily="34" charset="0"/>
              </a:rPr>
              <a:t>Start formation of the EIFD by adopting the </a:t>
            </a:r>
            <a:r>
              <a:rPr lang="en-US" sz="2800" i="1" u="sng" dirty="0">
                <a:latin typeface="Arial" panose="020B0604020202020204" pitchFamily="34" charset="0"/>
                <a:cs typeface="Arial" panose="020B0604020202020204" pitchFamily="34" charset="0"/>
              </a:rPr>
              <a:t>Resolution of Intention</a:t>
            </a:r>
          </a:p>
          <a:p>
            <a:pPr marL="1031875" indent="-457200">
              <a:lnSpc>
                <a:spcPct val="120000"/>
              </a:lnSpc>
              <a:buFont typeface="+mj-lt"/>
              <a:buAutoNum type="arabicPeriod"/>
            </a:pPr>
            <a:r>
              <a:rPr lang="en-US" sz="2600" dirty="0">
                <a:latin typeface="Arial" panose="020B0604020202020204" pitchFamily="34" charset="0"/>
                <a:cs typeface="Arial" panose="020B0604020202020204" pitchFamily="34" charset="0"/>
              </a:rPr>
              <a:t>Establishes the Governance Entity (a Public Financing Authority) which is the entity that will:</a:t>
            </a:r>
          </a:p>
          <a:p>
            <a:pPr marL="1324483" lvl="1" indent="-457200">
              <a:lnSpc>
                <a:spcPct val="120000"/>
              </a:lnSpc>
              <a:buFont typeface="+mj-lt"/>
              <a:buAutoNum type="alphaLcPeriod"/>
            </a:pPr>
            <a:r>
              <a:rPr lang="en-US" sz="2200" dirty="0">
                <a:latin typeface="Arial" panose="020B0604020202020204" pitchFamily="34" charset="0"/>
                <a:cs typeface="Arial" panose="020B0604020202020204" pitchFamily="34" charset="0"/>
              </a:rPr>
              <a:t>Prepare the necessary documentation - the Infrastructure Financing Plan; and,</a:t>
            </a:r>
          </a:p>
          <a:p>
            <a:pPr marL="1324483" lvl="1" indent="-457200">
              <a:lnSpc>
                <a:spcPct val="120000"/>
              </a:lnSpc>
              <a:buFont typeface="+mj-lt"/>
              <a:buAutoNum type="alphaLcPeriod"/>
            </a:pPr>
            <a:r>
              <a:rPr lang="en-US" sz="2200" dirty="0">
                <a:latin typeface="Arial" panose="020B0604020202020204" pitchFamily="34" charset="0"/>
                <a:cs typeface="Arial" panose="020B0604020202020204" pitchFamily="34" charset="0"/>
              </a:rPr>
              <a:t>Take the formal steps of forming the EIFD subject to approval by the participating agencies</a:t>
            </a:r>
          </a:p>
          <a:p>
            <a:pPr marL="1031875" indent="-457200">
              <a:lnSpc>
                <a:spcPct val="120000"/>
              </a:lnSpc>
              <a:buFont typeface="+mj-lt"/>
              <a:buAutoNum type="arabicPeriod"/>
            </a:pPr>
            <a:r>
              <a:rPr lang="en-US" sz="2600" dirty="0">
                <a:latin typeface="Arial" panose="020B0604020202020204" pitchFamily="34" charset="0"/>
                <a:cs typeface="Arial" panose="020B0604020202020204" pitchFamily="34" charset="0"/>
              </a:rPr>
              <a:t>Appoint Members of PFA including Lathrop City Council Members and Public Members</a:t>
            </a:r>
          </a:p>
          <a:p>
            <a:pPr marL="1324483" lvl="1" indent="-457200">
              <a:lnSpc>
                <a:spcPct val="120000"/>
              </a:lnSpc>
              <a:buFont typeface="+mj-lt"/>
              <a:buAutoNum type="alphaLcPeriod"/>
            </a:pPr>
            <a:r>
              <a:rPr lang="en-US" sz="2200" dirty="0">
                <a:latin typeface="Arial" panose="020B0604020202020204" pitchFamily="34" charset="0"/>
                <a:cs typeface="Arial" panose="020B0604020202020204" pitchFamily="34" charset="0"/>
              </a:rPr>
              <a:t>Staff recom</a:t>
            </a:r>
            <a:r>
              <a:rPr lang="en-US" sz="2200" dirty="0">
                <a:solidFill>
                  <a:schemeClr val="tx1"/>
                </a:solidFill>
                <a:latin typeface="Arial" panose="020B0604020202020204" pitchFamily="34" charset="0"/>
                <a:cs typeface="Arial" panose="020B0604020202020204" pitchFamily="34" charset="0"/>
              </a:rPr>
              <a:t>mendation is to overlap membership between EIFD PFA and SJAFCA as much as possible for administrative efficiencies.  Public Members will be chosen today from applications received, subject to approval by the other agencies.</a:t>
            </a:r>
          </a:p>
          <a:p>
            <a:pPr marL="1031875" indent="-457200">
              <a:lnSpc>
                <a:spcPct val="120000"/>
              </a:lnSpc>
              <a:buFont typeface="+mj-lt"/>
              <a:buAutoNum type="arabicPeriod"/>
            </a:pPr>
            <a:r>
              <a:rPr lang="en-US" sz="2400" dirty="0">
                <a:latin typeface="Arial" panose="020B0604020202020204" pitchFamily="34" charset="0"/>
                <a:cs typeface="Arial" panose="020B0604020202020204" pitchFamily="34" charset="0"/>
              </a:rPr>
              <a:t>Set forth the hearing and noticing actions to be carried out consistent with relevant EIFD Law</a:t>
            </a:r>
          </a:p>
          <a:p>
            <a:endParaRPr lang="en-US"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4</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3282527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Policy Considerations</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p:txBody>
          <a:bodyPr>
            <a:normAutofit lnSpcReduction="10000"/>
          </a:bodyPr>
          <a:lstStyle/>
          <a:p>
            <a:pPr lvl="1">
              <a:lnSpc>
                <a:spcPct val="120000"/>
              </a:lnSpc>
              <a:spcBef>
                <a:spcPts val="0"/>
              </a:spcBef>
              <a:spcAft>
                <a:spcPts val="900"/>
              </a:spcAft>
              <a:buSzPct val="110000"/>
              <a:buFont typeface="Arial" panose="020B0604020202020204" pitchFamily="34" charset="0"/>
              <a:buChar char="•"/>
            </a:pPr>
            <a:r>
              <a:rPr lang="en-US" sz="2400" dirty="0">
                <a:latin typeface="Arial" panose="020B0604020202020204" pitchFamily="34" charset="0"/>
                <a:cs typeface="Arial" panose="020B0604020202020204" pitchFamily="34" charset="0"/>
              </a:rPr>
              <a:t>The Mossdale Tract Area EIFD will allow </a:t>
            </a:r>
            <a:r>
              <a:rPr lang="en-US" sz="2400" b="1" dirty="0">
                <a:latin typeface="Arial" panose="020B0604020202020204" pitchFamily="34" charset="0"/>
                <a:cs typeface="Arial" panose="020B0604020202020204" pitchFamily="34" charset="0"/>
              </a:rPr>
              <a:t>Lathrop</a:t>
            </a:r>
            <a:r>
              <a:rPr lang="en-US" sz="2400" dirty="0">
                <a:latin typeface="Arial" panose="020B0604020202020204" pitchFamily="34" charset="0"/>
                <a:cs typeface="Arial" panose="020B0604020202020204" pitchFamily="34" charset="0"/>
              </a:rPr>
              <a:t> and the other </a:t>
            </a:r>
            <a:r>
              <a:rPr lang="en-US" sz="2400" b="1" dirty="0">
                <a:latin typeface="Arial" panose="020B0604020202020204" pitchFamily="34" charset="0"/>
                <a:cs typeface="Arial" panose="020B0604020202020204" pitchFamily="34" charset="0"/>
              </a:rPr>
              <a:t>Affected Taxing Entities</a:t>
            </a:r>
            <a:r>
              <a:rPr lang="en-US" sz="2400" dirty="0">
                <a:latin typeface="Arial" panose="020B0604020202020204" pitchFamily="34" charset="0"/>
                <a:cs typeface="Arial" panose="020B0604020202020204" pitchFamily="34" charset="0"/>
              </a:rPr>
              <a:t> to continue to validate their findings of Adequate Progress toward ULOP.</a:t>
            </a:r>
          </a:p>
          <a:p>
            <a:pPr lvl="1">
              <a:lnSpc>
                <a:spcPct val="120000"/>
              </a:lnSpc>
              <a:spcBef>
                <a:spcPts val="0"/>
              </a:spcBef>
              <a:spcAft>
                <a:spcPts val="900"/>
              </a:spcAft>
              <a:buSzPct val="110000"/>
              <a:buFont typeface="Arial" panose="020B0604020202020204" pitchFamily="34" charset="0"/>
              <a:buChar char="•"/>
            </a:pPr>
            <a:endParaRPr lang="en-US" sz="900" dirty="0">
              <a:latin typeface="Arial" panose="020B0604020202020204" pitchFamily="34" charset="0"/>
              <a:cs typeface="Arial" panose="020B0604020202020204" pitchFamily="34" charset="0"/>
            </a:endParaRPr>
          </a:p>
          <a:p>
            <a:pPr lvl="1">
              <a:lnSpc>
                <a:spcPct val="120000"/>
              </a:lnSpc>
              <a:spcBef>
                <a:spcPts val="0"/>
              </a:spcBef>
              <a:spcAft>
                <a:spcPts val="900"/>
              </a:spcAft>
              <a:buSzPct val="110000"/>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The effective use of an EIFD as a tool for infrastructure finance should result in positive economic and fiscal impacts to the community.</a:t>
            </a:r>
          </a:p>
          <a:p>
            <a:pPr lvl="2">
              <a:lnSpc>
                <a:spcPct val="120000"/>
              </a:lnSpc>
              <a:spcBef>
                <a:spcPts val="0"/>
              </a:spcBef>
              <a:spcAft>
                <a:spcPts val="900"/>
              </a:spcAft>
              <a:buSzPct val="110000"/>
              <a:buFont typeface="Arial" panose="020B0604020202020204" pitchFamily="34" charset="0"/>
              <a:buChar char="•"/>
            </a:pPr>
            <a:r>
              <a:rPr lang="en-US" sz="2000" dirty="0">
                <a:latin typeface="Arial" panose="020B0604020202020204" pitchFamily="34" charset="0"/>
                <a:cs typeface="Arial" panose="020B0604020202020204" pitchFamily="34" charset="0"/>
              </a:rPr>
              <a:t>The Center for Business and Policy Research at the Eberhardt School of Business concluded that total economic benefits of future development in the basin, </a:t>
            </a:r>
            <a:r>
              <a:rPr lang="en-US" sz="2000" i="1" dirty="0">
                <a:latin typeface="Arial" panose="020B0604020202020204" pitchFamily="34" charset="0"/>
                <a:cs typeface="Arial" panose="020B0604020202020204" pitchFamily="34" charset="0"/>
              </a:rPr>
              <a:t>which would only be able to move forward if the ULOP project is completed</a:t>
            </a:r>
            <a:r>
              <a:rPr lang="en-US" sz="2000" dirty="0">
                <a:latin typeface="Arial" panose="020B0604020202020204" pitchFamily="34" charset="0"/>
                <a:cs typeface="Arial" panose="020B0604020202020204" pitchFamily="34" charset="0"/>
              </a:rPr>
              <a:t>, would be more than </a:t>
            </a:r>
            <a:r>
              <a:rPr lang="en-US" sz="2000" b="1" dirty="0">
                <a:latin typeface="Arial" panose="020B0604020202020204" pitchFamily="34" charset="0"/>
                <a:cs typeface="Arial" panose="020B0604020202020204" pitchFamily="34" charset="0"/>
              </a:rPr>
              <a:t>$11 Billion </a:t>
            </a:r>
            <a:r>
              <a:rPr lang="en-US" sz="2000" dirty="0">
                <a:latin typeface="Arial" panose="020B0604020202020204" pitchFamily="34" charset="0"/>
                <a:cs typeface="Arial" panose="020B0604020202020204" pitchFamily="34" charset="0"/>
              </a:rPr>
              <a:t>and </a:t>
            </a:r>
            <a:r>
              <a:rPr lang="en-US" sz="2000" b="1" dirty="0">
                <a:latin typeface="Arial" panose="020B0604020202020204" pitchFamily="34" charset="0"/>
                <a:cs typeface="Arial" panose="020B0604020202020204" pitchFamily="34" charset="0"/>
              </a:rPr>
              <a:t>66,000 jobs</a:t>
            </a:r>
            <a:r>
              <a:rPr lang="en-US" sz="2000" dirty="0">
                <a:latin typeface="Arial" panose="020B0604020202020204" pitchFamily="34" charset="0"/>
                <a:cs typeface="Arial" panose="020B0604020202020204" pitchFamily="34" charset="0"/>
              </a:rPr>
              <a:t> at buildout. </a:t>
            </a:r>
          </a:p>
          <a:p>
            <a:pPr lvl="2">
              <a:lnSpc>
                <a:spcPct val="120000"/>
              </a:lnSpc>
              <a:spcBef>
                <a:spcPts val="0"/>
              </a:spcBef>
              <a:spcAft>
                <a:spcPts val="900"/>
              </a:spcAft>
              <a:buSzPct val="110000"/>
              <a:buFont typeface="Arial" panose="020B0604020202020204" pitchFamily="34" charset="0"/>
              <a:buChar char="•"/>
            </a:pPr>
            <a:r>
              <a:rPr lang="en-US" sz="2000" dirty="0">
                <a:effectLst/>
                <a:latin typeface="Arial" panose="020B0604020202020204" pitchFamily="34" charset="0"/>
                <a:ea typeface="Calibri" panose="020F0502020204030204" pitchFamily="34" charset="0"/>
                <a:cs typeface="Arial" panose="020B0604020202020204" pitchFamily="34" charset="0"/>
              </a:rPr>
              <a:t>In addition, analyses completed by SJAFCA’s consultant team estimate positive fiscal impacts for each of the ATEs.  </a:t>
            </a:r>
          </a:p>
          <a:p>
            <a:pPr lvl="1">
              <a:lnSpc>
                <a:spcPct val="120000"/>
              </a:lnSpc>
              <a:spcBef>
                <a:spcPts val="0"/>
              </a:spcBef>
              <a:spcAft>
                <a:spcPts val="900"/>
              </a:spcAft>
              <a:buFont typeface="Arial" panose="020B0604020202020204" pitchFamily="34" charset="0"/>
              <a:buChar char="•"/>
            </a:pPr>
            <a:endParaRPr lang="en-US" sz="1900"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5</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4172242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EIFD Formation Process</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92598" y="976613"/>
            <a:ext cx="12006803" cy="5415099"/>
          </a:xfrm>
        </p:spPr>
        <p:txBody>
          <a:bodyPr>
            <a:normAutofit lnSpcReduction="10000"/>
          </a:bodyPr>
          <a:lstStyle/>
          <a:p>
            <a:pPr marL="574675" indent="0">
              <a:lnSpc>
                <a:spcPct val="120000"/>
              </a:lnSpc>
              <a:buNone/>
            </a:pPr>
            <a:r>
              <a:rPr lang="en-US" sz="2600" dirty="0">
                <a:latin typeface="Arial" panose="020B0604020202020204" pitchFamily="34" charset="0"/>
                <a:cs typeface="Arial" panose="020B0604020202020204" pitchFamily="34" charset="0"/>
              </a:rPr>
              <a:t>Formation process </a:t>
            </a:r>
            <a:r>
              <a:rPr lang="en-US" sz="2600" b="1" dirty="0">
                <a:latin typeface="Arial" panose="020B0604020202020204" pitchFamily="34" charset="0"/>
                <a:cs typeface="Arial" panose="020B0604020202020204" pitchFamily="34" charset="0"/>
              </a:rPr>
              <a:t>starts</a:t>
            </a:r>
            <a:r>
              <a:rPr lang="en-US" sz="2600" dirty="0">
                <a:latin typeface="Arial" panose="020B0604020202020204" pitchFamily="34" charset="0"/>
                <a:cs typeface="Arial" panose="020B0604020202020204" pitchFamily="34" charset="0"/>
              </a:rPr>
              <a:t> with an initial action of a Participating Entity.</a:t>
            </a:r>
          </a:p>
          <a:p>
            <a:pPr marL="1324483" lvl="1" indent="-457200">
              <a:lnSpc>
                <a:spcPct val="120000"/>
              </a:lnSpc>
              <a:buSzPct val="110000"/>
              <a:buFont typeface="Arial" panose="020B0604020202020204" pitchFamily="34" charset="0"/>
              <a:buChar char="•"/>
            </a:pPr>
            <a:r>
              <a:rPr lang="en-US" sz="2400" dirty="0">
                <a:latin typeface="Arial" panose="020B0604020202020204" pitchFamily="34" charset="0"/>
                <a:cs typeface="Arial" panose="020B0604020202020204" pitchFamily="34" charset="0"/>
              </a:rPr>
              <a:t>Governance Entity / PFA</a:t>
            </a:r>
          </a:p>
          <a:p>
            <a:pPr marL="1507363" lvl="2" indent="-457200">
              <a:lnSpc>
                <a:spcPct val="120000"/>
              </a:lnSpc>
              <a:buSzPct val="110000"/>
              <a:buFont typeface="Arial" panose="020B0604020202020204" pitchFamily="34" charset="0"/>
              <a:buChar char="•"/>
            </a:pPr>
            <a:r>
              <a:rPr lang="en-US" sz="2000" dirty="0">
                <a:latin typeface="Arial" panose="020B0604020202020204" pitchFamily="34" charset="0"/>
                <a:cs typeface="Arial" panose="020B0604020202020204" pitchFamily="34" charset="0"/>
              </a:rPr>
              <a:t>Membership Requirements – 2 from each Participating Entity plus 2 Public Members (10 Member Board vs. SJAFCA 9 Member Board)</a:t>
            </a:r>
          </a:p>
          <a:p>
            <a:pPr marL="574675" indent="0">
              <a:lnSpc>
                <a:spcPct val="120000"/>
              </a:lnSpc>
              <a:buSzPct val="110000"/>
              <a:buNone/>
            </a:pPr>
            <a:r>
              <a:rPr lang="en-US" sz="2600" dirty="0">
                <a:latin typeface="Arial" panose="020B0604020202020204" pitchFamily="34" charset="0"/>
                <a:cs typeface="Arial" panose="020B0604020202020204" pitchFamily="34" charset="0"/>
              </a:rPr>
              <a:t>Process </a:t>
            </a:r>
            <a:r>
              <a:rPr lang="en-US" sz="2600" b="1" dirty="0">
                <a:latin typeface="Arial" panose="020B0604020202020204" pitchFamily="34" charset="0"/>
                <a:cs typeface="Arial" panose="020B0604020202020204" pitchFamily="34" charset="0"/>
              </a:rPr>
              <a:t>continues</a:t>
            </a:r>
            <a:r>
              <a:rPr lang="en-US" sz="2600" dirty="0">
                <a:latin typeface="Arial" panose="020B0604020202020204" pitchFamily="34" charset="0"/>
                <a:cs typeface="Arial" panose="020B0604020202020204" pitchFamily="34" charset="0"/>
              </a:rPr>
              <a:t> with meetings of new PFA</a:t>
            </a:r>
          </a:p>
          <a:p>
            <a:pPr marL="1324483" lvl="1" indent="-457200">
              <a:lnSpc>
                <a:spcPct val="120000"/>
              </a:lnSpc>
              <a:buSzPct val="110000"/>
              <a:buFont typeface="Arial" panose="020B0604020202020204" pitchFamily="34" charset="0"/>
              <a:buChar char="•"/>
            </a:pPr>
            <a:r>
              <a:rPr lang="en-US" sz="2400" dirty="0">
                <a:latin typeface="Arial" panose="020B0604020202020204" pitchFamily="34" charset="0"/>
                <a:cs typeface="Arial" panose="020B0604020202020204" pitchFamily="34" charset="0"/>
              </a:rPr>
              <a:t>Five Meetings of PFA</a:t>
            </a:r>
          </a:p>
          <a:p>
            <a:pPr marL="1507363" lvl="2" indent="-457200">
              <a:lnSpc>
                <a:spcPct val="120000"/>
              </a:lnSpc>
              <a:buSzPct val="110000"/>
              <a:buFont typeface="Arial" panose="020B0604020202020204" pitchFamily="34" charset="0"/>
              <a:buChar char="•"/>
            </a:pPr>
            <a:r>
              <a:rPr lang="en-US" sz="2000" dirty="0">
                <a:latin typeface="Arial" panose="020B0604020202020204" pitchFamily="34" charset="0"/>
                <a:cs typeface="Arial" panose="020B0604020202020204" pitchFamily="34" charset="0"/>
              </a:rPr>
              <a:t>Two organizational meetings / call for preparation of IFP / Three Noticed Public Hearings</a:t>
            </a:r>
          </a:p>
          <a:p>
            <a:pPr marL="1324483" lvl="1" indent="-457200">
              <a:lnSpc>
                <a:spcPct val="120000"/>
              </a:lnSpc>
              <a:buSzPct val="1100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Multiple mailed notices to all property owners/residents within the EIFD </a:t>
            </a:r>
          </a:p>
          <a:p>
            <a:pPr marL="574675" indent="0">
              <a:lnSpc>
                <a:spcPct val="120000"/>
              </a:lnSpc>
              <a:buSzPct val="110000"/>
              <a:buNone/>
            </a:pPr>
            <a:r>
              <a:rPr lang="en-US" sz="2600" dirty="0">
                <a:solidFill>
                  <a:schemeClr val="tx1"/>
                </a:solidFill>
                <a:latin typeface="Arial" panose="020B0604020202020204" pitchFamily="34" charset="0"/>
                <a:cs typeface="Arial" panose="020B0604020202020204" pitchFamily="34" charset="0"/>
              </a:rPr>
              <a:t>Formation is </a:t>
            </a:r>
            <a:r>
              <a:rPr lang="en-US" sz="2600" b="1" dirty="0">
                <a:solidFill>
                  <a:schemeClr val="tx1"/>
                </a:solidFill>
                <a:latin typeface="Arial" panose="020B0604020202020204" pitchFamily="34" charset="0"/>
                <a:cs typeface="Arial" panose="020B0604020202020204" pitchFamily="34" charset="0"/>
              </a:rPr>
              <a:t>conditioned</a:t>
            </a:r>
            <a:r>
              <a:rPr lang="en-US" sz="2600" dirty="0">
                <a:solidFill>
                  <a:schemeClr val="tx1"/>
                </a:solidFill>
                <a:latin typeface="Arial" panose="020B0604020202020204" pitchFamily="34" charset="0"/>
                <a:cs typeface="Arial" panose="020B0604020202020204" pitchFamily="34" charset="0"/>
              </a:rPr>
              <a:t> on Participating Entity approval</a:t>
            </a:r>
          </a:p>
          <a:p>
            <a:pPr marL="1324483" lvl="1" indent="-457200">
              <a:lnSpc>
                <a:spcPct val="120000"/>
              </a:lnSpc>
              <a:buSzPct val="110000"/>
              <a:buFont typeface="Arial" panose="020B0604020202020204" pitchFamily="34" charset="0"/>
              <a:buChar char="•"/>
            </a:pPr>
            <a:r>
              <a:rPr lang="en-US" sz="2400" dirty="0">
                <a:latin typeface="Arial" panose="020B0604020202020204" pitchFamily="34" charset="0"/>
                <a:cs typeface="Arial" panose="020B0604020202020204" pitchFamily="34" charset="0"/>
              </a:rPr>
              <a:t>Participating entities must approve IFP prior to Third/Final Public Hearing of PFA</a:t>
            </a:r>
          </a:p>
          <a:p>
            <a:pPr marL="1324483" lvl="1" indent="-457200">
              <a:lnSpc>
                <a:spcPct val="120000"/>
              </a:lnSpc>
              <a:buFont typeface="+mj-lt"/>
              <a:buAutoNum type="arabicPeriod"/>
            </a:pPr>
            <a:endParaRPr lang="en-US" sz="2400" dirty="0">
              <a:latin typeface="Arial" panose="020B0604020202020204" pitchFamily="34" charset="0"/>
              <a:cs typeface="Arial" panose="020B0604020202020204" pitchFamily="34" charset="0"/>
            </a:endParaRPr>
          </a:p>
          <a:p>
            <a:pPr marL="1031875" indent="-457200">
              <a:lnSpc>
                <a:spcPct val="120000"/>
              </a:lnSpc>
              <a:buFont typeface="+mj-lt"/>
              <a:buAutoNum type="arabicPeriod"/>
            </a:pPr>
            <a:endParaRPr lang="en-US" sz="2600" dirty="0">
              <a:latin typeface="Arial" panose="020B0604020202020204" pitchFamily="34" charset="0"/>
              <a:cs typeface="Arial" panose="020B0604020202020204" pitchFamily="34" charset="0"/>
            </a:endParaRPr>
          </a:p>
          <a:p>
            <a:pPr marL="1324483" lvl="1" indent="-457200">
              <a:lnSpc>
                <a:spcPct val="120000"/>
              </a:lnSpc>
              <a:buFont typeface="+mj-lt"/>
              <a:buAutoNum type="alphaLcPeriod"/>
            </a:pPr>
            <a:endParaRPr lang="en-US" sz="2400" dirty="0">
              <a:latin typeface="Arial" panose="020B0604020202020204" pitchFamily="34" charset="0"/>
              <a:cs typeface="Arial" panose="020B0604020202020204" pitchFamily="34" charset="0"/>
            </a:endParaRPr>
          </a:p>
          <a:p>
            <a:endParaRPr lang="en-US"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6</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719084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Enhanced Infrastructure Financing Districts</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138112" y="1046595"/>
            <a:ext cx="11915775" cy="1282077"/>
          </a:xfrm>
        </p:spPr>
        <p:txBody>
          <a:bodyPr>
            <a:normAutofit/>
          </a:bodyPr>
          <a:lstStyle/>
          <a:p>
            <a:pPr marL="574675" indent="0">
              <a:lnSpc>
                <a:spcPct val="120000"/>
              </a:lnSpc>
              <a:buNone/>
            </a:pPr>
            <a:r>
              <a:rPr lang="en-US" dirty="0">
                <a:latin typeface="Arial" panose="020B0604020202020204" pitchFamily="34" charset="0"/>
                <a:cs typeface="Arial" panose="020B0604020202020204" pitchFamily="34" charset="0"/>
              </a:rPr>
              <a:t>An </a:t>
            </a:r>
            <a:r>
              <a:rPr lang="en-US" b="1" dirty="0">
                <a:latin typeface="Arial" panose="020B0604020202020204" pitchFamily="34" charset="0"/>
                <a:cs typeface="Arial" panose="020B0604020202020204" pitchFamily="34" charset="0"/>
              </a:rPr>
              <a:t>Enhanced Infrastructure Financing District (EIFD) </a:t>
            </a:r>
            <a:r>
              <a:rPr lang="en-US" dirty="0">
                <a:latin typeface="Arial" panose="020B0604020202020204" pitchFamily="34" charset="0"/>
                <a:cs typeface="Arial" panose="020B0604020202020204" pitchFamily="34" charset="0"/>
              </a:rPr>
              <a:t>is a tax increment financing mechanism </a:t>
            </a:r>
            <a:r>
              <a:rPr lang="en-US" dirty="0">
                <a:solidFill>
                  <a:schemeClr val="tx1"/>
                </a:solidFill>
                <a:latin typeface="Arial" panose="020B0604020202020204" pitchFamily="34" charset="0"/>
                <a:cs typeface="Arial" panose="020B0604020202020204" pitchFamily="34" charset="0"/>
              </a:rPr>
              <a:t>through which jurisdictions allocate a portion of new property tax revenues to fund eligible improvements of communitywide benefit. </a:t>
            </a:r>
            <a:endParaRPr lang="en-US" dirty="0">
              <a:solidFill>
                <a:schemeClr val="tx1"/>
              </a:solidFill>
            </a:endParaRPr>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7</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pic>
        <p:nvPicPr>
          <p:cNvPr id="10" name="Picture 9">
            <a:extLst>
              <a:ext uri="{FF2B5EF4-FFF2-40B4-BE49-F238E27FC236}">
                <a16:creationId xmlns:a16="http://schemas.microsoft.com/office/drawing/2014/main" id="{9DC96288-D610-4C92-88F8-BA09C391BDEC}"/>
              </a:ext>
            </a:extLst>
          </p:cNvPr>
          <p:cNvPicPr>
            <a:picLocks noChangeAspect="1"/>
          </p:cNvPicPr>
          <p:nvPr/>
        </p:nvPicPr>
        <p:blipFill rotWithShape="1">
          <a:blip r:embed="rId4"/>
          <a:srcRect t="4462" b="3675"/>
          <a:stretch/>
        </p:blipFill>
        <p:spPr>
          <a:xfrm>
            <a:off x="0" y="2328672"/>
            <a:ext cx="12391526" cy="3228045"/>
          </a:xfrm>
          <a:prstGeom prst="rect">
            <a:avLst/>
          </a:prstGeom>
        </p:spPr>
      </p:pic>
    </p:spTree>
    <p:extLst>
      <p:ext uri="{BB962C8B-B14F-4D97-AF65-F5344CB8AC3E}">
        <p14:creationId xmlns:p14="http://schemas.microsoft.com/office/powerpoint/2010/main" val="207108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78EE46-6122-46F8-B352-F752AA04E4C0}"/>
              </a:ext>
            </a:extLst>
          </p:cNvPr>
          <p:cNvSpPr>
            <a:spLocks noGrp="1"/>
          </p:cNvSpPr>
          <p:nvPr>
            <p:ph type="title"/>
          </p:nvPr>
        </p:nvSpPr>
        <p:spPr/>
        <p:txBody>
          <a:bodyPr/>
          <a:lstStyle/>
          <a:p>
            <a:r>
              <a:rPr lang="en-US" dirty="0"/>
              <a:t>Proposed Boundary of the EIFD</a:t>
            </a:r>
          </a:p>
        </p:txBody>
      </p:sp>
      <p:sp>
        <p:nvSpPr>
          <p:cNvPr id="7" name="Text Placeholder 6">
            <a:extLst>
              <a:ext uri="{FF2B5EF4-FFF2-40B4-BE49-F238E27FC236}">
                <a16:creationId xmlns:a16="http://schemas.microsoft.com/office/drawing/2014/main" id="{73348FD8-3770-40D8-A207-ACDE1D0746F6}"/>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US" sz="2400" dirty="0"/>
              <a:t>Reflects the Area of Benefit of ULOP</a:t>
            </a:r>
          </a:p>
          <a:p>
            <a:pPr marL="285750" indent="-285750">
              <a:buFont typeface="Arial" panose="020B0604020202020204" pitchFamily="34" charset="0"/>
              <a:buChar char="•"/>
            </a:pPr>
            <a:r>
              <a:rPr lang="en-US" sz="2400" dirty="0"/>
              <a:t>Consistent with the Area subject to the Regional Levee Impact Fee and Proposed Overlay Assessment District</a:t>
            </a:r>
          </a:p>
        </p:txBody>
      </p:sp>
      <p:sp>
        <p:nvSpPr>
          <p:cNvPr id="4" name="Slide Number Placeholder 3">
            <a:extLst>
              <a:ext uri="{FF2B5EF4-FFF2-40B4-BE49-F238E27FC236}">
                <a16:creationId xmlns:a16="http://schemas.microsoft.com/office/drawing/2014/main" id="{CC6B3DE9-8351-4A58-8117-F6471F4E1492}"/>
              </a:ext>
            </a:extLst>
          </p:cNvPr>
          <p:cNvSpPr>
            <a:spLocks noGrp="1"/>
          </p:cNvSpPr>
          <p:nvPr>
            <p:ph type="sldNum" sz="quarter" idx="12"/>
          </p:nvPr>
        </p:nvSpPr>
        <p:spPr/>
        <p:txBody>
          <a:bodyPr/>
          <a:lstStyle/>
          <a:p>
            <a:fld id="{C2D2714D-8007-437F-9D56-CFF50BD9A461}" type="slidenum">
              <a:rPr lang="en-US" smtClean="0"/>
              <a:t>8</a:t>
            </a:fld>
            <a:endParaRPr lang="en-US"/>
          </a:p>
        </p:txBody>
      </p:sp>
      <p:pic>
        <p:nvPicPr>
          <p:cNvPr id="9" name="Picture 8">
            <a:extLst>
              <a:ext uri="{FF2B5EF4-FFF2-40B4-BE49-F238E27FC236}">
                <a16:creationId xmlns:a16="http://schemas.microsoft.com/office/drawing/2014/main" id="{3FD7CFAC-D638-41D3-9C9D-1020CE74A1B1}"/>
              </a:ext>
            </a:extLst>
          </p:cNvPr>
          <p:cNvPicPr>
            <a:picLocks noChangeAspect="1"/>
          </p:cNvPicPr>
          <p:nvPr/>
        </p:nvPicPr>
        <p:blipFill rotWithShape="1">
          <a:blip r:embed="rId3"/>
          <a:srcRect l="890" t="482" r="1158" b="1204"/>
          <a:stretch/>
        </p:blipFill>
        <p:spPr>
          <a:xfrm>
            <a:off x="4825999" y="82550"/>
            <a:ext cx="5562601" cy="6742360"/>
          </a:xfrm>
          <a:prstGeom prst="rect">
            <a:avLst/>
          </a:prstGeom>
        </p:spPr>
      </p:pic>
    </p:spTree>
    <p:extLst>
      <p:ext uri="{BB962C8B-B14F-4D97-AF65-F5344CB8AC3E}">
        <p14:creationId xmlns:p14="http://schemas.microsoft.com/office/powerpoint/2010/main" val="3865559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Infrastructure Financing Plan</a:t>
            </a:r>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9</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
        <p:nvSpPr>
          <p:cNvPr id="4" name="Content Placeholder 3">
            <a:extLst>
              <a:ext uri="{FF2B5EF4-FFF2-40B4-BE49-F238E27FC236}">
                <a16:creationId xmlns:a16="http://schemas.microsoft.com/office/drawing/2014/main" id="{B2B5C54F-DED3-49BF-A707-15819FBBF67B}"/>
              </a:ext>
            </a:extLst>
          </p:cNvPr>
          <p:cNvSpPr>
            <a:spLocks noGrp="1"/>
          </p:cNvSpPr>
          <p:nvPr>
            <p:ph idx="1"/>
          </p:nvPr>
        </p:nvSpPr>
        <p:spPr>
          <a:xfrm>
            <a:off x="749617" y="1026160"/>
            <a:ext cx="10753726" cy="5273040"/>
          </a:xfrm>
        </p:spPr>
        <p:txBody>
          <a:bodyPr>
            <a:noAutofit/>
          </a:bodyPr>
          <a:lstStyle/>
          <a:p>
            <a:pPr marL="0" indent="0">
              <a:buNone/>
            </a:pPr>
            <a:r>
              <a:rPr lang="en-US" dirty="0">
                <a:effectLst/>
                <a:latin typeface="Arial" panose="020B0604020202020204" pitchFamily="34" charset="0"/>
                <a:ea typeface="Times New Roman" panose="02020603050405020304" pitchFamily="18" charset="0"/>
                <a:cs typeface="Arial" panose="020B0604020202020204" pitchFamily="34" charset="0"/>
              </a:rPr>
              <a:t>As required by Government Code Sections 53398.59–53398.74, the completed IFP contains the following information:</a:t>
            </a:r>
          </a:p>
          <a:p>
            <a:pPr marL="342900" indent="-342900">
              <a:buFont typeface="+mj-lt"/>
              <a:buAutoNum type="arabicPeriod"/>
            </a:pPr>
            <a:r>
              <a:rPr lang="en-US" sz="1800" dirty="0">
                <a:effectLst/>
                <a:latin typeface="Arial" panose="020B0604020202020204" pitchFamily="34" charset="0"/>
                <a:ea typeface="Times New Roman" panose="02020603050405020304" pitchFamily="18" charset="0"/>
                <a:cs typeface="Arial" panose="020B0604020202020204" pitchFamily="34" charset="0"/>
              </a:rPr>
              <a:t>T</a:t>
            </a:r>
            <a:r>
              <a:rPr lang="en-US" sz="1800" dirty="0">
                <a:latin typeface="Arial" panose="020B0604020202020204" pitchFamily="34" charset="0"/>
                <a:ea typeface="Times New Roman" panose="02020603050405020304" pitchFamily="18" charset="0"/>
                <a:cs typeface="Arial" panose="020B0604020202020204" pitchFamily="34" charset="0"/>
              </a:rPr>
              <a:t>he </a:t>
            </a:r>
            <a:r>
              <a:rPr lang="en-US" sz="1800" dirty="0">
                <a:effectLst/>
                <a:latin typeface="Arial" panose="020B0604020202020204" pitchFamily="34" charset="0"/>
                <a:ea typeface="Times New Roman" panose="02020603050405020304" pitchFamily="18" charset="0"/>
                <a:cs typeface="Arial" panose="020B0604020202020204" pitchFamily="34" charset="0"/>
              </a:rPr>
              <a:t>EIFD boundary</a:t>
            </a:r>
          </a:p>
          <a:p>
            <a:pPr marL="342900" indent="-342900">
              <a:buFont typeface="+mj-lt"/>
              <a:buAutoNum type="arabicPeriod"/>
            </a:pPr>
            <a:r>
              <a:rPr lang="en-US" sz="1800" dirty="0">
                <a:effectLst/>
                <a:latin typeface="Arial" panose="020B0604020202020204" pitchFamily="34" charset="0"/>
                <a:ea typeface="Times New Roman" panose="02020603050405020304" pitchFamily="18" charset="0"/>
                <a:cs typeface="Arial" panose="020B0604020202020204" pitchFamily="34" charset="0"/>
              </a:rPr>
              <a:t>Public facilities and other forms of development or financial assistance</a:t>
            </a:r>
            <a:endParaRPr lang="en-US" sz="1800" dirty="0">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mj-lt"/>
              <a:buAutoNum type="arabicPeriod"/>
            </a:pPr>
            <a:r>
              <a:rPr lang="en-US" sz="1800" dirty="0">
                <a:effectLst/>
                <a:latin typeface="Arial" panose="020B0604020202020204" pitchFamily="34" charset="0"/>
                <a:ea typeface="Times New Roman" panose="02020603050405020304" pitchFamily="18" charset="0"/>
                <a:cs typeface="Arial" panose="020B0604020202020204" pitchFamily="34" charset="0"/>
              </a:rPr>
              <a:t>A finding of communitywide significance </a:t>
            </a:r>
          </a:p>
          <a:p>
            <a:pPr marL="342900" indent="-342900">
              <a:buFont typeface="+mj-lt"/>
              <a:buAutoNum type="arabicPeriod"/>
            </a:pPr>
            <a:r>
              <a:rPr lang="en-US" sz="1800" dirty="0">
                <a:latin typeface="Arial" panose="020B0604020202020204" pitchFamily="34" charset="0"/>
                <a:ea typeface="Times New Roman" panose="02020603050405020304" pitchFamily="18" charset="0"/>
                <a:cs typeface="Arial" panose="020B0604020202020204" pitchFamily="34" charset="0"/>
              </a:rPr>
              <a:t>Financial analyses that summarize:</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Maximum tax increment committed to the EIFD</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Amount of tax revenues generated for the EIFD</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A financing plan and any intention to incur debt</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A limit on total tax increment allocated to the EIFD</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The date the EIFD will cease to exist</a:t>
            </a:r>
          </a:p>
          <a:p>
            <a:pPr marL="635508" lvl="1" indent="-342900">
              <a:buFont typeface="+mj-lt"/>
              <a:buAutoNum type="alphaLcPeriod"/>
            </a:pPr>
            <a:r>
              <a:rPr lang="en-US" sz="1600" dirty="0">
                <a:latin typeface="Arial" panose="020B0604020202020204" pitchFamily="34" charset="0"/>
                <a:ea typeface="Times New Roman" panose="02020603050405020304" pitchFamily="18" charset="0"/>
                <a:cs typeface="Arial" panose="020B0604020202020204" pitchFamily="34" charset="0"/>
              </a:rPr>
              <a:t>An analysis of projected net fiscal impacts of the EIFD on affected taxing entities</a:t>
            </a:r>
            <a:endParaRPr lang="en-US" sz="1050" dirty="0">
              <a:latin typeface="Arial" panose="020B0604020202020204" pitchFamily="34" charset="0"/>
              <a:cs typeface="Arial" panose="020B0604020202020204" pitchFamily="34" charset="0"/>
            </a:endParaRPr>
          </a:p>
          <a:p>
            <a:pPr marL="342900" indent="-342900">
              <a:buFont typeface="+mj-lt"/>
              <a:buAutoNum type="arabicPeriod"/>
            </a:pPr>
            <a:r>
              <a:rPr lang="en-US" sz="1800" dirty="0">
                <a:effectLst/>
                <a:latin typeface="Arial" panose="020B0604020202020204" pitchFamily="34" charset="0"/>
                <a:ea typeface="Times New Roman" panose="02020603050405020304" pitchFamily="18" charset="0"/>
                <a:cs typeface="Arial" panose="020B0604020202020204" pitchFamily="34" charset="0"/>
              </a:rPr>
              <a:t>A dwelling unit replacement plan</a:t>
            </a:r>
          </a:p>
          <a:p>
            <a:pPr marL="342900" indent="-342900">
              <a:buFont typeface="+mj-lt"/>
              <a:buAutoNum type="arabicPeriod"/>
            </a:pPr>
            <a:r>
              <a:rPr lang="en-US" sz="1800" dirty="0">
                <a:latin typeface="Arial" panose="020B0604020202020204" pitchFamily="34" charset="0"/>
                <a:ea typeface="Times New Roman" panose="02020603050405020304" pitchFamily="18" charset="0"/>
                <a:cs typeface="Arial" panose="020B0604020202020204" pitchFamily="34" charset="0"/>
              </a:rPr>
              <a:t>The goals of the EIFD</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90804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Summary of Draft Analyses Completed</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591125" y="1158239"/>
            <a:ext cx="11305309" cy="5266561"/>
          </a:xfrm>
        </p:spPr>
        <p:txBody>
          <a:bodyPr>
            <a:normAutofit/>
          </a:bodyPr>
          <a:lstStyle/>
          <a:p>
            <a:pPr marL="0" indent="0">
              <a:buNone/>
            </a:pPr>
            <a:r>
              <a:rPr lang="en-US" sz="2400" dirty="0">
                <a:latin typeface="Arial" panose="020B0604020202020204" pitchFamily="34" charset="0"/>
                <a:cs typeface="Arial" panose="020B0604020202020204" pitchFamily="34" charset="0"/>
              </a:rPr>
              <a:t>To be included as attachments to the IFP, drafts Fiscal Impact Analyses and EIFD Revenue Analyses have been completed for each affected taxing entity and</a:t>
            </a:r>
            <a:r>
              <a:rPr lang="en-US" sz="2400" dirty="0">
                <a:solidFill>
                  <a:srgbClr val="FF0000"/>
                </a:solidFill>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ready for review by the new PFA.</a:t>
            </a:r>
            <a:endParaRPr lang="en-US" sz="2400" dirty="0">
              <a:solidFill>
                <a:srgbClr val="FF0000"/>
              </a:solidFill>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Fiscal Impact Analysis</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The Fiscal Impact Analysis estimates the costs of providing municipal services to development within the EIFD as well as the net fiscal impact to each jurisdictions General Fund of EIFD development, including estimated EIFD contributions under each scenario. </a:t>
            </a:r>
          </a:p>
          <a:p>
            <a:pPr marL="0" indent="0">
              <a:buNone/>
            </a:pPr>
            <a:r>
              <a:rPr lang="en-US" sz="2400" b="1" dirty="0">
                <a:latin typeface="Arial" panose="020B0604020202020204" pitchFamily="34" charset="0"/>
                <a:cs typeface="Arial" panose="020B0604020202020204" pitchFamily="34" charset="0"/>
              </a:rPr>
              <a:t>EIFD Revenue Analysis</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The EIFD Revenue Analysis estimates the annual EIFD contribution generated by anticipated development within each jurisdiction, under both allocation scenarios.  </a:t>
            </a:r>
          </a:p>
          <a:p>
            <a:pPr marL="0" lvl="1" indent="0">
              <a:spcBef>
                <a:spcPts val="1200"/>
              </a:spcBef>
              <a:spcAft>
                <a:spcPts val="200"/>
              </a:spcAft>
              <a:buNone/>
            </a:pPr>
            <a:r>
              <a:rPr lang="en-US" sz="2400" b="1" dirty="0">
                <a:latin typeface="Arial" panose="020B0604020202020204" pitchFamily="34" charset="0"/>
                <a:cs typeface="Arial" panose="020B0604020202020204" pitchFamily="34" charset="0"/>
              </a:rPr>
              <a:t>Preliminary Bond Proceeds Analysis</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A preliminary Bond Proceeds Analysis has been completed in order to estimate the capacity of the EIFD to generate proceeds for construction of the Mossdale ULOP Project.</a:t>
            </a:r>
          </a:p>
          <a:p>
            <a:pPr marL="0" indent="0">
              <a:buNone/>
            </a:pPr>
            <a:endParaRPr lang="en-US"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10</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1334547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CE85BF1-F5F0-4E37-A585-F2B3CAE08561}"/>
              </a:ext>
            </a:extLst>
          </p:cNvPr>
          <p:cNvSpPr txBox="1">
            <a:spLocks/>
          </p:cNvSpPr>
          <p:nvPr/>
        </p:nvSpPr>
        <p:spPr>
          <a:xfrm>
            <a:off x="702107" y="328170"/>
            <a:ext cx="11053014" cy="661136"/>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000" dirty="0">
                <a:latin typeface="Arial" panose="020B0604020202020204" pitchFamily="34" charset="0"/>
                <a:cs typeface="Arial" panose="020B0604020202020204" pitchFamily="34" charset="0"/>
              </a:rPr>
              <a:t>City of Lathrop Annual EIFD Revenues and </a:t>
            </a:r>
            <a:r>
              <a:rPr lang="en-US" sz="3600" dirty="0">
                <a:latin typeface="Arial" panose="020B0604020202020204" pitchFamily="34" charset="0"/>
                <a:cs typeface="Arial" panose="020B0604020202020204" pitchFamily="34" charset="0"/>
              </a:rPr>
              <a:t>Rates</a:t>
            </a:r>
            <a:endParaRPr lang="en-US" sz="4000" dirty="0">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E38B6331-F60F-45A2-88FD-BAFCF3B9E882}"/>
              </a:ext>
            </a:extLst>
          </p:cNvPr>
          <p:cNvCxnSpPr>
            <a:cxnSpLocks/>
          </p:cNvCxnSpPr>
          <p:nvPr/>
        </p:nvCxnSpPr>
        <p:spPr>
          <a:xfrm>
            <a:off x="702108" y="989307"/>
            <a:ext cx="1105301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EA23F7A0-B0A0-4A88-9444-EE39283C6F9B}"/>
              </a:ext>
            </a:extLst>
          </p:cNvPr>
          <p:cNvSpPr txBox="1">
            <a:spLocks/>
          </p:cNvSpPr>
          <p:nvPr/>
        </p:nvSpPr>
        <p:spPr>
          <a:xfrm>
            <a:off x="702107" y="1230478"/>
            <a:ext cx="9594417" cy="429400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35508" lvl="1" indent="-342900">
              <a:buFont typeface="Wingdings" panose="05000000000000000000" pitchFamily="2" charset="2"/>
              <a:buChar char="Ø"/>
            </a:pPr>
            <a:endParaRPr lang="en-US" i="1" dirty="0"/>
          </a:p>
        </p:txBody>
      </p:sp>
      <p:sp>
        <p:nvSpPr>
          <p:cNvPr id="7" name="Slide Number Placeholder 3">
            <a:extLst>
              <a:ext uri="{FF2B5EF4-FFF2-40B4-BE49-F238E27FC236}">
                <a16:creationId xmlns:a16="http://schemas.microsoft.com/office/drawing/2014/main" id="{956DD866-5DE1-4624-9BBA-2F47802E6886}"/>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11</a:t>
            </a:fld>
            <a:endParaRPr lang="en-US" sz="1100" dirty="0"/>
          </a:p>
        </p:txBody>
      </p:sp>
      <p:sp>
        <p:nvSpPr>
          <p:cNvPr id="9" name="TextBox 8">
            <a:extLst>
              <a:ext uri="{FF2B5EF4-FFF2-40B4-BE49-F238E27FC236}">
                <a16:creationId xmlns:a16="http://schemas.microsoft.com/office/drawing/2014/main" id="{EFBCD12F-86A3-4733-848F-EADF534C7AF4}"/>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10" name="Picture 9" descr="Logo&#10;&#10;Description automatically generated">
            <a:extLst>
              <a:ext uri="{FF2B5EF4-FFF2-40B4-BE49-F238E27FC236}">
                <a16:creationId xmlns:a16="http://schemas.microsoft.com/office/drawing/2014/main" id="{809F90D3-747F-4856-8463-486C40289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pic>
        <p:nvPicPr>
          <p:cNvPr id="3" name="Picture 2">
            <a:extLst>
              <a:ext uri="{FF2B5EF4-FFF2-40B4-BE49-F238E27FC236}">
                <a16:creationId xmlns:a16="http://schemas.microsoft.com/office/drawing/2014/main" id="{4120FC24-8A83-4B80-ABD6-23370D68117B}"/>
              </a:ext>
            </a:extLst>
          </p:cNvPr>
          <p:cNvPicPr>
            <a:picLocks noChangeAspect="1"/>
          </p:cNvPicPr>
          <p:nvPr/>
        </p:nvPicPr>
        <p:blipFill rotWithShape="1">
          <a:blip r:embed="rId4"/>
          <a:srcRect l="478" t="16724" r="1577" b="974"/>
          <a:stretch/>
        </p:blipFill>
        <p:spPr>
          <a:xfrm>
            <a:off x="1800224" y="1084718"/>
            <a:ext cx="8496299" cy="5182732"/>
          </a:xfrm>
          <a:prstGeom prst="rect">
            <a:avLst/>
          </a:prstGeom>
        </p:spPr>
      </p:pic>
    </p:spTree>
    <p:extLst>
      <p:ext uri="{BB962C8B-B14F-4D97-AF65-F5344CB8AC3E}">
        <p14:creationId xmlns:p14="http://schemas.microsoft.com/office/powerpoint/2010/main" val="2481524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94BA-66D2-4459-B76A-DD8065BD1700}"/>
              </a:ext>
            </a:extLst>
          </p:cNvPr>
          <p:cNvSpPr>
            <a:spLocks noGrp="1"/>
          </p:cNvSpPr>
          <p:nvPr>
            <p:ph type="title"/>
          </p:nvPr>
        </p:nvSpPr>
        <p:spPr/>
        <p:txBody>
          <a:bodyPr>
            <a:normAutofit/>
          </a:bodyPr>
          <a:lstStyle/>
          <a:p>
            <a:pPr algn="ctr"/>
            <a:r>
              <a:rPr lang="en-US" sz="4400" dirty="0">
                <a:latin typeface="Arial" panose="020B0604020202020204" pitchFamily="34" charset="0"/>
                <a:cs typeface="Arial" panose="020B0604020202020204" pitchFamily="34" charset="0"/>
              </a:rPr>
              <a:t>Next Steps &amp; Requested Action</a:t>
            </a:r>
          </a:p>
        </p:txBody>
      </p:sp>
      <p:sp>
        <p:nvSpPr>
          <p:cNvPr id="3" name="Content Placeholder 2">
            <a:extLst>
              <a:ext uri="{FF2B5EF4-FFF2-40B4-BE49-F238E27FC236}">
                <a16:creationId xmlns:a16="http://schemas.microsoft.com/office/drawing/2014/main" id="{5C1CE14B-EDEF-4A51-94FA-9D08F4380E99}"/>
              </a:ext>
            </a:extLst>
          </p:cNvPr>
          <p:cNvSpPr>
            <a:spLocks noGrp="1"/>
          </p:cNvSpPr>
          <p:nvPr>
            <p:ph idx="1"/>
          </p:nvPr>
        </p:nvSpPr>
        <p:spPr>
          <a:xfrm>
            <a:off x="591125" y="1087120"/>
            <a:ext cx="11305309" cy="4827242"/>
          </a:xfrm>
        </p:spPr>
        <p:txBody>
          <a:bodyPr>
            <a:normAutofit lnSpcReduction="10000"/>
          </a:bodyPr>
          <a:lstStyle/>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Cities of Manteca and Stockton and San Joaquin County would each adopt companion resolutions that:</a:t>
            </a:r>
          </a:p>
          <a:p>
            <a:pPr marL="749808" lvl="1" indent="-284163">
              <a:lnSpc>
                <a:spcPct val="120000"/>
              </a:lnSpc>
              <a:buSzPct val="150000"/>
              <a:buFont typeface="Arial" panose="020B0604020202020204" pitchFamily="34" charset="0"/>
              <a:buChar char="•"/>
            </a:pPr>
            <a:r>
              <a:rPr lang="en-US" sz="2000" dirty="0">
                <a:latin typeface="Arial" panose="020B0604020202020204" pitchFamily="34" charset="0"/>
                <a:cs typeface="Arial" panose="020B0604020202020204" pitchFamily="34" charset="0"/>
              </a:rPr>
              <a:t>Declare their intent to participate in the EIFD; and,</a:t>
            </a:r>
          </a:p>
          <a:p>
            <a:pPr marL="749808" lvl="1" indent="-284163">
              <a:lnSpc>
                <a:spcPct val="120000"/>
              </a:lnSpc>
              <a:buSzPct val="150000"/>
              <a:buFont typeface="Arial" panose="020B0604020202020204" pitchFamily="34" charset="0"/>
              <a:buChar char="•"/>
            </a:pPr>
            <a:r>
              <a:rPr lang="en-US" sz="2000" dirty="0">
                <a:latin typeface="Arial" panose="020B0604020202020204" pitchFamily="34" charset="0"/>
                <a:cs typeface="Arial" panose="020B0604020202020204" pitchFamily="34" charset="0"/>
              </a:rPr>
              <a:t>Appoint their respective members to the PFA Board (consistent with the intent to overlap the SJAFCA Membership as much as possible)</a:t>
            </a:r>
          </a:p>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Participating Member Agency Actions are scheduled throughout June</a:t>
            </a:r>
          </a:p>
          <a:p>
            <a:pPr marL="457200" indent="-284163">
              <a:lnSpc>
                <a:spcPct val="120000"/>
              </a:lnSpc>
              <a:buSzPct val="150000"/>
              <a:buFont typeface="Arial" panose="020B0604020202020204" pitchFamily="34" charset="0"/>
              <a:buChar char="•"/>
            </a:pPr>
            <a:r>
              <a:rPr lang="en-US" sz="2200" dirty="0">
                <a:latin typeface="Arial" panose="020B0604020202020204" pitchFamily="34" charset="0"/>
                <a:cs typeface="Arial" panose="020B0604020202020204" pitchFamily="34" charset="0"/>
              </a:rPr>
              <a:t>First Public Financing Authority Meeting would be scheduled for Mid-February</a:t>
            </a:r>
          </a:p>
          <a:p>
            <a:pPr marL="346075" indent="0">
              <a:buNone/>
            </a:pPr>
            <a:endParaRPr lang="en-US" sz="1400" dirty="0">
              <a:latin typeface="Arial" panose="020B0604020202020204" pitchFamily="34" charset="0"/>
              <a:cs typeface="Arial" panose="020B0604020202020204" pitchFamily="34" charset="0"/>
            </a:endParaRPr>
          </a:p>
          <a:p>
            <a:pPr marL="346075" indent="0">
              <a:buNone/>
            </a:pPr>
            <a:r>
              <a:rPr lang="en-US" sz="2400" dirty="0">
                <a:solidFill>
                  <a:schemeClr val="tx1"/>
                </a:solidFill>
                <a:latin typeface="Arial" panose="020B0604020202020204" pitchFamily="34" charset="0"/>
                <a:cs typeface="Arial" panose="020B0604020202020204" pitchFamily="34" charset="0"/>
              </a:rPr>
              <a:t>Recommendation: Council adoption of the attached </a:t>
            </a:r>
            <a:r>
              <a:rPr lang="en-US" sz="2400" i="1" u="sng" dirty="0">
                <a:solidFill>
                  <a:schemeClr val="tx1"/>
                </a:solidFill>
                <a:latin typeface="Arial" panose="020B0604020202020204" pitchFamily="34" charset="0"/>
                <a:cs typeface="Arial" panose="020B0604020202020204" pitchFamily="34" charset="0"/>
              </a:rPr>
              <a:t>Resolution of Intention</a:t>
            </a:r>
            <a:r>
              <a:rPr lang="en-US" sz="2400" u="sng" dirty="0">
                <a:solidFill>
                  <a:schemeClr val="tx1"/>
                </a:solidFill>
                <a:latin typeface="Arial" panose="020B0604020202020204" pitchFamily="34" charset="0"/>
                <a:cs typeface="Arial" panose="020B0604020202020204" pitchFamily="34" charset="0"/>
              </a:rPr>
              <a:t> </a:t>
            </a:r>
            <a:r>
              <a:rPr lang="en-US" sz="2400" i="1" u="sng" dirty="0">
                <a:solidFill>
                  <a:schemeClr val="tx1"/>
                </a:solidFill>
                <a:latin typeface="Arial" panose="020B0604020202020204" pitchFamily="34" charset="0"/>
                <a:cs typeface="Arial" panose="020B0604020202020204" pitchFamily="34" charset="0"/>
              </a:rPr>
              <a:t>proposing to establish an Enhance Infrastructure Financing District and appointing two Lathrop Members and two Public Members.</a:t>
            </a:r>
          </a:p>
          <a:p>
            <a:pPr marL="854075" indent="-508000">
              <a:buFont typeface="Arial" panose="020B0604020202020204" pitchFamily="34" charset="0"/>
              <a:buChar char="•"/>
            </a:pPr>
            <a:endParaRPr lang="en-US" dirty="0"/>
          </a:p>
        </p:txBody>
      </p:sp>
      <p:sp>
        <p:nvSpPr>
          <p:cNvPr id="6" name="Slide Number Placeholder 3">
            <a:extLst>
              <a:ext uri="{FF2B5EF4-FFF2-40B4-BE49-F238E27FC236}">
                <a16:creationId xmlns:a16="http://schemas.microsoft.com/office/drawing/2014/main" id="{59F83551-1BA3-4219-8ADB-4A9D14D22891}"/>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12</a:t>
            </a:fld>
            <a:endParaRPr lang="en-US" sz="1100" dirty="0"/>
          </a:p>
        </p:txBody>
      </p:sp>
      <p:sp>
        <p:nvSpPr>
          <p:cNvPr id="7" name="TextBox 8">
            <a:extLst>
              <a:ext uri="{FF2B5EF4-FFF2-40B4-BE49-F238E27FC236}">
                <a16:creationId xmlns:a16="http://schemas.microsoft.com/office/drawing/2014/main" id="{587ED05F-31D5-415E-B557-F255FC3D9342}"/>
              </a:ext>
            </a:extLst>
          </p:cNvPr>
          <p:cNvSpPr txBox="1"/>
          <p:nvPr/>
        </p:nvSpPr>
        <p:spPr>
          <a:xfrm>
            <a:off x="92598" y="6424801"/>
            <a:ext cx="668437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ln w="0"/>
                <a:solidFill>
                  <a:schemeClr val="bg1"/>
                </a:solidFill>
                <a:effectLst>
                  <a:outerShdw blurRad="38100" dist="19050" dir="2700000" algn="tl" rotWithShape="0">
                    <a:schemeClr val="dk1">
                      <a:alpha val="40000"/>
                    </a:schemeClr>
                  </a:outerShdw>
                </a:effectLst>
              </a:rPr>
              <a:t>Reduce and Manage the Region’s Flood Risk</a:t>
            </a:r>
          </a:p>
        </p:txBody>
      </p:sp>
      <p:pic>
        <p:nvPicPr>
          <p:cNvPr id="8" name="Picture 7" descr="Logo&#10;&#10;Description automatically generated">
            <a:extLst>
              <a:ext uri="{FF2B5EF4-FFF2-40B4-BE49-F238E27FC236}">
                <a16:creationId xmlns:a16="http://schemas.microsoft.com/office/drawing/2014/main" id="{5B84FA4E-0A92-4D24-8D94-5B88D63C4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2826" y="6425407"/>
            <a:ext cx="1406289" cy="432593"/>
          </a:xfrm>
          <a:prstGeom prst="rect">
            <a:avLst/>
          </a:prstGeom>
        </p:spPr>
      </p:pic>
    </p:spTree>
    <p:extLst>
      <p:ext uri="{BB962C8B-B14F-4D97-AF65-F5344CB8AC3E}">
        <p14:creationId xmlns:p14="http://schemas.microsoft.com/office/powerpoint/2010/main" val="2632350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978036-0484-4CED-A088-3AA97873B9EA}"/>
              </a:ext>
            </a:extLst>
          </p:cNvPr>
          <p:cNvPicPr>
            <a:picLocks noChangeAspect="1"/>
          </p:cNvPicPr>
          <p:nvPr/>
        </p:nvPicPr>
        <p:blipFill>
          <a:blip r:embed="rId3"/>
          <a:stretch>
            <a:fillRect/>
          </a:stretch>
        </p:blipFill>
        <p:spPr>
          <a:xfrm>
            <a:off x="0" y="0"/>
            <a:ext cx="12192000" cy="6337426"/>
          </a:xfrm>
          <a:prstGeom prst="rect">
            <a:avLst/>
          </a:prstGeom>
        </p:spPr>
      </p:pic>
      <p:sp>
        <p:nvSpPr>
          <p:cNvPr id="9" name="TextBox 8">
            <a:extLst>
              <a:ext uri="{FF2B5EF4-FFF2-40B4-BE49-F238E27FC236}">
                <a16:creationId xmlns:a16="http://schemas.microsoft.com/office/drawing/2014/main" id="{AA5D8B2F-1D35-4FBC-85DF-05C005E24B14}"/>
              </a:ext>
            </a:extLst>
          </p:cNvPr>
          <p:cNvSpPr txBox="1"/>
          <p:nvPr/>
        </p:nvSpPr>
        <p:spPr>
          <a:xfrm>
            <a:off x="2513576" y="2470176"/>
            <a:ext cx="7735076" cy="830997"/>
          </a:xfrm>
          <a:prstGeom prst="rect">
            <a:avLst/>
          </a:prstGeom>
          <a:noFill/>
        </p:spPr>
        <p:txBody>
          <a:bodyPr wrap="square">
            <a:spAutoFit/>
          </a:bodyPr>
          <a:lstStyle/>
          <a:p>
            <a:pPr algn="ctr"/>
            <a:r>
              <a:rPr lang="en-US" sz="4800" b="1" dirty="0">
                <a:solidFill>
                  <a:schemeClr val="bg1"/>
                </a:solidFill>
                <a:latin typeface="Arial" panose="020B0604020202020204" pitchFamily="34" charset="0"/>
                <a:cs typeface="Arial" panose="020B0604020202020204" pitchFamily="34" charset="0"/>
              </a:rPr>
              <a:t>Questions?</a:t>
            </a:r>
          </a:p>
        </p:txBody>
      </p:sp>
      <p:sp>
        <p:nvSpPr>
          <p:cNvPr id="6" name="TextBox 5">
            <a:extLst>
              <a:ext uri="{FF2B5EF4-FFF2-40B4-BE49-F238E27FC236}">
                <a16:creationId xmlns:a16="http://schemas.microsoft.com/office/drawing/2014/main" id="{5F620026-A3B2-4039-9005-88744D5BB0AB}"/>
              </a:ext>
            </a:extLst>
          </p:cNvPr>
          <p:cNvSpPr txBox="1"/>
          <p:nvPr/>
        </p:nvSpPr>
        <p:spPr>
          <a:xfrm>
            <a:off x="404326" y="6415999"/>
            <a:ext cx="11263799" cy="400110"/>
          </a:xfrm>
          <a:prstGeom prst="rect">
            <a:avLst/>
          </a:prstGeom>
          <a:noFill/>
        </p:spPr>
        <p:txBody>
          <a:bodyPr wrap="square" rtlCol="0">
            <a:spAutoFit/>
          </a:bodyPr>
          <a:lstStyle/>
          <a:p>
            <a:pPr algn="ctr"/>
            <a:r>
              <a:rPr lang="en-US" sz="2000" dirty="0">
                <a:ln w="0"/>
                <a:solidFill>
                  <a:schemeClr val="bg1"/>
                </a:solidFill>
                <a:effectLst>
                  <a:outerShdw blurRad="38100" dist="19050" dir="2700000" algn="tl" rotWithShape="0">
                    <a:schemeClr val="dk1">
                      <a:alpha val="40000"/>
                    </a:schemeClr>
                  </a:outerShdw>
                </a:effectLst>
              </a:rPr>
              <a:t>SJAFCA MISSION STATEMENT - Reduce and Manage the Region’s Flood Risk</a:t>
            </a:r>
          </a:p>
        </p:txBody>
      </p:sp>
      <p:sp>
        <p:nvSpPr>
          <p:cNvPr id="12" name="Slide Number Placeholder 3">
            <a:extLst>
              <a:ext uri="{FF2B5EF4-FFF2-40B4-BE49-F238E27FC236}">
                <a16:creationId xmlns:a16="http://schemas.microsoft.com/office/drawing/2014/main" id="{3A6B6DC4-F8A1-4BA3-B9A8-E65B4654E600}"/>
              </a:ext>
            </a:extLst>
          </p:cNvPr>
          <p:cNvSpPr>
            <a:spLocks noGrp="1"/>
          </p:cNvSpPr>
          <p:nvPr/>
        </p:nvSpPr>
        <p:spPr>
          <a:xfrm>
            <a:off x="10787376" y="6459786"/>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2D2714D-8007-437F-9D56-CFF50BD9A461}" type="slidenum">
              <a:rPr lang="en-US" sz="1100" smtClean="0"/>
              <a:pPr/>
              <a:t>13</a:t>
            </a:fld>
            <a:endParaRPr lang="en-US" sz="1100" dirty="0"/>
          </a:p>
        </p:txBody>
      </p:sp>
    </p:spTree>
    <p:extLst>
      <p:ext uri="{BB962C8B-B14F-4D97-AF65-F5344CB8AC3E}">
        <p14:creationId xmlns:p14="http://schemas.microsoft.com/office/powerpoint/2010/main" val="265864771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D5562812417B449617199CF1DF415A" ma:contentTypeVersion="13" ma:contentTypeDescription="Create a new document." ma:contentTypeScope="" ma:versionID="0b6a4af845792b9ea1624690b177f043">
  <xsd:schema xmlns:xsd="http://www.w3.org/2001/XMLSchema" xmlns:xs="http://www.w3.org/2001/XMLSchema" xmlns:p="http://schemas.microsoft.com/office/2006/metadata/properties" xmlns:ns2="ae546a5b-c3a2-4381-99a7-a69422a4a3ae" xmlns:ns3="74d06878-8cc7-4d87-89c2-9a5d27927cfc" targetNamespace="http://schemas.microsoft.com/office/2006/metadata/properties" ma:root="true" ma:fieldsID="b8cde0771085c4be4ffe5b3b8d779f78" ns2:_="" ns3:_="">
    <xsd:import namespace="ae546a5b-c3a2-4381-99a7-a69422a4a3ae"/>
    <xsd:import namespace="74d06878-8cc7-4d87-89c2-9a5d27927c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546a5b-c3a2-4381-99a7-a69422a4a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4d06878-8cc7-4d87-89c2-9a5d27927cf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B63555-C4FD-4B7D-B153-59DE228AC8C3}">
  <ds:schemaRefs>
    <ds:schemaRef ds:uri="http://schemas.microsoft.com/sharepoint/v3/contenttype/forms"/>
  </ds:schemaRefs>
</ds:datastoreItem>
</file>

<file path=customXml/itemProps2.xml><?xml version="1.0" encoding="utf-8"?>
<ds:datastoreItem xmlns:ds="http://schemas.openxmlformats.org/officeDocument/2006/customXml" ds:itemID="{A2F8E2B4-DC6A-4DFA-9C2F-12BE6B7A1BC8}">
  <ds:schemaRefs>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74d06878-8cc7-4d87-89c2-9a5d27927cfc"/>
    <ds:schemaRef ds:uri="http://purl.org/dc/dcmitype/"/>
    <ds:schemaRef ds:uri="http://schemas.microsoft.com/office/infopath/2007/PartnerControls"/>
    <ds:schemaRef ds:uri="ae546a5b-c3a2-4381-99a7-a69422a4a3ae"/>
    <ds:schemaRef ds:uri="http://purl.org/dc/elements/1.1/"/>
  </ds:schemaRefs>
</ds:datastoreItem>
</file>

<file path=customXml/itemProps3.xml><?xml version="1.0" encoding="utf-8"?>
<ds:datastoreItem xmlns:ds="http://schemas.openxmlformats.org/officeDocument/2006/customXml" ds:itemID="{51B01387-040E-460E-A83C-215D4FD2F7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546a5b-c3a2-4381-99a7-a69422a4a3ae"/>
    <ds:schemaRef ds:uri="74d06878-8cc7-4d87-89c2-9a5d27927c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18374</TotalTime>
  <Words>1337</Words>
  <Application>Microsoft Office PowerPoint</Application>
  <PresentationFormat>Widescreen</PresentationFormat>
  <Paragraphs>145</Paragraphs>
  <Slides>13</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Calibri Light</vt:lpstr>
      <vt:lpstr>Wingdings</vt:lpstr>
      <vt:lpstr>Retrospect</vt:lpstr>
      <vt:lpstr>1_Retrospect</vt:lpstr>
      <vt:lpstr> </vt:lpstr>
      <vt:lpstr>SJAFCA Mossdale Program</vt:lpstr>
      <vt:lpstr> Mossdale Tract Funding</vt:lpstr>
      <vt:lpstr>Summary of Request</vt:lpstr>
      <vt:lpstr>Policy Considerations</vt:lpstr>
      <vt:lpstr>EIFD Formation Process</vt:lpstr>
      <vt:lpstr>Enhanced Infrastructure Financing Districts</vt:lpstr>
      <vt:lpstr>Proposed Boundary of the EIFD</vt:lpstr>
      <vt:lpstr>Infrastructure Financing Plan</vt:lpstr>
      <vt:lpstr>Summary of Draft Analyses Completed</vt:lpstr>
      <vt:lpstr>PowerPoint Presentation</vt:lpstr>
      <vt:lpstr>Next Steps &amp; Requested Action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Wurzel</dc:creator>
  <cp:lastModifiedBy>Seth Wurzel</cp:lastModifiedBy>
  <cp:revision>416</cp:revision>
  <cp:lastPrinted>2021-11-24T19:47:28Z</cp:lastPrinted>
  <dcterms:created xsi:type="dcterms:W3CDTF">2012-08-13T19:44:48Z</dcterms:created>
  <dcterms:modified xsi:type="dcterms:W3CDTF">2022-01-09T23:38:17Z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0x010100DCD5562812417B449617199CF1DF415A</vt:lpwstr>
  </property>
</Properties>
</file>