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8"/>
  </p:notesMasterIdLst>
  <p:sldIdLst>
    <p:sldId id="988202143" r:id="rId5"/>
    <p:sldId id="988202144" r:id="rId6"/>
    <p:sldId id="988202134" r:id="rId7"/>
    <p:sldId id="988202146" r:id="rId8"/>
    <p:sldId id="261" r:id="rId9"/>
    <p:sldId id="988202145" r:id="rId10"/>
    <p:sldId id="603" r:id="rId11"/>
    <p:sldId id="988202158" r:id="rId12"/>
    <p:sldId id="589" r:id="rId13"/>
    <p:sldId id="605" r:id="rId14"/>
    <p:sldId id="607" r:id="rId15"/>
    <p:sldId id="601" r:id="rId16"/>
    <p:sldId id="988202153" r:id="rId17"/>
    <p:sldId id="988202159" r:id="rId18"/>
    <p:sldId id="262" r:id="rId19"/>
    <p:sldId id="988202166" r:id="rId20"/>
    <p:sldId id="988202181" r:id="rId21"/>
    <p:sldId id="988202185" r:id="rId22"/>
    <p:sldId id="988202189" r:id="rId23"/>
    <p:sldId id="266" r:id="rId24"/>
    <p:sldId id="988202156" r:id="rId25"/>
    <p:sldId id="988202190" r:id="rId26"/>
    <p:sldId id="988202191" r:id="rId27"/>
    <p:sldId id="988202192" r:id="rId28"/>
    <p:sldId id="988202193" r:id="rId29"/>
    <p:sldId id="988202194" r:id="rId30"/>
    <p:sldId id="988202154" r:id="rId31"/>
    <p:sldId id="988202195" r:id="rId32"/>
    <p:sldId id="988202196" r:id="rId33"/>
    <p:sldId id="988202197" r:id="rId34"/>
    <p:sldId id="988202155" r:id="rId35"/>
    <p:sldId id="988202113" r:id="rId36"/>
    <p:sldId id="988202170" r:id="rId37"/>
    <p:sldId id="988202169" r:id="rId38"/>
    <p:sldId id="988202114" r:id="rId39"/>
    <p:sldId id="988202120" r:id="rId40"/>
    <p:sldId id="988202121" r:id="rId41"/>
    <p:sldId id="988202171" r:id="rId42"/>
    <p:sldId id="616" r:id="rId43"/>
    <p:sldId id="988202138" r:id="rId44"/>
    <p:sldId id="988202130" r:id="rId45"/>
    <p:sldId id="988202139" r:id="rId46"/>
    <p:sldId id="988202142" r:id="rId47"/>
    <p:sldId id="988202151" r:id="rId48"/>
    <p:sldId id="988202152" r:id="rId49"/>
    <p:sldId id="988202167" r:id="rId50"/>
    <p:sldId id="988202168" r:id="rId51"/>
    <p:sldId id="988202198" r:id="rId52"/>
    <p:sldId id="988202129" r:id="rId53"/>
    <p:sldId id="988202147" r:id="rId54"/>
    <p:sldId id="988202148" r:id="rId55"/>
    <p:sldId id="988202149" r:id="rId56"/>
    <p:sldId id="988202150"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61AB2D-287C-1786-D39C-D95F29E6CAB7}" name="Natalie McDonald" initials="" userId="S::natalie@conserosolutions.com::29d94078-64fb-4565-87af-7d85677ab62b" providerId="AD"/>
  <p188:author id="{A3D65D3D-AFAE-2F8C-D9F7-DC5A2BB87DAB}" name="Glenn Prasad" initials="GP" userId="S::Glenn.Prasad@sjafca.org::9e9f50a4-f424-4074-80c7-eee8901be838" providerId="AD"/>
  <p188:author id="{2AD14D3F-A607-0833-7774-976C550423F6}" name="Petrea Marchand" initials="PM" userId="S::petrea@conserosolutions.com::5eb889af-f7c5-434d-9102-be9b0eeaf330" providerId="AD"/>
  <p188:author id="{51C8DAFF-9CE8-2528-3709-AE1AD39C6CAC}" name="Ric Reinhardt" initials="RR" userId="S::rreinhardt@woodrodgers.com::7ccdf4b5-b14f-43d4-8b7a-43d72aaa62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CEF"/>
    <a:srgbClr val="CED8DD"/>
    <a:srgbClr val="E7F4FA"/>
    <a:srgbClr val="E7F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6"/>
    <p:restoredTop sz="94659"/>
  </p:normalViewPr>
  <p:slideViewPr>
    <p:cSldViewPr snapToGrid="0">
      <p:cViewPr varScale="1">
        <p:scale>
          <a:sx n="101" d="100"/>
          <a:sy n="101" d="100"/>
        </p:scale>
        <p:origin x="9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B09A9-4F4E-4838-8448-63D51A77BF9E}" type="datetimeFigureOut">
              <a:rPr lang="en-US" smtClean="0"/>
              <a:t>8/22/25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B836DB-5C60-4851-AD7D-8A14EDBCD51A}" type="slidenum">
              <a:rPr lang="en-US" smtClean="0"/>
              <a:t>‹#›</a:t>
            </a:fld>
            <a:endParaRPr lang="en-US"/>
          </a:p>
        </p:txBody>
      </p:sp>
    </p:spTree>
    <p:extLst>
      <p:ext uri="{BB962C8B-B14F-4D97-AF65-F5344CB8AC3E}">
        <p14:creationId xmlns:p14="http://schemas.microsoft.com/office/powerpoint/2010/main" val="285918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1</a:t>
            </a:fld>
            <a:endParaRPr lang="en-US"/>
          </a:p>
        </p:txBody>
      </p:sp>
    </p:spTree>
    <p:extLst>
      <p:ext uri="{BB962C8B-B14F-4D97-AF65-F5344CB8AC3E}">
        <p14:creationId xmlns:p14="http://schemas.microsoft.com/office/powerpoint/2010/main" val="1237659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2</a:t>
            </a:fld>
            <a:endParaRPr lang="en-US"/>
          </a:p>
        </p:txBody>
      </p:sp>
    </p:spTree>
    <p:extLst>
      <p:ext uri="{BB962C8B-B14F-4D97-AF65-F5344CB8AC3E}">
        <p14:creationId xmlns:p14="http://schemas.microsoft.com/office/powerpoint/2010/main" val="784680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F6C0-CA0C-964B-88B1-A85F0BE3D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C341D-DF66-917D-4911-C8175BF953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99C84-EF11-7DBD-6CCC-C721FB8C28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025E6C-3F6B-4D77-AD4B-240ACD94BB0A}"/>
              </a:ext>
            </a:extLst>
          </p:cNvPr>
          <p:cNvSpPr>
            <a:spLocks noGrp="1"/>
          </p:cNvSpPr>
          <p:nvPr>
            <p:ph type="sldNum" sz="quarter" idx="5"/>
          </p:nvPr>
        </p:nvSpPr>
        <p:spPr/>
        <p:txBody>
          <a:bodyPr/>
          <a:lstStyle/>
          <a:p>
            <a:fld id="{CEA095F6-0236-4DFD-AC2E-9D483D171508}" type="slidenum">
              <a:rPr lang="en-US" smtClean="0"/>
              <a:t>3</a:t>
            </a:fld>
            <a:endParaRPr lang="en-US"/>
          </a:p>
        </p:txBody>
      </p:sp>
    </p:spTree>
    <p:extLst>
      <p:ext uri="{BB962C8B-B14F-4D97-AF65-F5344CB8AC3E}">
        <p14:creationId xmlns:p14="http://schemas.microsoft.com/office/powerpoint/2010/main" val="365341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908C1-955A-42C5-6FEF-120942E8A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55B38-AD3F-54CB-3DDE-85FEE2AEF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88D6A-E676-83C4-A934-39571EAD7B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8843B2-08E6-B4D2-FEE8-6C89F220524A}"/>
              </a:ext>
            </a:extLst>
          </p:cNvPr>
          <p:cNvSpPr>
            <a:spLocks noGrp="1"/>
          </p:cNvSpPr>
          <p:nvPr>
            <p:ph type="sldNum" sz="quarter" idx="5"/>
          </p:nvPr>
        </p:nvSpPr>
        <p:spPr/>
        <p:txBody>
          <a:bodyPr/>
          <a:lstStyle/>
          <a:p>
            <a:fld id="{CEA095F6-0236-4DFD-AC2E-9D483D171508}" type="slidenum">
              <a:rPr lang="en-US" smtClean="0"/>
              <a:t>4</a:t>
            </a:fld>
            <a:endParaRPr lang="en-US"/>
          </a:p>
        </p:txBody>
      </p:sp>
    </p:spTree>
    <p:extLst>
      <p:ext uri="{BB962C8B-B14F-4D97-AF65-F5344CB8AC3E}">
        <p14:creationId xmlns:p14="http://schemas.microsoft.com/office/powerpoint/2010/main" val="1578376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2A718-640C-3F16-D69F-375B5FC4F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178362-E6B6-225B-F400-540C08D8E5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1C73C-2A95-DFF0-5862-2CA24FD01F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10BD28-3E13-5EBD-E947-2B774C864C2A}"/>
              </a:ext>
            </a:extLst>
          </p:cNvPr>
          <p:cNvSpPr>
            <a:spLocks noGrp="1"/>
          </p:cNvSpPr>
          <p:nvPr>
            <p:ph type="sldNum" sz="quarter" idx="5"/>
          </p:nvPr>
        </p:nvSpPr>
        <p:spPr/>
        <p:txBody>
          <a:bodyPr/>
          <a:lstStyle/>
          <a:p>
            <a:fld id="{CEA095F6-0236-4DFD-AC2E-9D483D171508}" type="slidenum">
              <a:rPr lang="en-US" smtClean="0"/>
              <a:t>6</a:t>
            </a:fld>
            <a:endParaRPr lang="en-US"/>
          </a:p>
        </p:txBody>
      </p:sp>
    </p:spTree>
    <p:extLst>
      <p:ext uri="{BB962C8B-B14F-4D97-AF65-F5344CB8AC3E}">
        <p14:creationId xmlns:p14="http://schemas.microsoft.com/office/powerpoint/2010/main" val="1603199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7</a:t>
            </a:fld>
            <a:endParaRPr lang="en-US"/>
          </a:p>
        </p:txBody>
      </p:sp>
    </p:spTree>
    <p:extLst>
      <p:ext uri="{BB962C8B-B14F-4D97-AF65-F5344CB8AC3E}">
        <p14:creationId xmlns:p14="http://schemas.microsoft.com/office/powerpoint/2010/main" val="3572914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B836DB-5C60-4851-AD7D-8A14EDBCD51A}" type="slidenum">
              <a:rPr lang="en-US" smtClean="0"/>
              <a:t>8</a:t>
            </a:fld>
            <a:endParaRPr lang="en-US"/>
          </a:p>
        </p:txBody>
      </p:sp>
    </p:spTree>
    <p:extLst>
      <p:ext uri="{BB962C8B-B14F-4D97-AF65-F5344CB8AC3E}">
        <p14:creationId xmlns:p14="http://schemas.microsoft.com/office/powerpoint/2010/main" val="648496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13</a:t>
            </a:fld>
            <a:endParaRPr lang="en-US"/>
          </a:p>
        </p:txBody>
      </p:sp>
    </p:spTree>
    <p:extLst>
      <p:ext uri="{BB962C8B-B14F-4D97-AF65-F5344CB8AC3E}">
        <p14:creationId xmlns:p14="http://schemas.microsoft.com/office/powerpoint/2010/main" val="1112460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latin typeface="Arial" panose="020B0604020202020204" pitchFamily="34" charset="0"/>
                <a:cs typeface="Arial" panose="020B0604020202020204" pitchFamily="34" charset="0"/>
              </a:rPr>
              <a:t>Added by N. McDonald: The </a:t>
            </a:r>
            <a:r>
              <a:rPr lang="en-US" sz="1200" b="0"/>
              <a:t>technical team </a:t>
            </a:r>
            <a:r>
              <a:rPr lang="en-US" sz="1200" b="0">
                <a:latin typeface="Arial" panose="020B0604020202020204" pitchFamily="34" charset="0"/>
                <a:cs typeface="Arial" panose="020B0604020202020204" pitchFamily="34" charset="0"/>
              </a:rPr>
              <a:t>completed hydraulic analysis modeling for Alternative 2b, Alternative 3b, Alternative 6b, and Alternative 3b with sediment removal to determine the flood benefits of the Project compared to the Future Without Project (FWOP) conditions and refine the alternatives.</a:t>
            </a:r>
          </a:p>
          <a:p>
            <a:endParaRPr lang="en-US"/>
          </a:p>
        </p:txBody>
      </p:sp>
      <p:sp>
        <p:nvSpPr>
          <p:cNvPr id="4" name="Slide Number Placeholder 3"/>
          <p:cNvSpPr>
            <a:spLocks noGrp="1"/>
          </p:cNvSpPr>
          <p:nvPr>
            <p:ph type="sldNum" sz="quarter" idx="5"/>
          </p:nvPr>
        </p:nvSpPr>
        <p:spPr/>
        <p:txBody>
          <a:bodyPr/>
          <a:lstStyle/>
          <a:p>
            <a:fld id="{35B836DB-5C60-4851-AD7D-8A14EDBCD51A}" type="slidenum">
              <a:rPr lang="en-US" smtClean="0"/>
              <a:t>14</a:t>
            </a:fld>
            <a:endParaRPr lang="en-US"/>
          </a:p>
        </p:txBody>
      </p:sp>
    </p:spTree>
    <p:extLst>
      <p:ext uri="{BB962C8B-B14F-4D97-AF65-F5344CB8AC3E}">
        <p14:creationId xmlns:p14="http://schemas.microsoft.com/office/powerpoint/2010/main" val="2787548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363A8-E252-9A19-4AA5-525380407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DA01E-6706-DCBE-FE28-223B872781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E609A-C159-F422-80B6-BC5D9E484A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25D41A-DE24-F82E-03C1-3FA7CD94E81D}"/>
              </a:ext>
            </a:extLst>
          </p:cNvPr>
          <p:cNvSpPr>
            <a:spLocks noGrp="1"/>
          </p:cNvSpPr>
          <p:nvPr>
            <p:ph type="sldNum" sz="quarter" idx="5"/>
          </p:nvPr>
        </p:nvSpPr>
        <p:spPr/>
        <p:txBody>
          <a:bodyPr/>
          <a:lstStyle/>
          <a:p>
            <a:fld id="{C697B24C-DD7A-4723-A0CF-436922083B59}" type="slidenum">
              <a:rPr lang="en-US" smtClean="0"/>
              <a:t>17</a:t>
            </a:fld>
            <a:endParaRPr lang="en-US"/>
          </a:p>
        </p:txBody>
      </p:sp>
    </p:spTree>
    <p:extLst>
      <p:ext uri="{BB962C8B-B14F-4D97-AF65-F5344CB8AC3E}">
        <p14:creationId xmlns:p14="http://schemas.microsoft.com/office/powerpoint/2010/main" val="381703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B79AE-CBE1-2D1A-6659-9B99E8C79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241DC8-19DB-5DA9-4378-55563EED28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E1D83-BCBA-56BC-63CC-56B6BAECE2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D397CA-ED69-F03B-C070-DD9871C87DC6}"/>
              </a:ext>
            </a:extLst>
          </p:cNvPr>
          <p:cNvSpPr>
            <a:spLocks noGrp="1"/>
          </p:cNvSpPr>
          <p:nvPr>
            <p:ph type="sldNum" sz="quarter" idx="5"/>
          </p:nvPr>
        </p:nvSpPr>
        <p:spPr/>
        <p:txBody>
          <a:bodyPr/>
          <a:lstStyle/>
          <a:p>
            <a:fld id="{C697B24C-DD7A-4723-A0CF-436922083B59}" type="slidenum">
              <a:rPr lang="en-US" smtClean="0"/>
              <a:t>18</a:t>
            </a:fld>
            <a:endParaRPr lang="en-US"/>
          </a:p>
        </p:txBody>
      </p:sp>
    </p:spTree>
    <p:extLst>
      <p:ext uri="{BB962C8B-B14F-4D97-AF65-F5344CB8AC3E}">
        <p14:creationId xmlns:p14="http://schemas.microsoft.com/office/powerpoint/2010/main" val="2956676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4B2A6-9B51-C9AA-E181-6B2A15C9F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DCC33-5170-1BEA-7128-3AD19C5D18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4A946-527C-B678-E000-D13D2CA873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BDB311-E05A-8DE0-51BF-EBA2DEAA06B5}"/>
              </a:ext>
            </a:extLst>
          </p:cNvPr>
          <p:cNvSpPr>
            <a:spLocks noGrp="1"/>
          </p:cNvSpPr>
          <p:nvPr>
            <p:ph type="sldNum" sz="quarter" idx="5"/>
          </p:nvPr>
        </p:nvSpPr>
        <p:spPr/>
        <p:txBody>
          <a:bodyPr/>
          <a:lstStyle/>
          <a:p>
            <a:fld id="{C697B24C-DD7A-4723-A0CF-436922083B59}" type="slidenum">
              <a:rPr lang="en-US" smtClean="0"/>
              <a:t>19</a:t>
            </a:fld>
            <a:endParaRPr lang="en-US"/>
          </a:p>
        </p:txBody>
      </p:sp>
    </p:spTree>
    <p:extLst>
      <p:ext uri="{BB962C8B-B14F-4D97-AF65-F5344CB8AC3E}">
        <p14:creationId xmlns:p14="http://schemas.microsoft.com/office/powerpoint/2010/main" val="100732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21</a:t>
            </a:fld>
            <a:endParaRPr lang="en-US"/>
          </a:p>
        </p:txBody>
      </p:sp>
    </p:spTree>
    <p:extLst>
      <p:ext uri="{BB962C8B-B14F-4D97-AF65-F5344CB8AC3E}">
        <p14:creationId xmlns:p14="http://schemas.microsoft.com/office/powerpoint/2010/main" val="1146139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27</a:t>
            </a:fld>
            <a:endParaRPr lang="en-US"/>
          </a:p>
        </p:txBody>
      </p:sp>
    </p:spTree>
    <p:extLst>
      <p:ext uri="{BB962C8B-B14F-4D97-AF65-F5344CB8AC3E}">
        <p14:creationId xmlns:p14="http://schemas.microsoft.com/office/powerpoint/2010/main" val="234477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31</a:t>
            </a:fld>
            <a:endParaRPr lang="en-US"/>
          </a:p>
        </p:txBody>
      </p:sp>
    </p:spTree>
    <p:extLst>
      <p:ext uri="{BB962C8B-B14F-4D97-AF65-F5344CB8AC3E}">
        <p14:creationId xmlns:p14="http://schemas.microsoft.com/office/powerpoint/2010/main" val="2685334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Channel sedimentation FWOP</a:t>
            </a:r>
          </a:p>
        </p:txBody>
      </p:sp>
      <p:sp>
        <p:nvSpPr>
          <p:cNvPr id="4" name="Slide Number Placeholder 3"/>
          <p:cNvSpPr>
            <a:spLocks noGrp="1"/>
          </p:cNvSpPr>
          <p:nvPr>
            <p:ph type="sldNum" sz="quarter" idx="5"/>
          </p:nvPr>
        </p:nvSpPr>
        <p:spPr/>
        <p:txBody>
          <a:bodyPr/>
          <a:lstStyle/>
          <a:p>
            <a:fld id="{E44CA3CC-E040-426A-BD9D-8E6CA1306B4F}" type="slidenum">
              <a:rPr lang="en-US" smtClean="0"/>
              <a:pPr/>
              <a:t>32</a:t>
            </a:fld>
            <a:endParaRPr lang="en-US"/>
          </a:p>
        </p:txBody>
      </p:sp>
    </p:spTree>
    <p:extLst>
      <p:ext uri="{BB962C8B-B14F-4D97-AF65-F5344CB8AC3E}">
        <p14:creationId xmlns:p14="http://schemas.microsoft.com/office/powerpoint/2010/main" val="2342168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9D758-4D33-B00E-8803-3BBF45836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DDC6D-884D-73C8-1197-0D79623AA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503CE-2863-E3A0-353F-DF7ABA4EDE4C}"/>
              </a:ext>
            </a:extLst>
          </p:cNvPr>
          <p:cNvSpPr>
            <a:spLocks noGrp="1"/>
          </p:cNvSpPr>
          <p:nvPr>
            <p:ph type="body" idx="1"/>
          </p:nvPr>
        </p:nvSpPr>
        <p:spPr/>
        <p:txBody>
          <a:bodyPr/>
          <a:lstStyle/>
          <a:p>
            <a:r>
              <a:rPr lang="en-US"/>
              <a:t>Channel sedimentation FWOP</a:t>
            </a:r>
          </a:p>
        </p:txBody>
      </p:sp>
      <p:sp>
        <p:nvSpPr>
          <p:cNvPr id="4" name="Slide Number Placeholder 3">
            <a:extLst>
              <a:ext uri="{FF2B5EF4-FFF2-40B4-BE49-F238E27FC236}">
                <a16:creationId xmlns:a16="http://schemas.microsoft.com/office/drawing/2014/main" id="{997C207F-1D5B-F782-1C37-D5E7AFA016E9}"/>
              </a:ext>
            </a:extLst>
          </p:cNvPr>
          <p:cNvSpPr>
            <a:spLocks noGrp="1"/>
          </p:cNvSpPr>
          <p:nvPr>
            <p:ph type="sldNum" sz="quarter" idx="5"/>
          </p:nvPr>
        </p:nvSpPr>
        <p:spPr/>
        <p:txBody>
          <a:bodyPr/>
          <a:lstStyle/>
          <a:p>
            <a:fld id="{E44CA3CC-E040-426A-BD9D-8E6CA1306B4F}" type="slidenum">
              <a:rPr lang="en-US" smtClean="0"/>
              <a:pPr/>
              <a:t>33</a:t>
            </a:fld>
            <a:endParaRPr lang="en-US"/>
          </a:p>
        </p:txBody>
      </p:sp>
    </p:spTree>
    <p:extLst>
      <p:ext uri="{BB962C8B-B14F-4D97-AF65-F5344CB8AC3E}">
        <p14:creationId xmlns:p14="http://schemas.microsoft.com/office/powerpoint/2010/main" val="2738325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CAEDE-17C2-C580-1E2E-697EFF5E5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A7C75-FB4B-34BF-A934-BB092B6FD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35131-6925-F80C-CDB7-512762ABFC71}"/>
              </a:ext>
            </a:extLst>
          </p:cNvPr>
          <p:cNvSpPr>
            <a:spLocks noGrp="1"/>
          </p:cNvSpPr>
          <p:nvPr>
            <p:ph type="body" idx="1"/>
          </p:nvPr>
        </p:nvSpPr>
        <p:spPr/>
        <p:txBody>
          <a:bodyPr/>
          <a:lstStyle/>
          <a:p>
            <a:r>
              <a:rPr lang="en-US"/>
              <a:t>Channel sedimentation FWOP</a:t>
            </a:r>
          </a:p>
        </p:txBody>
      </p:sp>
      <p:sp>
        <p:nvSpPr>
          <p:cNvPr id="4" name="Slide Number Placeholder 3">
            <a:extLst>
              <a:ext uri="{FF2B5EF4-FFF2-40B4-BE49-F238E27FC236}">
                <a16:creationId xmlns:a16="http://schemas.microsoft.com/office/drawing/2014/main" id="{B1F260E4-3769-E4D0-3F47-57590282D9D6}"/>
              </a:ext>
            </a:extLst>
          </p:cNvPr>
          <p:cNvSpPr>
            <a:spLocks noGrp="1"/>
          </p:cNvSpPr>
          <p:nvPr>
            <p:ph type="sldNum" sz="quarter" idx="5"/>
          </p:nvPr>
        </p:nvSpPr>
        <p:spPr/>
        <p:txBody>
          <a:bodyPr/>
          <a:lstStyle/>
          <a:p>
            <a:fld id="{E44CA3CC-E040-426A-BD9D-8E6CA1306B4F}" type="slidenum">
              <a:rPr lang="en-US" smtClean="0"/>
              <a:pPr/>
              <a:t>34</a:t>
            </a:fld>
            <a:endParaRPr lang="en-US"/>
          </a:p>
        </p:txBody>
      </p:sp>
    </p:spTree>
    <p:extLst>
      <p:ext uri="{BB962C8B-B14F-4D97-AF65-F5344CB8AC3E}">
        <p14:creationId xmlns:p14="http://schemas.microsoft.com/office/powerpoint/2010/main" val="965458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Categories…shortened.</a:t>
            </a:r>
          </a:p>
          <a:p>
            <a:r>
              <a:rPr lang="en-US"/>
              <a:t>Problems: </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Flood hazards pose a significant risk to public health, safety, and property.</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Loss of habitat and floodplain processes threaten species and ecosystems.</a:t>
            </a:r>
          </a:p>
          <a:p>
            <a:pPr marL="171450" indent="-171450">
              <a:buFont typeface="Arial" panose="020B0604020202020204" pitchFamily="34" charset="0"/>
              <a:buChar char="•"/>
            </a:pPr>
            <a:r>
              <a:rPr lang="en-US" sz="1800">
                <a:effectLst/>
                <a:latin typeface="Calibri" panose="020F0502020204030204" pitchFamily="34" charset="0"/>
                <a:ea typeface="Arial" panose="020B0604020202020204" pitchFamily="34" charset="0"/>
                <a:cs typeface="Times New Roman" panose="02020603050405020304" pitchFamily="18" charset="0"/>
              </a:rPr>
              <a:t>Sedimentation of downstream channels reduces the reliability of irrigation water supply intakes.</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Climate change will exacerbate existing problems in the study area. </a:t>
            </a:r>
          </a:p>
          <a:p>
            <a:pPr marL="0" indent="0">
              <a:buFont typeface="Arial" panose="020B0604020202020204" pitchFamily="34" charset="0"/>
              <a:buNone/>
            </a:pPr>
            <a:r>
              <a:rPr lang="en-US" sz="1800">
                <a:effectLst/>
                <a:latin typeface="Calibri" panose="020F0502020204030204" pitchFamily="34" charset="0"/>
                <a:ea typeface="MS Mincho" panose="02020609040205080304" pitchFamily="49" charset="-128"/>
                <a:cs typeface="Times New Roman" panose="02020603050405020304" pitchFamily="18" charset="0"/>
              </a:rPr>
              <a:t>Opportunities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 existing bypass provides a pathway to reduce flood stages on the San Joaquin River.</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Lands in the study area are suitable for restoring habitat and ecosystem processes.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Ecosystem restoration could support regional mitigation needs.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There is local demand for beneficial reuse of sediment.</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 predominant land use in the study area is agriculture, which provides multiple benefits and ongoing land stewardship.</a:t>
            </a:r>
          </a:p>
          <a:p>
            <a:pPr marL="171450" indent="-171450">
              <a:buFont typeface="Arial" panose="020B0604020202020204" pitchFamily="34" charset="0"/>
              <a:buChar char="•"/>
            </a:pPr>
            <a:endParaRPr lang="en-US"/>
          </a:p>
          <a:p>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35</a:t>
            </a:fld>
            <a:endParaRPr lang="en-US"/>
          </a:p>
        </p:txBody>
      </p:sp>
    </p:spTree>
    <p:extLst>
      <p:ext uri="{BB962C8B-B14F-4D97-AF65-F5344CB8AC3E}">
        <p14:creationId xmlns:p14="http://schemas.microsoft.com/office/powerpoint/2010/main" val="1793874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E9DB7-D9D1-67CB-CF26-8639A9BF4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4C068-B028-3C27-CF96-FA8E08BDB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8FB93-83A1-D74F-5858-531C8A317649}"/>
              </a:ext>
            </a:extLst>
          </p:cNvPr>
          <p:cNvSpPr>
            <a:spLocks noGrp="1"/>
          </p:cNvSpPr>
          <p:nvPr>
            <p:ph type="body" idx="1"/>
          </p:nvPr>
        </p:nvSpPr>
        <p:spPr/>
        <p:txBody>
          <a:bodyPr/>
          <a:lstStyle/>
          <a:p>
            <a:r>
              <a:rPr lang="en-US"/>
              <a:t>Categories…shortened.</a:t>
            </a:r>
          </a:p>
          <a:p>
            <a:r>
              <a:rPr lang="en-US"/>
              <a:t>Problems: </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Flood hazards pose a significant risk to public health, safety, and property.</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Loss of habitat and floodplain processes threaten species and ecosystems.</a:t>
            </a:r>
          </a:p>
          <a:p>
            <a:pPr marL="171450" indent="-171450">
              <a:buFont typeface="Arial" panose="020B0604020202020204" pitchFamily="34" charset="0"/>
              <a:buChar char="•"/>
            </a:pPr>
            <a:r>
              <a:rPr lang="en-US" sz="1800">
                <a:effectLst/>
                <a:latin typeface="Calibri" panose="020F0502020204030204" pitchFamily="34" charset="0"/>
                <a:ea typeface="Arial" panose="020B0604020202020204" pitchFamily="34" charset="0"/>
                <a:cs typeface="Times New Roman" panose="02020603050405020304" pitchFamily="18" charset="0"/>
              </a:rPr>
              <a:t>Sedimentation of downstream channels reduces the reliability of irrigation water supply intakes.</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Climate change will exacerbate existing problems in the study area. </a:t>
            </a:r>
          </a:p>
          <a:p>
            <a:pPr marL="0" indent="0">
              <a:buFont typeface="Arial" panose="020B0604020202020204" pitchFamily="34" charset="0"/>
              <a:buNone/>
            </a:pPr>
            <a:r>
              <a:rPr lang="en-US" sz="1800">
                <a:effectLst/>
                <a:latin typeface="Calibri" panose="020F0502020204030204" pitchFamily="34" charset="0"/>
                <a:ea typeface="MS Mincho" panose="02020609040205080304" pitchFamily="49" charset="-128"/>
                <a:cs typeface="Times New Roman" panose="02020603050405020304" pitchFamily="18" charset="0"/>
              </a:rPr>
              <a:t>Opportunities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 existing bypass provides a pathway to reduce flood stages on the San Joaquin River.</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Lands in the study area are suitable for restoring habitat and ecosystem processes.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Ecosystem restoration could support regional mitigation needs.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There is local demand for beneficial reuse of sediment.</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 predominant land use in the study area is agriculture, which provides multiple benefits and ongoing land stewardship.</a:t>
            </a:r>
          </a:p>
          <a:p>
            <a:pPr marL="171450" indent="-171450">
              <a:buFont typeface="Arial" panose="020B0604020202020204" pitchFamily="34" charset="0"/>
              <a:buChar char="•"/>
            </a:pPr>
            <a:endParaRPr lang="en-US"/>
          </a:p>
          <a:p>
            <a:endParaRPr lang="en-US"/>
          </a:p>
        </p:txBody>
      </p:sp>
      <p:sp>
        <p:nvSpPr>
          <p:cNvPr id="4" name="Slide Number Placeholder 3">
            <a:extLst>
              <a:ext uri="{FF2B5EF4-FFF2-40B4-BE49-F238E27FC236}">
                <a16:creationId xmlns:a16="http://schemas.microsoft.com/office/drawing/2014/main" id="{9C2DE4DB-4BD6-22F0-4F68-E5A3C4025DFD}"/>
              </a:ext>
            </a:extLst>
          </p:cNvPr>
          <p:cNvSpPr>
            <a:spLocks noGrp="1"/>
          </p:cNvSpPr>
          <p:nvPr>
            <p:ph type="sldNum" sz="quarter" idx="5"/>
          </p:nvPr>
        </p:nvSpPr>
        <p:spPr/>
        <p:txBody>
          <a:bodyPr/>
          <a:lstStyle/>
          <a:p>
            <a:fld id="{E44CA3CC-E040-426A-BD9D-8E6CA1306B4F}" type="slidenum">
              <a:rPr lang="en-US" smtClean="0"/>
              <a:pPr/>
              <a:t>36</a:t>
            </a:fld>
            <a:endParaRPr lang="en-US"/>
          </a:p>
        </p:txBody>
      </p:sp>
    </p:spTree>
    <p:extLst>
      <p:ext uri="{BB962C8B-B14F-4D97-AF65-F5344CB8AC3E}">
        <p14:creationId xmlns:p14="http://schemas.microsoft.com/office/powerpoint/2010/main" val="3529157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4133F-7AF9-8C55-F6B2-697D27E57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9B4C6-797C-7613-0A2A-70C27897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E1BB8-9D6A-EAD0-2902-8BF6374B1D6B}"/>
              </a:ext>
            </a:extLst>
          </p:cNvPr>
          <p:cNvSpPr>
            <a:spLocks noGrp="1"/>
          </p:cNvSpPr>
          <p:nvPr>
            <p:ph type="body" idx="1"/>
          </p:nvPr>
        </p:nvSpPr>
        <p:spPr/>
        <p:txBody>
          <a:bodyPr/>
          <a:lstStyle/>
          <a:p>
            <a:r>
              <a:rPr lang="en-US"/>
              <a:t>Categories…shortened.</a:t>
            </a:r>
          </a:p>
          <a:p>
            <a:r>
              <a:rPr lang="en-US"/>
              <a:t>Problems: </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Flood hazards pose a significant risk to public health, safety, and property.</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Loss of habitat and floodplain processes threaten species and ecosystems.</a:t>
            </a:r>
          </a:p>
          <a:p>
            <a:pPr marL="171450" indent="-171450">
              <a:buFont typeface="Arial" panose="020B0604020202020204" pitchFamily="34" charset="0"/>
              <a:buChar char="•"/>
            </a:pPr>
            <a:r>
              <a:rPr lang="en-US" sz="1800">
                <a:effectLst/>
                <a:latin typeface="Calibri" panose="020F0502020204030204" pitchFamily="34" charset="0"/>
                <a:ea typeface="Arial" panose="020B0604020202020204" pitchFamily="34" charset="0"/>
                <a:cs typeface="Times New Roman" panose="02020603050405020304" pitchFamily="18" charset="0"/>
              </a:rPr>
              <a:t>Sedimentation of downstream channels reduces the reliability of irrigation water supply intakes.</a:t>
            </a:r>
          </a:p>
          <a:p>
            <a:pPr marL="171450" indent="-1714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Climate change will exacerbate existing problems in the study area. </a:t>
            </a:r>
          </a:p>
          <a:p>
            <a:pPr marL="0" indent="0">
              <a:buFont typeface="Arial" panose="020B0604020202020204" pitchFamily="34" charset="0"/>
              <a:buNone/>
            </a:pPr>
            <a:r>
              <a:rPr lang="en-US" sz="1800">
                <a:effectLst/>
                <a:latin typeface="Calibri" panose="020F0502020204030204" pitchFamily="34" charset="0"/>
                <a:ea typeface="MS Mincho" panose="02020609040205080304" pitchFamily="49" charset="-128"/>
                <a:cs typeface="Times New Roman" panose="02020603050405020304" pitchFamily="18" charset="0"/>
              </a:rPr>
              <a:t>Opportunities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 existing bypass provides a pathway to reduce flood stages on the San Joaquin River.</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Lands in the study area are suitable for restoring habitat and ecosystem processes.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Ecosystem restoration could support regional mitigation needs.</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There is local demand for beneficial reuse of sediment.</a:t>
            </a:r>
          </a:p>
          <a:p>
            <a:pPr marL="285750" indent="-285750">
              <a:buFont typeface="Arial" panose="020B0604020202020204" pitchFamily="34" charset="0"/>
              <a:buChar char="•"/>
            </a:pPr>
            <a:r>
              <a:rPr lang="en-US" sz="1800">
                <a:effectLst/>
                <a:latin typeface="Calibri" panose="020F0502020204030204" pitchFamily="34" charset="0"/>
                <a:ea typeface="MS Mincho" panose="02020609040205080304" pitchFamily="49" charset="-128"/>
                <a:cs typeface="Times New Roman" panose="02020603050405020304" pitchFamily="18" charset="0"/>
              </a:rPr>
              <a:t>The predominant land use in the study area is agriculture, which provides multiple benefits and ongoing land stewardship.</a:t>
            </a:r>
          </a:p>
          <a:p>
            <a:pPr marL="171450" indent="-171450">
              <a:buFont typeface="Arial" panose="020B0604020202020204" pitchFamily="34" charset="0"/>
              <a:buChar char="•"/>
            </a:pPr>
            <a:endParaRPr lang="en-US"/>
          </a:p>
          <a:p>
            <a:endParaRPr lang="en-US"/>
          </a:p>
        </p:txBody>
      </p:sp>
      <p:sp>
        <p:nvSpPr>
          <p:cNvPr id="4" name="Slide Number Placeholder 3">
            <a:extLst>
              <a:ext uri="{FF2B5EF4-FFF2-40B4-BE49-F238E27FC236}">
                <a16:creationId xmlns:a16="http://schemas.microsoft.com/office/drawing/2014/main" id="{918137BF-83FC-DAAD-7CF7-6F4266C71170}"/>
              </a:ext>
            </a:extLst>
          </p:cNvPr>
          <p:cNvSpPr>
            <a:spLocks noGrp="1"/>
          </p:cNvSpPr>
          <p:nvPr>
            <p:ph type="sldNum" sz="quarter" idx="5"/>
          </p:nvPr>
        </p:nvSpPr>
        <p:spPr/>
        <p:txBody>
          <a:bodyPr/>
          <a:lstStyle/>
          <a:p>
            <a:fld id="{E44CA3CC-E040-426A-BD9D-8E6CA1306B4F}" type="slidenum">
              <a:rPr lang="en-US" smtClean="0"/>
              <a:pPr/>
              <a:t>37</a:t>
            </a:fld>
            <a:endParaRPr lang="en-US"/>
          </a:p>
        </p:txBody>
      </p:sp>
    </p:spTree>
    <p:extLst>
      <p:ext uri="{BB962C8B-B14F-4D97-AF65-F5344CB8AC3E}">
        <p14:creationId xmlns:p14="http://schemas.microsoft.com/office/powerpoint/2010/main" val="707405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65C45-9D5C-8B18-36C9-A41FAA065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55126-168D-3677-6CCF-14AABD2672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DE94A7-1724-C0BA-DF70-7E2FD04169E5}"/>
              </a:ext>
            </a:extLst>
          </p:cNvPr>
          <p:cNvSpPr>
            <a:spLocks noGrp="1"/>
          </p:cNvSpPr>
          <p:nvPr>
            <p:ph type="body" idx="1"/>
          </p:nvPr>
        </p:nvSpPr>
        <p:spPr/>
        <p:txBody>
          <a:bodyPr/>
          <a:lstStyle/>
          <a:p>
            <a:r>
              <a:rPr lang="en-US" dirty="0"/>
              <a:t>Categories…shortened.</a:t>
            </a:r>
          </a:p>
          <a:p>
            <a:r>
              <a:rPr lang="en-US" dirty="0"/>
              <a:t>Problems: </a:t>
            </a:r>
          </a:p>
          <a:p>
            <a:pPr marL="171450" indent="-1714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Flood hazards pose a significant risk to public health, safety, and property.</a:t>
            </a:r>
          </a:p>
          <a:p>
            <a:pPr marL="171450" indent="-1714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Loss of habitat and floodplain processes threaten species and ecosystems.</a:t>
            </a:r>
          </a:p>
          <a:p>
            <a:pPr marL="171450" indent="-171450">
              <a:buFont typeface="Arial" panose="020B0604020202020204" pitchFamily="34" charset="0"/>
              <a:buChar char="•"/>
            </a:pPr>
            <a:r>
              <a:rPr lang="en-US" sz="1800" dirty="0">
                <a:effectLst/>
                <a:latin typeface="Calibri" panose="020F0502020204030204" pitchFamily="34" charset="0"/>
                <a:ea typeface="Arial" panose="020B0604020202020204" pitchFamily="34" charset="0"/>
                <a:cs typeface="Times New Roman" panose="02020603050405020304" pitchFamily="18" charset="0"/>
              </a:rPr>
              <a:t>Sedimentation of downstream channels reduces the reliability of irrigation water supply intakes.</a:t>
            </a:r>
          </a:p>
          <a:p>
            <a:pPr marL="171450" indent="-1714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Climate change will exacerbate existing problems in the study area. </a:t>
            </a:r>
          </a:p>
          <a:p>
            <a:pPr marL="0" indent="0">
              <a:buFont typeface="Arial" panose="020B0604020202020204" pitchFamily="34" charset="0"/>
              <a:buNone/>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Opportunities</a:t>
            </a:r>
          </a:p>
          <a:p>
            <a:pPr marL="285750" indent="-2857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The existing bypass provides a pathway to reduce flood stages on the San Joaquin River.</a:t>
            </a:r>
          </a:p>
          <a:p>
            <a:pPr marL="285750" indent="-2857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Lands in the study area are suitable for restoring habitat and ecosystem processes.</a:t>
            </a:r>
          </a:p>
          <a:p>
            <a:pPr marL="285750" indent="-2857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Ecosystem restoration could support regional mitigation needs.</a:t>
            </a:r>
          </a:p>
          <a:p>
            <a:pPr marL="285750" indent="-2857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There is local demand for beneficial reuse of sediment.</a:t>
            </a:r>
          </a:p>
          <a:p>
            <a:pPr marL="285750" indent="-285750">
              <a:buFont typeface="Arial" panose="020B0604020202020204" pitchFamily="34" charset="0"/>
              <a:buChar char="•"/>
            </a:pPr>
            <a:r>
              <a:rPr lang="en-US" sz="1800" dirty="0">
                <a:effectLst/>
                <a:latin typeface="Calibri" panose="020F0502020204030204" pitchFamily="34" charset="0"/>
                <a:ea typeface="MS Mincho" panose="02020609040205080304" pitchFamily="49" charset="-128"/>
                <a:cs typeface="Times New Roman" panose="02020603050405020304" pitchFamily="18" charset="0"/>
              </a:rPr>
              <a:t>The predominant land use in the study area is agriculture, which provides multiple benefits and ongoing land stewardship.</a:t>
            </a:r>
          </a:p>
          <a:p>
            <a:pPr marL="171450" indent="-171450">
              <a:buFont typeface="Arial" panose="020B0604020202020204" pitchFamily="34" charset="0"/>
              <a:buChar char="•"/>
            </a:pPr>
            <a:endParaRPr lang="en-US"/>
          </a:p>
          <a:p>
            <a:endParaRPr lang="en-US"/>
          </a:p>
        </p:txBody>
      </p:sp>
      <p:sp>
        <p:nvSpPr>
          <p:cNvPr id="4" name="Slide Number Placeholder 3">
            <a:extLst>
              <a:ext uri="{FF2B5EF4-FFF2-40B4-BE49-F238E27FC236}">
                <a16:creationId xmlns:a16="http://schemas.microsoft.com/office/drawing/2014/main" id="{FD68026D-5238-B391-153C-090E67B44BE6}"/>
              </a:ext>
            </a:extLst>
          </p:cNvPr>
          <p:cNvSpPr>
            <a:spLocks noGrp="1"/>
          </p:cNvSpPr>
          <p:nvPr>
            <p:ph type="sldNum" sz="quarter" idx="5"/>
          </p:nvPr>
        </p:nvSpPr>
        <p:spPr/>
        <p:txBody>
          <a:bodyPr/>
          <a:lstStyle/>
          <a:p>
            <a:fld id="{E44CA3CC-E040-426A-BD9D-8E6CA1306B4F}" type="slidenum">
              <a:rPr lang="en-US" smtClean="0"/>
              <a:pPr/>
              <a:t>38</a:t>
            </a:fld>
            <a:endParaRPr lang="en-US"/>
          </a:p>
        </p:txBody>
      </p:sp>
    </p:spTree>
    <p:extLst>
      <p:ext uri="{BB962C8B-B14F-4D97-AF65-F5344CB8AC3E}">
        <p14:creationId xmlns:p14="http://schemas.microsoft.com/office/powerpoint/2010/main" val="138101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39</a:t>
            </a:fld>
            <a:endParaRPr lang="en-US"/>
          </a:p>
        </p:txBody>
      </p:sp>
    </p:spTree>
    <p:extLst>
      <p:ext uri="{BB962C8B-B14F-4D97-AF65-F5344CB8AC3E}">
        <p14:creationId xmlns:p14="http://schemas.microsoft.com/office/powerpoint/2010/main" val="3014467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B836DB-5C60-4851-AD7D-8A14EDBCD51A}" type="slidenum">
              <a:rPr lang="en-US" smtClean="0"/>
              <a:t>40</a:t>
            </a:fld>
            <a:endParaRPr lang="en-US"/>
          </a:p>
        </p:txBody>
      </p:sp>
    </p:spTree>
    <p:extLst>
      <p:ext uri="{BB962C8B-B14F-4D97-AF65-F5344CB8AC3E}">
        <p14:creationId xmlns:p14="http://schemas.microsoft.com/office/powerpoint/2010/main" val="1036729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B836DB-5C60-4851-AD7D-8A14EDBCD51A}" type="slidenum">
              <a:rPr lang="en-US" smtClean="0"/>
              <a:t>46</a:t>
            </a:fld>
            <a:endParaRPr lang="en-US"/>
          </a:p>
        </p:txBody>
      </p:sp>
    </p:spTree>
    <p:extLst>
      <p:ext uri="{BB962C8B-B14F-4D97-AF65-F5344CB8AC3E}">
        <p14:creationId xmlns:p14="http://schemas.microsoft.com/office/powerpoint/2010/main" val="1067602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2A718-640C-3F16-D69F-375B5FC4F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178362-E6B6-225B-F400-540C08D8E5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1C73C-2A95-DFF0-5862-2CA24FD01F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10BD28-3E13-5EBD-E947-2B774C864C2A}"/>
              </a:ext>
            </a:extLst>
          </p:cNvPr>
          <p:cNvSpPr>
            <a:spLocks noGrp="1"/>
          </p:cNvSpPr>
          <p:nvPr>
            <p:ph type="sldNum" sz="quarter" idx="5"/>
          </p:nvPr>
        </p:nvSpPr>
        <p:spPr/>
        <p:txBody>
          <a:bodyPr/>
          <a:lstStyle/>
          <a:p>
            <a:fld id="{CEA095F6-0236-4DFD-AC2E-9D483D171508}" type="slidenum">
              <a:rPr lang="en-US" smtClean="0"/>
              <a:t>47</a:t>
            </a:fld>
            <a:endParaRPr lang="en-US"/>
          </a:p>
        </p:txBody>
      </p:sp>
    </p:spTree>
    <p:extLst>
      <p:ext uri="{BB962C8B-B14F-4D97-AF65-F5344CB8AC3E}">
        <p14:creationId xmlns:p14="http://schemas.microsoft.com/office/powerpoint/2010/main" val="896419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49</a:t>
            </a:fld>
            <a:endParaRPr lang="en-US"/>
          </a:p>
        </p:txBody>
      </p:sp>
    </p:spTree>
    <p:extLst>
      <p:ext uri="{BB962C8B-B14F-4D97-AF65-F5344CB8AC3E}">
        <p14:creationId xmlns:p14="http://schemas.microsoft.com/office/powerpoint/2010/main" val="4157922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50</a:t>
            </a:fld>
            <a:endParaRPr lang="en-US"/>
          </a:p>
        </p:txBody>
      </p:sp>
    </p:spTree>
    <p:extLst>
      <p:ext uri="{BB962C8B-B14F-4D97-AF65-F5344CB8AC3E}">
        <p14:creationId xmlns:p14="http://schemas.microsoft.com/office/powerpoint/2010/main" val="569689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51</a:t>
            </a:fld>
            <a:endParaRPr lang="en-US"/>
          </a:p>
        </p:txBody>
      </p:sp>
    </p:spTree>
    <p:extLst>
      <p:ext uri="{BB962C8B-B14F-4D97-AF65-F5344CB8AC3E}">
        <p14:creationId xmlns:p14="http://schemas.microsoft.com/office/powerpoint/2010/main" val="3059433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52</a:t>
            </a:fld>
            <a:endParaRPr lang="en-US"/>
          </a:p>
        </p:txBody>
      </p:sp>
    </p:spTree>
    <p:extLst>
      <p:ext uri="{BB962C8B-B14F-4D97-AF65-F5344CB8AC3E}">
        <p14:creationId xmlns:p14="http://schemas.microsoft.com/office/powerpoint/2010/main" val="22963042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A095F6-0236-4DFD-AC2E-9D483D171508}" type="slidenum">
              <a:rPr lang="en-US" smtClean="0"/>
              <a:t>53</a:t>
            </a:fld>
            <a:endParaRPr lang="en-US"/>
          </a:p>
        </p:txBody>
      </p:sp>
    </p:spTree>
    <p:extLst>
      <p:ext uri="{BB962C8B-B14F-4D97-AF65-F5344CB8AC3E}">
        <p14:creationId xmlns:p14="http://schemas.microsoft.com/office/powerpoint/2010/main" val="789504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4CD47E1-E92B-4593-AD5B-E743FA424EE4}"/>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36343" t="3893" r="6332" b="14994"/>
          <a:stretch/>
        </p:blipFill>
        <p:spPr>
          <a:xfrm>
            <a:off x="-1" y="0"/>
            <a:ext cx="3879269" cy="7103408"/>
          </a:xfrm>
          <a:prstGeom prst="rect">
            <a:avLst/>
          </a:prstGeom>
        </p:spPr>
      </p:pic>
      <p:sp>
        <p:nvSpPr>
          <p:cNvPr id="2" name="Title 1">
            <a:extLst>
              <a:ext uri="{FF2B5EF4-FFF2-40B4-BE49-F238E27FC236}">
                <a16:creationId xmlns:a16="http://schemas.microsoft.com/office/drawing/2014/main" id="{719BEDA6-7B21-4562-A633-86507B0B99F5}"/>
              </a:ext>
            </a:extLst>
          </p:cNvPr>
          <p:cNvSpPr>
            <a:spLocks noGrp="1"/>
          </p:cNvSpPr>
          <p:nvPr>
            <p:ph type="ctrTitle" hasCustomPrompt="1"/>
          </p:nvPr>
        </p:nvSpPr>
        <p:spPr>
          <a:xfrm>
            <a:off x="975360" y="2784683"/>
            <a:ext cx="6350668" cy="1362157"/>
          </a:xfrm>
        </p:spPr>
        <p:txBody>
          <a:bodyPr anchor="t">
            <a:normAutofit/>
          </a:bodyPr>
          <a:lstStyle>
            <a:lvl1pPr algn="l">
              <a:defRPr sz="4500"/>
            </a:lvl1pPr>
          </a:lstStyle>
          <a:p>
            <a:r>
              <a:rPr lang="en-US"/>
              <a:t>Cover Slide</a:t>
            </a:r>
          </a:p>
        </p:txBody>
      </p:sp>
      <p:sp>
        <p:nvSpPr>
          <p:cNvPr id="3" name="Subtitle 2">
            <a:extLst>
              <a:ext uri="{FF2B5EF4-FFF2-40B4-BE49-F238E27FC236}">
                <a16:creationId xmlns:a16="http://schemas.microsoft.com/office/drawing/2014/main" id="{FFFD7DE1-06A7-4E35-8681-55FE606315CB}"/>
              </a:ext>
            </a:extLst>
          </p:cNvPr>
          <p:cNvSpPr>
            <a:spLocks noGrp="1"/>
          </p:cNvSpPr>
          <p:nvPr>
            <p:ph type="subTitle" idx="1" hasCustomPrompt="1"/>
          </p:nvPr>
        </p:nvSpPr>
        <p:spPr>
          <a:xfrm>
            <a:off x="975360" y="4241673"/>
            <a:ext cx="6350668" cy="1655762"/>
          </a:xfrm>
        </p:spPr>
        <p:txBody>
          <a:bodyPr>
            <a:normAutofit/>
          </a:bodyPr>
          <a:lstStyle>
            <a:lvl1pPr marL="0" indent="0" algn="l">
              <a:buNone/>
              <a:defRPr sz="20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7" name="Rectangle 6">
            <a:extLst>
              <a:ext uri="{FF2B5EF4-FFF2-40B4-BE49-F238E27FC236}">
                <a16:creationId xmlns:a16="http://schemas.microsoft.com/office/drawing/2014/main" id="{45B23E24-0D1F-4ACA-926D-1C8C20E7DF60}"/>
              </a:ext>
            </a:extLst>
          </p:cNvPr>
          <p:cNvSpPr/>
          <p:nvPr userDrawn="1"/>
        </p:nvSpPr>
        <p:spPr>
          <a:xfrm>
            <a:off x="11661510" y="0"/>
            <a:ext cx="5304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DF32E84-614C-4FB0-9179-85C0C8C117F7}"/>
              </a:ext>
            </a:extLst>
          </p:cNvPr>
          <p:cNvSpPr/>
          <p:nvPr userDrawn="1"/>
        </p:nvSpPr>
        <p:spPr>
          <a:xfrm>
            <a:off x="8336785" y="0"/>
            <a:ext cx="33247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CAA5471-7AF0-4F5B-BD13-E969CA1259B9}"/>
              </a:ext>
            </a:extLst>
          </p:cNvPr>
          <p:cNvPicPr>
            <a:picLocks noChangeAspect="1"/>
          </p:cNvPicPr>
          <p:nvPr userDrawn="1"/>
        </p:nvPicPr>
        <p:blipFill>
          <a:blip r:embed="rId3"/>
          <a:stretch>
            <a:fillRect/>
          </a:stretch>
        </p:blipFill>
        <p:spPr>
          <a:xfrm>
            <a:off x="924204" y="1088093"/>
            <a:ext cx="3024649" cy="584396"/>
          </a:xfrm>
          <a:prstGeom prst="rect">
            <a:avLst/>
          </a:prstGeom>
        </p:spPr>
      </p:pic>
      <p:sp>
        <p:nvSpPr>
          <p:cNvPr id="5" name="Picture Placeholder 4">
            <a:extLst>
              <a:ext uri="{FF2B5EF4-FFF2-40B4-BE49-F238E27FC236}">
                <a16:creationId xmlns:a16="http://schemas.microsoft.com/office/drawing/2014/main" id="{B6C5C564-CEFE-44BC-9A4D-002B04C2AD22}"/>
              </a:ext>
            </a:extLst>
          </p:cNvPr>
          <p:cNvSpPr>
            <a:spLocks noGrp="1"/>
          </p:cNvSpPr>
          <p:nvPr>
            <p:ph type="pic" sz="quarter" idx="10"/>
          </p:nvPr>
        </p:nvSpPr>
        <p:spPr>
          <a:xfrm>
            <a:off x="8473373" y="0"/>
            <a:ext cx="3188135" cy="6858000"/>
          </a:xfrm>
        </p:spPr>
        <p:txBody>
          <a:bodyPr/>
          <a:lstStyle>
            <a:lvl1pPr marL="0" indent="0">
              <a:buNone/>
              <a:defRPr/>
            </a:lvl1pPr>
          </a:lstStyle>
          <a:p>
            <a:endParaRPr lang="en-US"/>
          </a:p>
        </p:txBody>
      </p:sp>
    </p:spTree>
    <p:extLst>
      <p:ext uri="{BB962C8B-B14F-4D97-AF65-F5344CB8AC3E}">
        <p14:creationId xmlns:p14="http://schemas.microsoft.com/office/powerpoint/2010/main" val="3172617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812EA-3A81-4ECA-A8AA-16CD368C7EA0}"/>
              </a:ext>
            </a:extLst>
          </p:cNvPr>
          <p:cNvSpPr/>
          <p:nvPr userDrawn="1"/>
        </p:nvSpPr>
        <p:spPr>
          <a:xfrm rot="5400000">
            <a:off x="2666999" y="-2667000"/>
            <a:ext cx="6858000" cy="12192000"/>
          </a:xfrm>
          <a:prstGeom prst="rect">
            <a:avLst/>
          </a:prstGeom>
          <a:gradFill flip="none" rotWithShape="1">
            <a:gsLst>
              <a:gs pos="30000">
                <a:schemeClr val="accent1"/>
              </a:gs>
              <a:gs pos="100000">
                <a:schemeClr val="accent2"/>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0321225-1C52-4741-A574-ADACFC1283F5}"/>
              </a:ext>
            </a:extLst>
          </p:cNvPr>
          <p:cNvPicPr>
            <a:picLocks noChangeAspect="1"/>
          </p:cNvPicPr>
          <p:nvPr userDrawn="1"/>
        </p:nvPicPr>
        <p:blipFill>
          <a:blip r:embed="rId2">
            <a:lum bright="70000" contrast="-70000"/>
            <a:alphaModFix amt="26000"/>
            <a:extLst>
              <a:ext uri="{28A0092B-C50C-407E-A947-70E740481C1C}">
                <a14:useLocalDpi xmlns:a14="http://schemas.microsoft.com/office/drawing/2010/main" val="0"/>
              </a:ext>
            </a:extLst>
          </a:blip>
          <a:stretch>
            <a:fillRect/>
          </a:stretch>
        </p:blipFill>
        <p:spPr>
          <a:xfrm rot="6300000">
            <a:off x="81067" y="-3789317"/>
            <a:ext cx="10289530" cy="13315862"/>
          </a:xfrm>
          <a:prstGeom prst="rect">
            <a:avLst/>
          </a:prstGeom>
        </p:spPr>
      </p:pic>
      <p:sp>
        <p:nvSpPr>
          <p:cNvPr id="2" name="Title 1">
            <a:extLst>
              <a:ext uri="{FF2B5EF4-FFF2-40B4-BE49-F238E27FC236}">
                <a16:creationId xmlns:a16="http://schemas.microsoft.com/office/drawing/2014/main" id="{F6D406B9-727E-4955-A9E7-B242B27920F4}"/>
              </a:ext>
            </a:extLst>
          </p:cNvPr>
          <p:cNvSpPr>
            <a:spLocks noGrp="1"/>
          </p:cNvSpPr>
          <p:nvPr>
            <p:ph type="title" hasCustomPrompt="1"/>
          </p:nvPr>
        </p:nvSpPr>
        <p:spPr>
          <a:xfrm>
            <a:off x="1169068" y="4082883"/>
            <a:ext cx="8390021" cy="1325563"/>
          </a:xfrm>
        </p:spPr>
        <p:txBody>
          <a:bodyPr>
            <a:normAutofit/>
          </a:bodyPr>
          <a:lstStyle>
            <a:lvl1pPr>
              <a:defRPr sz="3500">
                <a:solidFill>
                  <a:schemeClr val="bg1"/>
                </a:solidFill>
              </a:defRPr>
            </a:lvl1pPr>
          </a:lstStyle>
          <a:p>
            <a:r>
              <a:rPr lang="en-US"/>
              <a:t>Transition Slide</a:t>
            </a:r>
          </a:p>
        </p:txBody>
      </p:sp>
    </p:spTree>
    <p:extLst>
      <p:ext uri="{BB962C8B-B14F-4D97-AF65-F5344CB8AC3E}">
        <p14:creationId xmlns:p14="http://schemas.microsoft.com/office/powerpoint/2010/main" val="967746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A90AB2-6721-4B41-903E-04E86F248673}"/>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EF2A6675-3F09-44F6-B475-5A95EB5AD316}"/>
              </a:ext>
            </a:extLst>
          </p:cNvPr>
          <p:cNvSpPr>
            <a:spLocks noGrp="1"/>
          </p:cNvSpPr>
          <p:nvPr>
            <p:ph type="title" hasCustomPrompt="1"/>
          </p:nvPr>
        </p:nvSpPr>
        <p:spPr>
          <a:xfrm>
            <a:off x="531395" y="365125"/>
            <a:ext cx="10515600" cy="789907"/>
          </a:xfrm>
        </p:spPr>
        <p:txBody>
          <a:bodyPr anchor="t"/>
          <a:lstStyle>
            <a:lvl1pPr>
              <a:defRPr/>
            </a:lvl1pPr>
          </a:lstStyle>
          <a:p>
            <a:r>
              <a:rPr lang="en-US"/>
              <a:t>Title + Content</a:t>
            </a:r>
          </a:p>
        </p:txBody>
      </p:sp>
      <p:sp>
        <p:nvSpPr>
          <p:cNvPr id="7" name="Rectangle 6">
            <a:extLst>
              <a:ext uri="{FF2B5EF4-FFF2-40B4-BE49-F238E27FC236}">
                <a16:creationId xmlns:a16="http://schemas.microsoft.com/office/drawing/2014/main" id="{A31DD12D-79B4-4328-8533-602FC3A19119}"/>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87860CE4-E1E8-422D-8084-7F13DE4D66C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9" name="Slide Number Placeholder 7">
            <a:extLst>
              <a:ext uri="{FF2B5EF4-FFF2-40B4-BE49-F238E27FC236}">
                <a16:creationId xmlns:a16="http://schemas.microsoft.com/office/drawing/2014/main" id="{52BB4827-4D5D-47C6-9CD4-C632ED4DA3E1}"/>
              </a:ext>
            </a:extLst>
          </p:cNvPr>
          <p:cNvSpPr>
            <a:spLocks noGrp="1"/>
          </p:cNvSpPr>
          <p:nvPr>
            <p:ph type="sldNum" sz="quarter" idx="4"/>
          </p:nvPr>
        </p:nvSpPr>
        <p:spPr>
          <a:xfrm>
            <a:off x="122321" y="6410581"/>
            <a:ext cx="780047"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
        <p:nvSpPr>
          <p:cNvPr id="5" name="Text Placeholder 4">
            <a:extLst>
              <a:ext uri="{FF2B5EF4-FFF2-40B4-BE49-F238E27FC236}">
                <a16:creationId xmlns:a16="http://schemas.microsoft.com/office/drawing/2014/main" id="{69F68BB4-47F1-49AC-B0CA-458C919AF2EA}"/>
              </a:ext>
            </a:extLst>
          </p:cNvPr>
          <p:cNvSpPr>
            <a:spLocks noGrp="1"/>
          </p:cNvSpPr>
          <p:nvPr>
            <p:ph type="body" sz="quarter" idx="10" hasCustomPrompt="1"/>
          </p:nvPr>
        </p:nvSpPr>
        <p:spPr>
          <a:xfrm>
            <a:off x="531813" y="1594643"/>
            <a:ext cx="11153775" cy="3668713"/>
          </a:xfrm>
        </p:spPr>
        <p:txBody>
          <a:bodyPr/>
          <a:lstStyle>
            <a:lvl1pPr marL="0" indent="0">
              <a:buNone/>
              <a:defRPr/>
            </a:lvl1pPr>
            <a:lvl2pPr marL="404813" indent="-228600">
              <a:spcAft>
                <a:spcPts val="1200"/>
              </a:spcAft>
              <a:buFont typeface="Wingdings" panose="05000000000000000000" pitchFamily="2" charset="2"/>
              <a:buChar char="§"/>
              <a:defRPr/>
            </a:lvl2pPr>
            <a:lvl3pPr marL="0" indent="0">
              <a:buNone/>
              <a:defRPr b="1"/>
            </a:lvl3pPr>
            <a:lvl4pPr marL="0" indent="0">
              <a:buNone/>
              <a:defRPr/>
            </a:lvl4pPr>
            <a:lvl5pPr marL="169863" indent="-169863">
              <a:buFont typeface="Wingdings" panose="05000000000000000000" pitchFamily="2" charset="2"/>
              <a:buChar char="§"/>
              <a:defRPr/>
            </a:lvl5pPr>
          </a:lstStyle>
          <a:p>
            <a:pPr lvl="0"/>
            <a:r>
              <a:rPr lang="en-US"/>
              <a:t>Heading Level 1</a:t>
            </a:r>
          </a:p>
          <a:p>
            <a:pPr lvl="1"/>
            <a:r>
              <a:rPr lang="en-US"/>
              <a:t>Second level</a:t>
            </a:r>
          </a:p>
          <a:p>
            <a:pPr lvl="2"/>
            <a:r>
              <a:rPr lang="en-US"/>
              <a:t>Heading Level 2</a:t>
            </a:r>
          </a:p>
          <a:p>
            <a:pPr lvl="3"/>
            <a:r>
              <a:rPr lang="en-US"/>
              <a:t>Body</a:t>
            </a:r>
          </a:p>
          <a:p>
            <a:pPr lvl="4"/>
            <a:r>
              <a:rPr lang="en-US"/>
              <a:t>Body Bullets</a:t>
            </a:r>
          </a:p>
        </p:txBody>
      </p:sp>
    </p:spTree>
    <p:extLst>
      <p:ext uri="{BB962C8B-B14F-4D97-AF65-F5344CB8AC3E}">
        <p14:creationId xmlns:p14="http://schemas.microsoft.com/office/powerpoint/2010/main" val="3404845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9107EA-CED2-4FDC-9E01-14FA358ED0ED}"/>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EF2A6675-3F09-44F6-B475-5A95EB5AD316}"/>
              </a:ext>
            </a:extLst>
          </p:cNvPr>
          <p:cNvSpPr>
            <a:spLocks noGrp="1"/>
          </p:cNvSpPr>
          <p:nvPr>
            <p:ph type="title" hasCustomPrompt="1"/>
          </p:nvPr>
        </p:nvSpPr>
        <p:spPr>
          <a:xfrm>
            <a:off x="531395" y="365125"/>
            <a:ext cx="10515600" cy="789907"/>
          </a:xfrm>
        </p:spPr>
        <p:txBody>
          <a:bodyPr anchor="t"/>
          <a:lstStyle>
            <a:lvl1pPr>
              <a:defRPr/>
            </a:lvl1pPr>
          </a:lstStyle>
          <a:p>
            <a:r>
              <a:rPr lang="en-US"/>
              <a:t>60 / 40 Split</a:t>
            </a:r>
          </a:p>
        </p:txBody>
      </p:sp>
      <p:sp>
        <p:nvSpPr>
          <p:cNvPr id="3" name="Content Placeholder 2">
            <a:extLst>
              <a:ext uri="{FF2B5EF4-FFF2-40B4-BE49-F238E27FC236}">
                <a16:creationId xmlns:a16="http://schemas.microsoft.com/office/drawing/2014/main" id="{715533CE-D2DC-44D1-9172-87EE8DCCCAF3}"/>
              </a:ext>
            </a:extLst>
          </p:cNvPr>
          <p:cNvSpPr>
            <a:spLocks noGrp="1"/>
          </p:cNvSpPr>
          <p:nvPr>
            <p:ph idx="1" hasCustomPrompt="1"/>
          </p:nvPr>
        </p:nvSpPr>
        <p:spPr>
          <a:xfrm>
            <a:off x="531395" y="1488741"/>
            <a:ext cx="6170194" cy="4351338"/>
          </a:xfrm>
        </p:spPr>
        <p:txBody>
          <a:bodyPr/>
          <a:lstStyle>
            <a:lvl1pPr marL="0" indent="0">
              <a:buFont typeface="Wingdings" panose="05000000000000000000" pitchFamily="2" charset="2"/>
              <a:buNone/>
              <a:defRPr/>
            </a:lvl1pPr>
            <a:lvl2pPr marL="457200" indent="-228600">
              <a:buFont typeface="Wingdings" panose="05000000000000000000" pitchFamily="2" charset="2"/>
              <a:buChar char="§"/>
              <a:defRPr/>
            </a:lvl2pPr>
          </a:lstStyle>
          <a:p>
            <a:pPr lvl="0"/>
            <a:r>
              <a:rPr lang="en-US"/>
              <a:t>Heading Level 1</a:t>
            </a:r>
          </a:p>
          <a:p>
            <a:pPr lvl="1"/>
            <a:r>
              <a:rPr lang="en-US"/>
              <a:t>Bullets</a:t>
            </a:r>
          </a:p>
        </p:txBody>
      </p:sp>
      <p:sp>
        <p:nvSpPr>
          <p:cNvPr id="7" name="Rectangle 6">
            <a:extLst>
              <a:ext uri="{FF2B5EF4-FFF2-40B4-BE49-F238E27FC236}">
                <a16:creationId xmlns:a16="http://schemas.microsoft.com/office/drawing/2014/main" id="{A31DD12D-79B4-4328-8533-602FC3A19119}"/>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87860CE4-E1E8-422D-8084-7F13DE4D66C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9" name="Slide Number Placeholder 7">
            <a:extLst>
              <a:ext uri="{FF2B5EF4-FFF2-40B4-BE49-F238E27FC236}">
                <a16:creationId xmlns:a16="http://schemas.microsoft.com/office/drawing/2014/main" id="{52BB4827-4D5D-47C6-9CD4-C632ED4DA3E1}"/>
              </a:ext>
            </a:extLst>
          </p:cNvPr>
          <p:cNvSpPr>
            <a:spLocks noGrp="1"/>
          </p:cNvSpPr>
          <p:nvPr>
            <p:ph type="sldNum" sz="quarter" idx="4"/>
          </p:nvPr>
        </p:nvSpPr>
        <p:spPr>
          <a:xfrm>
            <a:off x="122321" y="6410581"/>
            <a:ext cx="780047"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
        <p:nvSpPr>
          <p:cNvPr id="5" name="Content Placeholder 4">
            <a:extLst>
              <a:ext uri="{FF2B5EF4-FFF2-40B4-BE49-F238E27FC236}">
                <a16:creationId xmlns:a16="http://schemas.microsoft.com/office/drawing/2014/main" id="{6EBBBBC2-2536-404C-9B68-EF317E33609B}"/>
              </a:ext>
            </a:extLst>
          </p:cNvPr>
          <p:cNvSpPr>
            <a:spLocks noGrp="1"/>
          </p:cNvSpPr>
          <p:nvPr>
            <p:ph sz="quarter" idx="10"/>
          </p:nvPr>
        </p:nvSpPr>
        <p:spPr>
          <a:xfrm>
            <a:off x="7513638" y="1488741"/>
            <a:ext cx="3916362" cy="4351338"/>
          </a:xfrm>
        </p:spPr>
        <p:txBody>
          <a:bodyPr/>
          <a:lstStyle>
            <a:lvl1pPr marL="0" indent="0">
              <a:buNone/>
              <a:defRPr/>
            </a:lvl1pPr>
          </a:lstStyle>
          <a:p>
            <a:pPr lvl="0"/>
            <a:endParaRPr lang="en-US"/>
          </a:p>
        </p:txBody>
      </p:sp>
    </p:spTree>
    <p:extLst>
      <p:ext uri="{BB962C8B-B14F-4D97-AF65-F5344CB8AC3E}">
        <p14:creationId xmlns:p14="http://schemas.microsoft.com/office/powerpoint/2010/main" val="1900091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ide by s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DE58F25-63F4-4D38-9B22-D071E01522C4}"/>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1D14A0B9-6789-41D7-8D17-6ABE21E362E1}"/>
              </a:ext>
            </a:extLst>
          </p:cNvPr>
          <p:cNvSpPr>
            <a:spLocks noGrp="1"/>
          </p:cNvSpPr>
          <p:nvPr>
            <p:ph type="title" hasCustomPrompt="1"/>
          </p:nvPr>
        </p:nvSpPr>
        <p:spPr/>
        <p:txBody>
          <a:bodyPr anchor="t"/>
          <a:lstStyle>
            <a:lvl1pPr>
              <a:defRPr/>
            </a:lvl1pPr>
          </a:lstStyle>
          <a:p>
            <a:r>
              <a:rPr lang="en-US"/>
              <a:t>Title with Two Column Content</a:t>
            </a:r>
          </a:p>
        </p:txBody>
      </p:sp>
      <p:sp>
        <p:nvSpPr>
          <p:cNvPr id="3" name="Content Placeholder 2">
            <a:extLst>
              <a:ext uri="{FF2B5EF4-FFF2-40B4-BE49-F238E27FC236}">
                <a16:creationId xmlns:a16="http://schemas.microsoft.com/office/drawing/2014/main" id="{1280FBD3-57E3-49A8-AB94-539E930C4E46}"/>
              </a:ext>
            </a:extLst>
          </p:cNvPr>
          <p:cNvSpPr>
            <a:spLocks noGrp="1"/>
          </p:cNvSpPr>
          <p:nvPr>
            <p:ph sz="half" idx="1" hasCustomPrompt="1"/>
          </p:nvPr>
        </p:nvSpPr>
        <p:spPr>
          <a:xfrm>
            <a:off x="531394" y="1615072"/>
            <a:ext cx="5181600" cy="4351338"/>
          </a:xfrm>
        </p:spPr>
        <p:txBody>
          <a:bodyPr/>
          <a:lstStyle>
            <a:lvl1pPr marL="0" indent="0">
              <a:buFont typeface="Wingdings" panose="05000000000000000000" pitchFamily="2" charset="2"/>
              <a:buNone/>
              <a:defRPr/>
            </a:lvl1pPr>
            <a:lvl2pPr marL="287338" indent="-176213">
              <a:buFont typeface="Wingdings" panose="05000000000000000000" pitchFamily="2" charset="2"/>
              <a:buChar char="§"/>
              <a:defRPr/>
            </a:lvl2pPr>
          </a:lstStyle>
          <a:p>
            <a:pPr lvl="0"/>
            <a:r>
              <a:rPr lang="en-US"/>
              <a:t>Heading Level 1</a:t>
            </a:r>
          </a:p>
          <a:p>
            <a:pPr lvl="1"/>
            <a:r>
              <a:rPr lang="en-US"/>
              <a:t>Bullets</a:t>
            </a:r>
          </a:p>
        </p:txBody>
      </p:sp>
      <p:sp>
        <p:nvSpPr>
          <p:cNvPr id="4" name="Content Placeholder 3">
            <a:extLst>
              <a:ext uri="{FF2B5EF4-FFF2-40B4-BE49-F238E27FC236}">
                <a16:creationId xmlns:a16="http://schemas.microsoft.com/office/drawing/2014/main" id="{C674917B-C245-4C75-8BCA-44CD23F31727}"/>
              </a:ext>
            </a:extLst>
          </p:cNvPr>
          <p:cNvSpPr>
            <a:spLocks noGrp="1"/>
          </p:cNvSpPr>
          <p:nvPr>
            <p:ph sz="half" idx="2" hasCustomPrompt="1"/>
          </p:nvPr>
        </p:nvSpPr>
        <p:spPr>
          <a:xfrm>
            <a:off x="6479006" y="1615072"/>
            <a:ext cx="5181600" cy="4351338"/>
          </a:xfrm>
        </p:spPr>
        <p:txBody>
          <a:bodyPr/>
          <a:lstStyle>
            <a:lvl1pPr marL="0" indent="0">
              <a:buFont typeface="Wingdings" panose="05000000000000000000" pitchFamily="2" charset="2"/>
              <a:buNone/>
              <a:defRPr/>
            </a:lvl1pPr>
            <a:lvl2pPr marL="287338" indent="-171450">
              <a:buFont typeface="Wingdings" panose="05000000000000000000" pitchFamily="2" charset="2"/>
              <a:buChar char="§"/>
              <a:defRPr/>
            </a:lvl2pPr>
          </a:lstStyle>
          <a:p>
            <a:pPr lvl="0"/>
            <a:r>
              <a:rPr lang="en-US"/>
              <a:t>Heading Level 1</a:t>
            </a:r>
          </a:p>
          <a:p>
            <a:pPr lvl="1"/>
            <a:r>
              <a:rPr lang="en-US"/>
              <a:t>Bullets</a:t>
            </a:r>
          </a:p>
        </p:txBody>
      </p:sp>
      <p:sp>
        <p:nvSpPr>
          <p:cNvPr id="8" name="Rectangle 7">
            <a:extLst>
              <a:ext uri="{FF2B5EF4-FFF2-40B4-BE49-F238E27FC236}">
                <a16:creationId xmlns:a16="http://schemas.microsoft.com/office/drawing/2014/main" id="{10584786-F2BC-4D15-BE58-47AC4EE9F348}"/>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0F067CC8-035C-453F-8064-FEC1D5CCDE4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10" name="Slide Number Placeholder 7">
            <a:extLst>
              <a:ext uri="{FF2B5EF4-FFF2-40B4-BE49-F238E27FC236}">
                <a16:creationId xmlns:a16="http://schemas.microsoft.com/office/drawing/2014/main" id="{ECD05A34-25B0-417C-9E06-0F803FA662AF}"/>
              </a:ext>
            </a:extLst>
          </p:cNvPr>
          <p:cNvSpPr>
            <a:spLocks noGrp="1"/>
          </p:cNvSpPr>
          <p:nvPr>
            <p:ph type="sldNum" sz="quarter" idx="4"/>
          </p:nvPr>
        </p:nvSpPr>
        <p:spPr>
          <a:xfrm>
            <a:off x="122321" y="6410581"/>
            <a:ext cx="768016"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Tree>
    <p:extLst>
      <p:ext uri="{BB962C8B-B14F-4D97-AF65-F5344CB8AC3E}">
        <p14:creationId xmlns:p14="http://schemas.microsoft.com/office/powerpoint/2010/main" val="3118309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2" name="Slide Number Placeholder 7">
            <a:extLst>
              <a:ext uri="{FF2B5EF4-FFF2-40B4-BE49-F238E27FC236}">
                <a16:creationId xmlns:a16="http://schemas.microsoft.com/office/drawing/2014/main" id="{F4CBEF90-2229-4DD5-9955-552F05A7A7B8}"/>
              </a:ext>
            </a:extLst>
          </p:cNvPr>
          <p:cNvSpPr>
            <a:spLocks noGrp="1"/>
          </p:cNvSpPr>
          <p:nvPr>
            <p:ph type="sldNum" sz="quarter" idx="4"/>
          </p:nvPr>
        </p:nvSpPr>
        <p:spPr>
          <a:xfrm>
            <a:off x="122321" y="6410581"/>
            <a:ext cx="683795"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
        <p:nvSpPr>
          <p:cNvPr id="11" name="Picture Placeholder 10">
            <a:extLst>
              <a:ext uri="{FF2B5EF4-FFF2-40B4-BE49-F238E27FC236}">
                <a16:creationId xmlns:a16="http://schemas.microsoft.com/office/drawing/2014/main" id="{93886E81-22FD-449A-920E-3F70DC81957D}"/>
              </a:ext>
            </a:extLst>
          </p:cNvPr>
          <p:cNvSpPr>
            <a:spLocks noGrp="1"/>
          </p:cNvSpPr>
          <p:nvPr>
            <p:ph type="pic" sz="quarter" idx="10" hasCustomPrompt="1"/>
          </p:nvPr>
        </p:nvSpPr>
        <p:spPr>
          <a:xfrm>
            <a:off x="0" y="-1"/>
            <a:ext cx="12192000" cy="6900111"/>
          </a:xfrm>
        </p:spPr>
        <p:txBody>
          <a:bodyPr/>
          <a:lstStyle>
            <a:lvl1pPr marL="0" indent="0" algn="ctr">
              <a:buNone/>
              <a:defRPr/>
            </a:lvl1pPr>
          </a:lstStyle>
          <a:p>
            <a:r>
              <a:rPr lang="en-US"/>
              <a:t>Insert Photo</a:t>
            </a:r>
          </a:p>
        </p:txBody>
      </p:sp>
    </p:spTree>
    <p:extLst>
      <p:ext uri="{BB962C8B-B14F-4D97-AF65-F5344CB8AC3E}">
        <p14:creationId xmlns:p14="http://schemas.microsoft.com/office/powerpoint/2010/main" val="1761436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431917B-51FB-4017-8FF8-C840B7330AA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70A2B90F-057E-41D9-A181-AF6F0832D172}"/>
              </a:ext>
            </a:extLst>
          </p:cNvPr>
          <p:cNvSpPr>
            <a:spLocks noGrp="1"/>
          </p:cNvSpPr>
          <p:nvPr>
            <p:ph type="title" hasCustomPrompt="1"/>
          </p:nvPr>
        </p:nvSpPr>
        <p:spPr/>
        <p:txBody>
          <a:bodyPr anchor="t"/>
          <a:lstStyle>
            <a:lvl1pPr>
              <a:defRPr/>
            </a:lvl1pPr>
          </a:lstStyle>
          <a:p>
            <a:r>
              <a:rPr lang="en-US"/>
              <a:t>Title Only Slide</a:t>
            </a:r>
          </a:p>
        </p:txBody>
      </p:sp>
      <p:sp>
        <p:nvSpPr>
          <p:cNvPr id="6" name="Rectangle 5">
            <a:extLst>
              <a:ext uri="{FF2B5EF4-FFF2-40B4-BE49-F238E27FC236}">
                <a16:creationId xmlns:a16="http://schemas.microsoft.com/office/drawing/2014/main" id="{BA46C108-9F19-4874-A480-C2BD580A3D03}"/>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F09C2FE3-8E82-496A-AABA-74F3D6830D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8" name="Slide Number Placeholder 7">
            <a:extLst>
              <a:ext uri="{FF2B5EF4-FFF2-40B4-BE49-F238E27FC236}">
                <a16:creationId xmlns:a16="http://schemas.microsoft.com/office/drawing/2014/main" id="{0DAEF977-B319-4B3D-8A9C-4A0F1BAD3C76}"/>
              </a:ext>
            </a:extLst>
          </p:cNvPr>
          <p:cNvSpPr>
            <a:spLocks noGrp="1"/>
          </p:cNvSpPr>
          <p:nvPr>
            <p:ph type="sldNum" sz="quarter" idx="4"/>
          </p:nvPr>
        </p:nvSpPr>
        <p:spPr>
          <a:xfrm>
            <a:off x="122321" y="6410581"/>
            <a:ext cx="695826"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Tree>
    <p:extLst>
      <p:ext uri="{BB962C8B-B14F-4D97-AF65-F5344CB8AC3E}">
        <p14:creationId xmlns:p14="http://schemas.microsoft.com/office/powerpoint/2010/main" val="843808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DF8C334D-0845-4D64-A196-703CD6789C83}"/>
              </a:ext>
            </a:extLst>
          </p:cNvPr>
          <p:cNvSpPr>
            <a:spLocks noGrp="1"/>
          </p:cNvSpPr>
          <p:nvPr>
            <p:ph type="sldNum" sz="quarter" idx="4"/>
          </p:nvPr>
        </p:nvSpPr>
        <p:spPr>
          <a:xfrm>
            <a:off x="122321" y="6410581"/>
            <a:ext cx="611605" cy="365125"/>
          </a:xfrm>
          <a:prstGeom prst="rect">
            <a:avLst/>
          </a:prstGeom>
        </p:spPr>
        <p:txBody>
          <a:bodyPr vert="horz" lIns="91440" tIns="45720" rIns="91440" bIns="45720" rtlCol="0" anchor="ctr"/>
          <a:lstStyle>
            <a:lvl1pPr algn="l">
              <a:defRPr sz="1000">
                <a:solidFill>
                  <a:schemeClr val="accent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Tree>
    <p:extLst>
      <p:ext uri="{BB962C8B-B14F-4D97-AF65-F5344CB8AC3E}">
        <p14:creationId xmlns:p14="http://schemas.microsoft.com/office/powerpoint/2010/main" val="2937709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736EA-4115-62DE-15DB-46F17334BA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D3A23C-8A97-480E-6504-8306991CC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6AA4B-96C8-88AA-3969-A720E6F23DA7}"/>
              </a:ext>
            </a:extLst>
          </p:cNvPr>
          <p:cNvSpPr>
            <a:spLocks noGrp="1"/>
          </p:cNvSpPr>
          <p:nvPr>
            <p:ph type="dt" sz="half" idx="10"/>
          </p:nvPr>
        </p:nvSpPr>
        <p:spPr/>
        <p:txBody>
          <a:bodyPr/>
          <a:lstStyle/>
          <a:p>
            <a:fld id="{DA541E74-1885-4D2F-AAA7-32D18655D239}" type="datetime1">
              <a:rPr lang="en-US" smtClean="0"/>
              <a:t>8/22/25</a:t>
            </a:fld>
            <a:endParaRPr lang="en-US"/>
          </a:p>
        </p:txBody>
      </p:sp>
      <p:sp>
        <p:nvSpPr>
          <p:cNvPr id="5" name="Footer Placeholder 4">
            <a:extLst>
              <a:ext uri="{FF2B5EF4-FFF2-40B4-BE49-F238E27FC236}">
                <a16:creationId xmlns:a16="http://schemas.microsoft.com/office/drawing/2014/main" id="{7D6EB3B4-7784-018C-F707-AAD5FE19C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C4A25-3642-1C83-A009-E440A19A5586}"/>
              </a:ext>
            </a:extLst>
          </p:cNvPr>
          <p:cNvSpPr>
            <a:spLocks noGrp="1"/>
          </p:cNvSpPr>
          <p:nvPr>
            <p:ph type="sldNum" sz="quarter" idx="12"/>
          </p:nvPr>
        </p:nvSpPr>
        <p:spPr/>
        <p:txBody>
          <a:bodyPr/>
          <a:lstStyle/>
          <a:p>
            <a:fld id="{8EE7FE50-EF63-4F1C-907E-A06A2B5E8A96}" type="slidenum">
              <a:rPr lang="en-US" smtClean="0"/>
              <a:t>‹#›</a:t>
            </a:fld>
            <a:endParaRPr lang="en-US"/>
          </a:p>
        </p:txBody>
      </p:sp>
      <p:pic>
        <p:nvPicPr>
          <p:cNvPr id="7" name="Picture 6">
            <a:extLst>
              <a:ext uri="{FF2B5EF4-FFF2-40B4-BE49-F238E27FC236}">
                <a16:creationId xmlns:a16="http://schemas.microsoft.com/office/drawing/2014/main" id="{B703704C-B4E8-B202-5906-4DCDA5B0BA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78661" y="6259176"/>
            <a:ext cx="2136989" cy="559472"/>
          </a:xfrm>
          <a:prstGeom prst="rect">
            <a:avLst/>
          </a:prstGeom>
        </p:spPr>
      </p:pic>
    </p:spTree>
    <p:extLst>
      <p:ext uri="{BB962C8B-B14F-4D97-AF65-F5344CB8AC3E}">
        <p14:creationId xmlns:p14="http://schemas.microsoft.com/office/powerpoint/2010/main" val="1041594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wo Groups -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9448800" cy="1005840"/>
          </a:xfrm>
        </p:spPr>
        <p:txBody>
          <a:bodyPr/>
          <a:lstStyle/>
          <a:p>
            <a:r>
              <a:rPr lang="en-US"/>
              <a:t>Click to edit Master title style</a:t>
            </a:r>
          </a:p>
        </p:txBody>
      </p:sp>
      <p:sp>
        <p:nvSpPr>
          <p:cNvPr id="3" name="Content Placeholder 2"/>
          <p:cNvSpPr>
            <a:spLocks noGrp="1"/>
          </p:cNvSpPr>
          <p:nvPr>
            <p:ph sz="half" idx="1"/>
          </p:nvPr>
        </p:nvSpPr>
        <p:spPr>
          <a:xfrm>
            <a:off x="630693" y="1825625"/>
            <a:ext cx="5181600" cy="4351338"/>
          </a:xfrm>
        </p:spPr>
        <p:txBody>
          <a:bodyPr/>
          <a:lstStyle>
            <a:lvl1pPr marL="342900" indent="-3429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379707" y="1825625"/>
            <a:ext cx="5181600" cy="4351338"/>
          </a:xfrm>
        </p:spPr>
        <p:txBody>
          <a:bodyPr/>
          <a:lstStyle>
            <a:lvl1pPr marL="342900" indent="-342900">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p:txBody>
      </p:sp>
      <p:sp>
        <p:nvSpPr>
          <p:cNvPr id="9" name="Slide Number Placeholder 8">
            <a:extLst>
              <a:ext uri="{FF2B5EF4-FFF2-40B4-BE49-F238E27FC236}">
                <a16:creationId xmlns:a16="http://schemas.microsoft.com/office/drawing/2014/main" id="{D13DFA77-880D-4072-8422-0D836D2155E0}"/>
              </a:ext>
            </a:extLst>
          </p:cNvPr>
          <p:cNvSpPr>
            <a:spLocks noGrp="1"/>
          </p:cNvSpPr>
          <p:nvPr>
            <p:ph type="sldNum" sz="quarter" idx="11"/>
          </p:nvPr>
        </p:nvSpPr>
        <p:spPr/>
        <p:txBody>
          <a:bodyPr/>
          <a:lstStyle/>
          <a:p>
            <a:fld id="{7EC83226-2A6D-4B6E-9481-848EDDF373C2}" type="slidenum">
              <a:rPr lang="en-US" smtClean="0"/>
              <a:pPr/>
              <a:t>‹#›</a:t>
            </a:fld>
            <a:endParaRPr lang="en-US"/>
          </a:p>
        </p:txBody>
      </p:sp>
    </p:spTree>
    <p:extLst>
      <p:ext uri="{BB962C8B-B14F-4D97-AF65-F5344CB8AC3E}">
        <p14:creationId xmlns:p14="http://schemas.microsoft.com/office/powerpoint/2010/main" val="2035451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Two Groups - Blue Green">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9448800" cy="100584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29105" y="1812373"/>
            <a:ext cx="5157787" cy="823912"/>
          </a:xfrm>
          <a:solidFill>
            <a:srgbClr val="1193BA"/>
          </a:solidFill>
        </p:spPr>
        <p:txBody>
          <a:bodyPr anchor="ctr"/>
          <a:lstStyle>
            <a:lvl1pPr marL="0" indent="0" algn="ctr">
              <a:lnSpc>
                <a:spcPct val="100000"/>
              </a:lnSpc>
              <a:buNone/>
              <a:defRPr sz="24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105" y="2848458"/>
            <a:ext cx="5157787" cy="3552342"/>
          </a:xfrm>
        </p:spPr>
        <p:txBody>
          <a:bodyPr/>
          <a:lstStyle>
            <a:lvl1pPr marL="274320">
              <a:defRPr/>
            </a:lvl1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405111" y="1812373"/>
            <a:ext cx="5183188" cy="823912"/>
          </a:xfrm>
          <a:solidFill>
            <a:srgbClr val="00A79E"/>
          </a:solidFill>
        </p:spPr>
        <p:txBody>
          <a:bodyPr anchor="ctr"/>
          <a:lstStyle>
            <a:lvl1pPr marL="0" indent="0" algn="ctr">
              <a:lnSpc>
                <a:spcPct val="100000"/>
              </a:lnSpc>
              <a:buNone/>
              <a:defRPr sz="24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05111" y="2848458"/>
            <a:ext cx="5183188" cy="3552342"/>
          </a:xfrm>
        </p:spPr>
        <p:txBody>
          <a:bodyPr/>
          <a:lstStyle>
            <a:lvl1pPr marL="274320">
              <a:defRPr/>
            </a:lvl1pPr>
          </a:lstStyle>
          <a:p>
            <a:pPr lvl="0"/>
            <a:r>
              <a:rPr lang="en-US"/>
              <a:t>Click to edit Master text styles</a:t>
            </a:r>
          </a:p>
          <a:p>
            <a:pPr lvl="1"/>
            <a:r>
              <a:rPr lang="en-US"/>
              <a:t>Second level</a:t>
            </a:r>
          </a:p>
          <a:p>
            <a:pPr lvl="2"/>
            <a:r>
              <a:rPr lang="en-US"/>
              <a:t>Third level</a:t>
            </a:r>
          </a:p>
        </p:txBody>
      </p:sp>
      <p:sp>
        <p:nvSpPr>
          <p:cNvPr id="11" name="Slide Number Placeholder 10">
            <a:extLst>
              <a:ext uri="{FF2B5EF4-FFF2-40B4-BE49-F238E27FC236}">
                <a16:creationId xmlns:a16="http://schemas.microsoft.com/office/drawing/2014/main" id="{DBFC1CB4-8146-4BC3-ACA9-4069F36B149A}"/>
              </a:ext>
            </a:extLst>
          </p:cNvPr>
          <p:cNvSpPr>
            <a:spLocks noGrp="1"/>
          </p:cNvSpPr>
          <p:nvPr>
            <p:ph type="sldNum" sz="quarter" idx="11"/>
          </p:nvPr>
        </p:nvSpPr>
        <p:spPr/>
        <p:txBody>
          <a:bodyPr/>
          <a:lstStyle/>
          <a:p>
            <a:fld id="{7EC83226-2A6D-4B6E-9481-848EDDF373C2}" type="slidenum">
              <a:rPr lang="en-US" smtClean="0"/>
              <a:pPr/>
              <a:t>‹#›</a:t>
            </a:fld>
            <a:endParaRPr lang="en-US"/>
          </a:p>
        </p:txBody>
      </p:sp>
    </p:spTree>
    <p:extLst>
      <p:ext uri="{BB962C8B-B14F-4D97-AF65-F5344CB8AC3E}">
        <p14:creationId xmlns:p14="http://schemas.microsoft.com/office/powerpoint/2010/main" val="2219144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a:t>Click to edit Master title style</a:t>
            </a:r>
          </a:p>
        </p:txBody>
      </p:sp>
      <p:sp>
        <p:nvSpPr>
          <p:cNvPr id="3" name="Content Placeholder 2"/>
          <p:cNvSpPr>
            <a:spLocks noGrp="1"/>
          </p:cNvSpPr>
          <p:nvPr>
            <p:ph sz="half" idx="1"/>
          </p:nvPr>
        </p:nvSpPr>
        <p:spPr>
          <a:xfrm>
            <a:off x="609600" y="1600201"/>
            <a:ext cx="5384800" cy="4191000"/>
          </a:xfrm>
        </p:spPr>
        <p:txBody>
          <a:bodyPr/>
          <a:lstStyle>
            <a:lvl1pPr>
              <a:defRPr sz="21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197600" y="1600201"/>
            <a:ext cx="5384800" cy="4191000"/>
          </a:xfrm>
        </p:spPr>
        <p:txBody>
          <a:bodyPr/>
          <a:lstStyle>
            <a:lvl1pPr>
              <a:defRPr sz="21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007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619759" y="1452880"/>
            <a:ext cx="10972165" cy="4871720"/>
          </a:xfrm>
        </p:spPr>
        <p:txBody>
          <a:bodyPr/>
          <a:lstStyle/>
          <a:p>
            <a:pPr lvl="0"/>
            <a:r>
              <a:rPr lang="en-US"/>
              <a:t>Tap to add text</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22B99A40-24DE-4538-8985-32AAF462CCC8}"/>
              </a:ext>
            </a:extLst>
          </p:cNvPr>
          <p:cNvSpPr>
            <a:spLocks noGrp="1"/>
          </p:cNvSpPr>
          <p:nvPr>
            <p:ph type="title" hasCustomPrompt="1"/>
          </p:nvPr>
        </p:nvSpPr>
        <p:spPr/>
        <p:txBody>
          <a:bodyPr/>
          <a:lstStyle/>
          <a:p>
            <a:r>
              <a:rPr lang="en-US"/>
              <a:t>Tap to add title</a:t>
            </a:r>
          </a:p>
        </p:txBody>
      </p:sp>
    </p:spTree>
    <p:extLst>
      <p:ext uri="{BB962C8B-B14F-4D97-AF65-F5344CB8AC3E}">
        <p14:creationId xmlns:p14="http://schemas.microsoft.com/office/powerpoint/2010/main" val="4242980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OrgChartImage">
    <p:spTree>
      <p:nvGrpSpPr>
        <p:cNvPr id="1" name=""/>
        <p:cNvGrpSpPr/>
        <p:nvPr/>
      </p:nvGrpSpPr>
      <p:grpSpPr>
        <a:xfrm>
          <a:off x="0" y="0"/>
          <a:ext cx="0" cy="0"/>
          <a:chOff x="0" y="0"/>
          <a:chExt cx="0" cy="0"/>
        </a:xfrm>
      </p:grpSpPr>
      <p:sp>
        <p:nvSpPr>
          <p:cNvPr id="7" name="Picture Placeholder 6"/>
          <p:cNvSpPr>
            <a:spLocks noGrp="1"/>
          </p:cNvSpPr>
          <p:nvPr>
            <p:ph type="pic" sz="quarter" idx="11" hasCustomPrompt="1"/>
          </p:nvPr>
        </p:nvSpPr>
        <p:spPr>
          <a:xfrm>
            <a:off x="0" y="1356527"/>
            <a:ext cx="12192000" cy="5501473"/>
          </a:xfrm>
          <a:solidFill>
            <a:schemeClr val="bg2"/>
          </a:solidFill>
        </p:spPr>
        <p:txBody>
          <a:bodyPr lIns="91440" tIns="91440" rIns="91440" bIns="91440"/>
          <a:lstStyle>
            <a:lvl1pPr marL="0" marR="0" indent="0" algn="l" defTabSz="914354" rtl="0" eaLnBrk="1" fontAlgn="auto" latinLnBrk="0" hangingPunct="1">
              <a:lnSpc>
                <a:spcPct val="90000"/>
              </a:lnSpc>
              <a:spcBef>
                <a:spcPts val="600"/>
              </a:spcBef>
              <a:spcAft>
                <a:spcPts val="600"/>
              </a:spcAft>
              <a:buClrTx/>
              <a:buSzTx/>
              <a:buFont typeface="Arial" panose="020B0604020202020204" pitchFamily="34" charset="0"/>
              <a:buNone/>
              <a:tabLst/>
              <a:defRPr sz="1600">
                <a:solidFill>
                  <a:schemeClr val="tx2">
                    <a:lumMod val="60000"/>
                    <a:lumOff val="40000"/>
                  </a:schemeClr>
                </a:solidFill>
              </a:defRPr>
            </a:lvl1pPr>
          </a:lstStyle>
          <a:p>
            <a:pPr marL="0" marR="0" lvl="0" indent="0" algn="l" defTabSz="914354" rtl="0" eaLnBrk="1" fontAlgn="auto" latinLnBrk="0" hangingPunct="1">
              <a:lnSpc>
                <a:spcPct val="90000"/>
              </a:lnSpc>
              <a:spcBef>
                <a:spcPts val="600"/>
              </a:spcBef>
              <a:spcAft>
                <a:spcPts val="600"/>
              </a:spcAft>
              <a:buClrTx/>
              <a:buSzTx/>
              <a:buFont typeface="Arial" panose="020B0604020202020204" pitchFamily="34" charset="0"/>
              <a:buNone/>
              <a:tabLst/>
              <a:defRPr/>
            </a:pPr>
            <a:r>
              <a:rPr lang="en-US"/>
              <a:t>Insert JPG/PNG of org chart</a:t>
            </a:r>
          </a:p>
        </p:txBody>
      </p:sp>
      <p:sp>
        <p:nvSpPr>
          <p:cNvPr id="4" name="Title 1"/>
          <p:cNvSpPr>
            <a:spLocks noGrp="1"/>
          </p:cNvSpPr>
          <p:nvPr>
            <p:ph type="title" hasCustomPrompt="1"/>
          </p:nvPr>
        </p:nvSpPr>
        <p:spPr>
          <a:xfrm>
            <a:off x="609600" y="381000"/>
            <a:ext cx="10972800" cy="838200"/>
          </a:xfrm>
        </p:spPr>
        <p:txBody>
          <a:bodyPr anchor="t" anchorCtr="0"/>
          <a:lstStyle>
            <a:lvl1pPr algn="ctr">
              <a:defRPr/>
            </a:lvl1pPr>
          </a:lstStyle>
          <a:p>
            <a:r>
              <a:rPr lang="en-US"/>
              <a:t>Tap to add Master Org Chart title</a:t>
            </a:r>
          </a:p>
        </p:txBody>
      </p:sp>
    </p:spTree>
    <p:extLst>
      <p:ext uri="{BB962C8B-B14F-4D97-AF65-F5344CB8AC3E}">
        <p14:creationId xmlns:p14="http://schemas.microsoft.com/office/powerpoint/2010/main" val="863386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519F6-1D3C-E735-0AB9-6CFFC2D68F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0FE339-1868-2E83-E69C-4C702208A0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BEA34C-BFA1-B8A3-3DFB-A5E2E8554BEC}"/>
              </a:ext>
            </a:extLst>
          </p:cNvPr>
          <p:cNvSpPr>
            <a:spLocks noGrp="1"/>
          </p:cNvSpPr>
          <p:nvPr>
            <p:ph type="dt" sz="half" idx="10"/>
          </p:nvPr>
        </p:nvSpPr>
        <p:spPr/>
        <p:txBody>
          <a:bodyPr/>
          <a:lstStyle/>
          <a:p>
            <a:fld id="{0DF739FC-D765-42AB-A488-F5638DA0D71E}" type="datetimeFigureOut">
              <a:rPr lang="en-US" smtClean="0"/>
              <a:t>8/22/25</a:t>
            </a:fld>
            <a:endParaRPr lang="en-US"/>
          </a:p>
        </p:txBody>
      </p:sp>
      <p:sp>
        <p:nvSpPr>
          <p:cNvPr id="5" name="Footer Placeholder 4">
            <a:extLst>
              <a:ext uri="{FF2B5EF4-FFF2-40B4-BE49-F238E27FC236}">
                <a16:creationId xmlns:a16="http://schemas.microsoft.com/office/drawing/2014/main" id="{B5B14834-E30D-4C68-CA6D-8852621863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2F9CE6-0BA0-3D4E-6F51-BCFC5D451890}"/>
              </a:ext>
            </a:extLst>
          </p:cNvPr>
          <p:cNvSpPr>
            <a:spLocks noGrp="1"/>
          </p:cNvSpPr>
          <p:nvPr>
            <p:ph type="sldNum" sz="quarter" idx="12"/>
          </p:nvPr>
        </p:nvSpPr>
        <p:spPr/>
        <p:txBody>
          <a:bodyPr/>
          <a:lstStyle/>
          <a:p>
            <a:fld id="{23983EF1-0860-4785-8061-40D1C1B63A9C}" type="slidenum">
              <a:rPr lang="en-US" smtClean="0"/>
              <a:t>‹#›</a:t>
            </a:fld>
            <a:endParaRPr lang="en-US"/>
          </a:p>
        </p:txBody>
      </p:sp>
    </p:spTree>
    <p:extLst>
      <p:ext uri="{BB962C8B-B14F-4D97-AF65-F5344CB8AC3E}">
        <p14:creationId xmlns:p14="http://schemas.microsoft.com/office/powerpoint/2010/main" val="2183207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58FE9D-E5EF-4877-87BC-642EBBE801ED}"/>
              </a:ext>
            </a:extLst>
          </p:cNvPr>
          <p:cNvSpPr>
            <a:spLocks noGrp="1"/>
          </p:cNvSpPr>
          <p:nvPr>
            <p:ph type="title"/>
          </p:nvPr>
        </p:nvSpPr>
        <p:spPr>
          <a:xfrm>
            <a:off x="531394" y="365125"/>
            <a:ext cx="10515600" cy="789907"/>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2A31A26-6FD0-46B0-ABFE-A7E66059278F}"/>
              </a:ext>
            </a:extLst>
          </p:cNvPr>
          <p:cNvSpPr>
            <a:spLocks noGrp="1"/>
          </p:cNvSpPr>
          <p:nvPr>
            <p:ph type="body" idx="1"/>
          </p:nvPr>
        </p:nvSpPr>
        <p:spPr>
          <a:xfrm>
            <a:off x="531394" y="1494757"/>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184280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2" r:id="rId5"/>
    <p:sldLayoutId id="2147483653" r:id="rId6"/>
    <p:sldLayoutId id="2147483654" r:id="rId7"/>
    <p:sldLayoutId id="2147483655" r:id="rId8"/>
    <p:sldLayoutId id="2147483658" r:id="rId9"/>
    <p:sldLayoutId id="2147483661" r:id="rId10"/>
    <p:sldLayoutId id="2147483662" r:id="rId11"/>
    <p:sldLayoutId id="2147483663" r:id="rId12"/>
    <p:sldLayoutId id="2147483665" r:id="rId13"/>
    <p:sldLayoutId id="2147483666" r:id="rId14"/>
    <p:sldLayoutId id="2147483667" r:id="rId15"/>
  </p:sldLayoutIdLst>
  <p:hf hdr="0" ftr="0" dt="0"/>
  <p:txStyles>
    <p:titleStyle>
      <a:lvl1pPr algn="l" defTabSz="914400" rtl="0" eaLnBrk="1" latinLnBrk="0" hangingPunct="1">
        <a:lnSpc>
          <a:spcPct val="90000"/>
        </a:lnSpc>
        <a:spcBef>
          <a:spcPct val="0"/>
        </a:spcBef>
        <a:buNone/>
        <a:defRPr sz="2800" b="1"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hyperlink" Target="mailto:glenn.prasad@sjafca.org" TargetMode="External"/><Relationship Id="rId7"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hyperlink" Target="mailto:petrea@conserosolutions.com" TargetMode="External"/><Relationship Id="rId5" Type="http://schemas.openxmlformats.org/officeDocument/2006/relationships/hyperlink" Target="mailto:rreinhardt@woodrodgers.com" TargetMode="External"/><Relationship Id="rId4" Type="http://schemas.openxmlformats.org/officeDocument/2006/relationships/hyperlink" Target="mailto:melissa@larsenwurze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5711-D3C6-6BED-4276-C0B8D3DA294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D35CFD-02F3-DD45-BB41-2F82BADC6AFA}" type="slidenum">
              <a:rPr lang="en-US" smtClean="0"/>
              <a:pPr/>
              <a:t>1</a:t>
            </a:fld>
            <a:endParaRPr lang="en-US"/>
          </a:p>
        </p:txBody>
      </p:sp>
      <p:sp>
        <p:nvSpPr>
          <p:cNvPr id="4" name="Rectangle 3">
            <a:extLst>
              <a:ext uri="{FF2B5EF4-FFF2-40B4-BE49-F238E27FC236}">
                <a16:creationId xmlns:a16="http://schemas.microsoft.com/office/drawing/2014/main" id="{7F48C887-5D5B-0F4C-7965-E8BE37BDEA54}"/>
              </a:ext>
            </a:extLst>
          </p:cNvPr>
          <p:cNvSpPr/>
          <p:nvPr/>
        </p:nvSpPr>
        <p:spPr>
          <a:xfrm>
            <a:off x="7253056" y="0"/>
            <a:ext cx="4938944"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61520D-FDB5-1AB7-8D29-BFA5E3E50E0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554898" y="10"/>
            <a:ext cx="4637102" cy="6857990"/>
          </a:xfrm>
          <a:prstGeom prst="rect">
            <a:avLst/>
          </a:prstGeom>
        </p:spPr>
      </p:pic>
      <p:pic>
        <p:nvPicPr>
          <p:cNvPr id="6" name="Picture 5">
            <a:extLst>
              <a:ext uri="{FF2B5EF4-FFF2-40B4-BE49-F238E27FC236}">
                <a16:creationId xmlns:a16="http://schemas.microsoft.com/office/drawing/2014/main" id="{A6B99C48-7925-544E-3B4F-6AE8356D1DA5}"/>
              </a:ext>
            </a:extLst>
          </p:cNvPr>
          <p:cNvPicPr>
            <a:picLocks noChangeAspect="1"/>
          </p:cNvPicPr>
          <p:nvPr/>
        </p:nvPicPr>
        <p:blipFill>
          <a:blip r:embed="rId4" cstate="email">
            <a:alphaModFix amt="70000"/>
            <a:extLst>
              <a:ext uri="{28A0092B-C50C-407E-A947-70E740481C1C}">
                <a14:useLocalDpi xmlns:a14="http://schemas.microsoft.com/office/drawing/2010/main"/>
              </a:ext>
            </a:extLst>
          </a:blip>
          <a:stretch>
            <a:fillRect/>
          </a:stretch>
        </p:blipFill>
        <p:spPr>
          <a:xfrm>
            <a:off x="11558016" y="0"/>
            <a:ext cx="633984" cy="6858000"/>
          </a:xfrm>
          <a:prstGeom prst="rect">
            <a:avLst/>
          </a:prstGeom>
        </p:spPr>
      </p:pic>
      <p:sp>
        <p:nvSpPr>
          <p:cNvPr id="9" name="TextBox 8">
            <a:extLst>
              <a:ext uri="{FF2B5EF4-FFF2-40B4-BE49-F238E27FC236}">
                <a16:creationId xmlns:a16="http://schemas.microsoft.com/office/drawing/2014/main" id="{832A76CF-65EE-1D15-675F-E42ACD740D88}"/>
              </a:ext>
            </a:extLst>
          </p:cNvPr>
          <p:cNvSpPr txBox="1"/>
          <p:nvPr/>
        </p:nvSpPr>
        <p:spPr>
          <a:xfrm>
            <a:off x="659260" y="2095158"/>
            <a:ext cx="6094520" cy="5209118"/>
          </a:xfrm>
          <a:prstGeom prst="rect">
            <a:avLst/>
          </a:prstGeom>
          <a:noFill/>
        </p:spPr>
        <p:txBody>
          <a:bodyPr wrap="square" lIns="91440" tIns="45720" rIns="91440" bIns="45720" anchor="t">
            <a:spAutoFit/>
          </a:bodyPr>
          <a:lstStyle/>
          <a:p>
            <a:pPr algn="ctr"/>
            <a:r>
              <a:rPr lang="en-US" sz="2800" b="1" kern="1200">
                <a:latin typeface="Arial" panose="020B0604020202020204" pitchFamily="34" charset="0"/>
                <a:ea typeface="+mj-ea"/>
                <a:cs typeface="Arial" panose="020B0604020202020204" pitchFamily="34" charset="0"/>
              </a:rPr>
              <a:t>Paradise Cut Bypass Expansion </a:t>
            </a:r>
          </a:p>
          <a:p>
            <a:pPr algn="ctr"/>
            <a:r>
              <a:rPr lang="en-US" sz="2800" b="1" kern="1200">
                <a:latin typeface="Arial" panose="020B0604020202020204" pitchFamily="34" charset="0"/>
                <a:ea typeface="+mj-ea"/>
                <a:cs typeface="Arial" panose="020B0604020202020204" pitchFamily="34" charset="0"/>
              </a:rPr>
              <a:t>and Multi-</a:t>
            </a:r>
            <a:r>
              <a:rPr lang="en-US" sz="2800" b="1">
                <a:latin typeface="Arial" panose="020B0604020202020204" pitchFamily="34" charset="0"/>
                <a:ea typeface="+mj-ea"/>
                <a:cs typeface="Arial" panose="020B0604020202020204" pitchFamily="34" charset="0"/>
              </a:rPr>
              <a:t>Benefit </a:t>
            </a:r>
            <a:r>
              <a:rPr lang="en-US" sz="2800" b="1" kern="1200">
                <a:latin typeface="Arial" panose="020B0604020202020204" pitchFamily="34" charset="0"/>
                <a:ea typeface="+mj-ea"/>
                <a:cs typeface="Arial" panose="020B0604020202020204" pitchFamily="34" charset="0"/>
              </a:rPr>
              <a:t>Project</a:t>
            </a:r>
          </a:p>
          <a:p>
            <a:pPr algn="ctr"/>
            <a:endParaRPr lang="en-US" sz="2800" b="1">
              <a:latin typeface="Arial" panose="020B0604020202020204" pitchFamily="34" charset="0"/>
              <a:ea typeface="+mj-ea"/>
              <a:cs typeface="Arial" panose="020B0604020202020204" pitchFamily="34" charset="0"/>
            </a:endParaRPr>
          </a:p>
          <a:p>
            <a:pPr algn="ctr"/>
            <a:r>
              <a:rPr lang="en-US" sz="2800" b="1">
                <a:latin typeface="Arial" panose="020B0604020202020204" pitchFamily="34" charset="0"/>
                <a:ea typeface="+mj-ea"/>
                <a:cs typeface="Arial" panose="020B0604020202020204" pitchFamily="34" charset="0"/>
              </a:rPr>
              <a:t>Advisory Committee Meeting</a:t>
            </a:r>
          </a:p>
          <a:p>
            <a:pPr algn="ctr"/>
            <a:r>
              <a:rPr lang="en-US" sz="2800" b="1">
                <a:latin typeface="Arial" panose="020B0604020202020204" pitchFamily="34" charset="0"/>
                <a:ea typeface="+mj-ea"/>
                <a:cs typeface="Arial" panose="020B0604020202020204" pitchFamily="34" charset="0"/>
              </a:rPr>
              <a:t>August 25, 2025</a:t>
            </a:r>
          </a:p>
          <a:p>
            <a:pPr algn="ctr"/>
            <a:r>
              <a:rPr lang="en-US" sz="2800" b="1">
                <a:latin typeface="Arial" panose="020B0604020202020204" pitchFamily="34" charset="0"/>
                <a:ea typeface="+mj-ea"/>
                <a:cs typeface="Arial" panose="020B0604020202020204" pitchFamily="34" charset="0"/>
              </a:rPr>
              <a:t>11.30 am – 1.00 pm</a:t>
            </a:r>
            <a:endParaRPr lang="en-US" sz="2400" b="1">
              <a:latin typeface="Arial" panose="020B0604020202020204" pitchFamily="34" charset="0"/>
              <a:ea typeface="+mj-ea"/>
              <a:cs typeface="Arial" panose="020B0604020202020204" pitchFamily="34" charset="0"/>
            </a:endParaRPr>
          </a:p>
          <a:p>
            <a:pPr algn="ctr"/>
            <a:endParaRPr lang="en-US" sz="2400" b="1">
              <a:latin typeface="Arial" panose="020B0604020202020204" pitchFamily="34" charset="0"/>
              <a:ea typeface="+mj-ea"/>
              <a:cs typeface="Arial" panose="020B0604020202020204" pitchFamily="34" charset="0"/>
            </a:endParaRPr>
          </a:p>
          <a:p>
            <a:pPr algn="ctr"/>
            <a:endParaRPr lang="en-US" sz="2400" b="1">
              <a:latin typeface="Arial" panose="020B0604020202020204" pitchFamily="34" charset="0"/>
              <a:ea typeface="+mj-ea"/>
              <a:cs typeface="Arial" panose="020B0604020202020204" pitchFamily="34" charset="0"/>
            </a:endParaRPr>
          </a:p>
          <a:p>
            <a:pPr algn="ctr"/>
            <a:endParaRPr lang="en-US" sz="2400" b="1">
              <a:latin typeface="Arial" panose="020B0604020202020204" pitchFamily="34" charset="0"/>
              <a:ea typeface="+mj-ea"/>
              <a:cs typeface="Arial" panose="020B0604020202020204" pitchFamily="34" charset="0"/>
            </a:endParaRPr>
          </a:p>
          <a:p>
            <a:pPr marL="521335" marR="521970" algn="ctr">
              <a:spcBef>
                <a:spcPts val="870"/>
              </a:spcBef>
              <a:spcAft>
                <a:spcPts val="0"/>
              </a:spcAft>
            </a:pPr>
            <a:r>
              <a:rPr lang="en-US" sz="1400" b="1">
                <a:latin typeface="Arial" panose="020B0604020202020204" pitchFamily="34" charset="0"/>
                <a:ea typeface="+mj-ea"/>
                <a:cs typeface="Arial" panose="020B0604020202020204" pitchFamily="34" charset="0"/>
              </a:rPr>
              <a:t>Location: City of Tracy │ 333 Civic Center Dr | Room 203</a:t>
            </a:r>
          </a:p>
          <a:p>
            <a:pPr marL="521335" marR="521970" algn="ctr">
              <a:spcBef>
                <a:spcPts val="870"/>
              </a:spcBef>
            </a:pPr>
            <a:r>
              <a:rPr lang="en-US" sz="1400" b="1">
                <a:latin typeface="Arial" panose="020B0604020202020204" pitchFamily="34" charset="0"/>
                <a:ea typeface="+mj-ea"/>
                <a:cs typeface="Arial" panose="020B0604020202020204" pitchFamily="34" charset="0"/>
              </a:rPr>
              <a:t>Tracy, CA, 95376</a:t>
            </a:r>
          </a:p>
          <a:p>
            <a:pPr marL="521335" marR="521970" algn="ctr">
              <a:spcBef>
                <a:spcPts val="870"/>
              </a:spcBef>
              <a:spcAft>
                <a:spcPts val="0"/>
              </a:spcAft>
            </a:pPr>
            <a:endParaRPr lang="en-US" sz="1400" b="1">
              <a:latin typeface="Arial" panose="020B0604020202020204" pitchFamily="34" charset="0"/>
              <a:ea typeface="+mj-ea"/>
              <a:cs typeface="Arial" panose="020B0604020202020204" pitchFamily="34" charset="0"/>
            </a:endParaRPr>
          </a:p>
          <a:p>
            <a:pPr algn="ctr"/>
            <a:endParaRPr lang="en-US" sz="1400" b="1">
              <a:latin typeface="Arial" panose="020B0604020202020204" pitchFamily="34" charset="0"/>
              <a:ea typeface="+mj-ea"/>
              <a:cs typeface="Arial" panose="020B0604020202020204" pitchFamily="34" charset="0"/>
            </a:endParaRPr>
          </a:p>
          <a:p>
            <a:pPr algn="r"/>
            <a:endParaRPr lang="en-US" sz="1400" b="1">
              <a:latin typeface="Arial" panose="020B0604020202020204" pitchFamily="34" charset="0"/>
              <a:ea typeface="+mj-ea"/>
              <a:cs typeface="Arial" panose="020B0604020202020204" pitchFamily="34" charset="0"/>
            </a:endParaRPr>
          </a:p>
        </p:txBody>
      </p:sp>
      <p:pic>
        <p:nvPicPr>
          <p:cNvPr id="7" name="Picture 6" descr="A logo for a company&#10;&#10;Description automatically generated">
            <a:extLst>
              <a:ext uri="{FF2B5EF4-FFF2-40B4-BE49-F238E27FC236}">
                <a16:creationId xmlns:a16="http://schemas.microsoft.com/office/drawing/2014/main" id="{E414A7FB-F114-C976-31B9-F1E702294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625" y="163512"/>
            <a:ext cx="5658843" cy="1479551"/>
          </a:xfrm>
          <a:prstGeom prst="rect">
            <a:avLst/>
          </a:prstGeom>
        </p:spPr>
      </p:pic>
    </p:spTree>
    <p:extLst>
      <p:ext uri="{BB962C8B-B14F-4D97-AF65-F5344CB8AC3E}">
        <p14:creationId xmlns:p14="http://schemas.microsoft.com/office/powerpoint/2010/main" val="3606776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C3FDB-43C4-8DAA-AC5D-257FC408E4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36FD5F-B5A2-553F-F3DB-7D68CEA67E97}"/>
              </a:ext>
            </a:extLst>
          </p:cNvPr>
          <p:cNvSpPr>
            <a:spLocks noGrp="1"/>
          </p:cNvSpPr>
          <p:nvPr>
            <p:ph type="sldNum" sz="quarter" idx="12"/>
          </p:nvPr>
        </p:nvSpPr>
        <p:spPr>
          <a:xfrm>
            <a:off x="8630478" y="6336472"/>
            <a:ext cx="2743200" cy="365125"/>
          </a:xfrm>
        </p:spPr>
        <p:txBody>
          <a:bodyPr/>
          <a:lstStyle/>
          <a:p>
            <a:fld id="{8EE7FE50-EF63-4F1C-907E-A06A2B5E8A96}" type="slidenum">
              <a:rPr lang="en-US" smtClean="0"/>
              <a:t>2</a:t>
            </a:fld>
            <a:endParaRPr lang="en-US"/>
          </a:p>
        </p:txBody>
      </p:sp>
      <p:sp>
        <p:nvSpPr>
          <p:cNvPr id="5" name="Rectangle 4">
            <a:extLst>
              <a:ext uri="{FF2B5EF4-FFF2-40B4-BE49-F238E27FC236}">
                <a16:creationId xmlns:a16="http://schemas.microsoft.com/office/drawing/2014/main" id="{8D4A91E1-E84E-1196-B105-6E8CFB73EC2D}"/>
              </a:ext>
            </a:extLst>
          </p:cNvPr>
          <p:cNvSpPr/>
          <p:nvPr/>
        </p:nvSpPr>
        <p:spPr>
          <a:xfrm>
            <a:off x="0" y="0"/>
            <a:ext cx="3431421"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043D01E-DB3B-7B24-6CEA-3ED44B9538AD}"/>
              </a:ext>
            </a:extLst>
          </p:cNvPr>
          <p:cNvSpPr txBox="1"/>
          <p:nvPr/>
        </p:nvSpPr>
        <p:spPr>
          <a:xfrm>
            <a:off x="376930" y="2367171"/>
            <a:ext cx="3054491" cy="2123658"/>
          </a:xfrm>
          <a:prstGeom prst="rect">
            <a:avLst/>
          </a:prstGeom>
          <a:noFill/>
        </p:spPr>
        <p:txBody>
          <a:bodyPr wrap="square" rtlCol="0">
            <a:spAutoFit/>
          </a:bodyPr>
          <a:lstStyle/>
          <a:p>
            <a:r>
              <a:rPr lang="en-US" sz="4400">
                <a:solidFill>
                  <a:schemeClr val="bg1"/>
                </a:solidFill>
                <a:latin typeface="Arial" panose="020B0604020202020204" pitchFamily="34" charset="0"/>
                <a:cs typeface="Arial" panose="020B0604020202020204" pitchFamily="34" charset="0"/>
              </a:rPr>
              <a:t>Advisory </a:t>
            </a:r>
          </a:p>
          <a:p>
            <a:r>
              <a:rPr lang="en-US" sz="4400">
                <a:solidFill>
                  <a:schemeClr val="bg1"/>
                </a:solidFill>
                <a:latin typeface="Arial" panose="020B0604020202020204" pitchFamily="34" charset="0"/>
                <a:cs typeface="Arial" panose="020B0604020202020204" pitchFamily="34" charset="0"/>
              </a:rPr>
              <a:t>Committee </a:t>
            </a:r>
          </a:p>
          <a:p>
            <a:r>
              <a:rPr lang="en-US" sz="4400">
                <a:solidFill>
                  <a:schemeClr val="bg1"/>
                </a:solidFill>
                <a:latin typeface="Arial" panose="020B0604020202020204" pitchFamily="34" charset="0"/>
                <a:cs typeface="Arial" panose="020B0604020202020204" pitchFamily="34" charset="0"/>
              </a:rPr>
              <a:t>Agenda</a:t>
            </a:r>
          </a:p>
        </p:txBody>
      </p:sp>
      <p:sp>
        <p:nvSpPr>
          <p:cNvPr id="10" name="Rectangle 9">
            <a:extLst>
              <a:ext uri="{FF2B5EF4-FFF2-40B4-BE49-F238E27FC236}">
                <a16:creationId xmlns:a16="http://schemas.microsoft.com/office/drawing/2014/main" id="{53253FFC-6B98-8311-6001-9D7CB42B19F6}"/>
              </a:ext>
            </a:extLst>
          </p:cNvPr>
          <p:cNvSpPr/>
          <p:nvPr/>
        </p:nvSpPr>
        <p:spPr>
          <a:xfrm rot="8067087" flipH="1">
            <a:off x="12028601" y="-298150"/>
            <a:ext cx="45719" cy="1002396"/>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2C9883-F6FC-DF23-7299-416105FAFEC8}"/>
              </a:ext>
            </a:extLst>
          </p:cNvPr>
          <p:cNvSpPr/>
          <p:nvPr/>
        </p:nvSpPr>
        <p:spPr>
          <a:xfrm rot="8067087" flipH="1">
            <a:off x="11845255" y="-551881"/>
            <a:ext cx="45719" cy="178287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4270CB-8F22-553F-FC12-78F420659BDB}"/>
              </a:ext>
            </a:extLst>
          </p:cNvPr>
          <p:cNvSpPr txBox="1"/>
          <p:nvPr/>
        </p:nvSpPr>
        <p:spPr>
          <a:xfrm>
            <a:off x="3739232" y="382309"/>
            <a:ext cx="8323488" cy="5959965"/>
          </a:xfrm>
          <a:prstGeom prst="rect">
            <a:avLst/>
          </a:prstGeom>
          <a:noFill/>
        </p:spPr>
        <p:txBody>
          <a:bodyPr wrap="square" rtlCol="0">
            <a:spAutoFit/>
          </a:bodyPr>
          <a:lstStyle/>
          <a:p>
            <a:pPr>
              <a:spcAft>
                <a:spcPts val="1000"/>
              </a:spcAft>
            </a:pPr>
            <a:r>
              <a:rPr lang="en-US" sz="2000" b="1">
                <a:latin typeface="Arial" panose="020B0604020202020204" pitchFamily="34" charset="0"/>
                <a:cs typeface="Arial" panose="020B0604020202020204" pitchFamily="34" charset="0"/>
              </a:rPr>
              <a:t>1. Administrative Matters (P. Marchand / L. Randall) (5 minutes)</a:t>
            </a:r>
          </a:p>
          <a:p>
            <a:pPr marL="800100" lvl="1" indent="-342900">
              <a:spcAft>
                <a:spcPts val="1000"/>
              </a:spcAft>
              <a:buFont typeface="+mj-lt"/>
              <a:buAutoNum type="alphaUcPeriod"/>
            </a:pPr>
            <a:r>
              <a:rPr lang="en-US" sz="2000">
                <a:latin typeface="Arial" panose="020B0604020202020204" pitchFamily="34" charset="0"/>
                <a:cs typeface="Arial" panose="020B0604020202020204" pitchFamily="34" charset="0"/>
              </a:rPr>
              <a:t>Roll Call</a:t>
            </a:r>
          </a:p>
          <a:p>
            <a:pPr marL="800100" lvl="1" indent="-342900">
              <a:spcAft>
                <a:spcPts val="1000"/>
              </a:spcAft>
              <a:buFont typeface="+mj-lt"/>
              <a:buAutoNum type="alphaUcPeriod"/>
            </a:pPr>
            <a:r>
              <a:rPr lang="en-US" sz="2000">
                <a:latin typeface="Arial" panose="020B0604020202020204" pitchFamily="34" charset="0"/>
                <a:cs typeface="Arial" panose="020B0604020202020204" pitchFamily="34" charset="0"/>
              </a:rPr>
              <a:t>Approve 4/21 Meeting Summary (Attachment A) </a:t>
            </a:r>
            <a:r>
              <a:rPr lang="en-US" sz="2000">
                <a:solidFill>
                  <a:srgbClr val="FF0000"/>
                </a:solidFill>
                <a:latin typeface="Arial" panose="020B0604020202020204" pitchFamily="34" charset="0"/>
                <a:cs typeface="Arial" panose="020B0604020202020204" pitchFamily="34" charset="0"/>
              </a:rPr>
              <a:t>[Possible Action]</a:t>
            </a:r>
          </a:p>
          <a:p>
            <a:pPr marL="342900" indent="-342900">
              <a:lnSpc>
                <a:spcPct val="150000"/>
              </a:lnSpc>
              <a:tabLst>
                <a:tab pos="457200" algn="l"/>
              </a:tabLst>
            </a:pPr>
            <a:r>
              <a:rPr lang="en-US" sz="2000" b="1">
                <a:effectLst/>
                <a:latin typeface="Arial" panose="020B0604020202020204" pitchFamily="34" charset="0"/>
                <a:ea typeface="Calibri" panose="020F0502020204030204" pitchFamily="34" charset="0"/>
                <a:cs typeface="Arial" panose="020B0604020202020204" pitchFamily="34" charset="0"/>
              </a:rPr>
              <a:t>2. Receive Paradise Cut Feasibility Study Update (Attachment B) (M. </a:t>
            </a:r>
            <a:r>
              <a:rPr lang="en-US" sz="2000" b="1" err="1">
                <a:effectLst/>
                <a:latin typeface="Arial" panose="020B0604020202020204" pitchFamily="34" charset="0"/>
                <a:ea typeface="Calibri" panose="020F0502020204030204" pitchFamily="34" charset="0"/>
                <a:cs typeface="Arial" panose="020B0604020202020204" pitchFamily="34" charset="0"/>
              </a:rPr>
              <a:t>Weymiller</a:t>
            </a:r>
            <a:r>
              <a:rPr lang="en-US" sz="2000" b="1">
                <a:effectLst/>
                <a:latin typeface="Arial" panose="020B0604020202020204" pitchFamily="34" charset="0"/>
                <a:ea typeface="Calibri" panose="020F0502020204030204" pitchFamily="34" charset="0"/>
                <a:cs typeface="Arial" panose="020B0604020202020204" pitchFamily="34" charset="0"/>
              </a:rPr>
              <a:t> / D. Trieu / B. Haines / R. Reinhardt / N. Kingwood / A. </a:t>
            </a:r>
            <a:r>
              <a:rPr lang="en-US" sz="2000" b="1" err="1">
                <a:effectLst/>
                <a:latin typeface="Arial" panose="020B0604020202020204" pitchFamily="34" charset="0"/>
                <a:ea typeface="Calibri" panose="020F0502020204030204" pitchFamily="34" charset="0"/>
                <a:cs typeface="Arial" panose="020B0604020202020204" pitchFamily="34" charset="0"/>
              </a:rPr>
              <a:t>Livengood</a:t>
            </a:r>
            <a:r>
              <a:rPr lang="en-US" sz="2000" b="1">
                <a:effectLst/>
                <a:latin typeface="Arial" panose="020B0604020202020204" pitchFamily="34" charset="0"/>
                <a:ea typeface="Calibri" panose="020F0502020204030204" pitchFamily="34" charset="0"/>
                <a:cs typeface="Arial" panose="020B0604020202020204" pitchFamily="34" charset="0"/>
              </a:rPr>
              <a:t>) (65 minutes)</a:t>
            </a:r>
          </a:p>
          <a:p>
            <a:pPr marL="742950" marR="0" lvl="1" indent="-285750">
              <a:lnSpc>
                <a:spcPct val="150000"/>
              </a:lnSpc>
              <a:spcBef>
                <a:spcPts val="0"/>
              </a:spcBef>
              <a:spcAft>
                <a:spcPts val="0"/>
              </a:spcAft>
              <a:buFont typeface="+mj-lt"/>
              <a:buAutoNum type="alphaUcPeriod"/>
              <a:tabLst>
                <a:tab pos="914400" algn="l"/>
              </a:tabLst>
            </a:pPr>
            <a:r>
              <a:rPr lang="en-US" sz="2000">
                <a:effectLst/>
                <a:latin typeface="Arial" panose="020B0604020202020204" pitchFamily="34" charset="0"/>
                <a:ea typeface="Calibri" panose="020F0502020204030204" pitchFamily="34" charset="0"/>
                <a:cs typeface="Arial" panose="020B0604020202020204" pitchFamily="34" charset="0"/>
              </a:rPr>
              <a:t>Evaluation of Final Array of Alternatives (</a:t>
            </a:r>
            <a:r>
              <a:rPr lang="en-US" sz="2000">
                <a:latin typeface="Arial" panose="020B0604020202020204" pitchFamily="34" charset="0"/>
                <a:ea typeface="Calibri" panose="020F0502020204030204" pitchFamily="34" charset="0"/>
                <a:cs typeface="Arial" panose="020B0604020202020204" pitchFamily="34" charset="0"/>
              </a:rPr>
              <a:t>40</a:t>
            </a:r>
            <a:r>
              <a:rPr lang="en-US" sz="2000">
                <a:effectLst/>
                <a:latin typeface="Arial" panose="020B0604020202020204" pitchFamily="34" charset="0"/>
                <a:ea typeface="Calibri" panose="020F0502020204030204" pitchFamily="34" charset="0"/>
                <a:cs typeface="Arial" panose="020B0604020202020204" pitchFamily="34" charset="0"/>
              </a:rPr>
              <a:t> minutes)</a:t>
            </a:r>
          </a:p>
          <a:p>
            <a:pPr marL="1143000" marR="0" lvl="2" indent="-228600">
              <a:lnSpc>
                <a:spcPct val="150000"/>
              </a:lnSpc>
              <a:spcBef>
                <a:spcPts val="0"/>
              </a:spcBef>
              <a:spcAft>
                <a:spcPts val="0"/>
              </a:spcAft>
              <a:buFont typeface="+mj-lt"/>
              <a:buAutoNum type="arabicPeriod"/>
              <a:tabLst>
                <a:tab pos="1314450" algn="l"/>
              </a:tabLst>
            </a:pPr>
            <a:r>
              <a:rPr lang="en-US" sz="2000">
                <a:effectLst/>
                <a:latin typeface="Arial" panose="020B0604020202020204" pitchFamily="34" charset="0"/>
                <a:ea typeface="Calibri" panose="020F0502020204030204" pitchFamily="34" charset="0"/>
                <a:cs typeface="Arial" panose="020B0604020202020204" pitchFamily="34" charset="0"/>
              </a:rPr>
              <a:t>Review of Alternative Development and Evaluation Process (5 minutes)</a:t>
            </a:r>
          </a:p>
          <a:p>
            <a:pPr marL="1143000" marR="0" lvl="2" indent="-228600">
              <a:lnSpc>
                <a:spcPct val="150000"/>
              </a:lnSpc>
              <a:spcBef>
                <a:spcPts val="0"/>
              </a:spcBef>
              <a:spcAft>
                <a:spcPts val="0"/>
              </a:spcAft>
              <a:buFont typeface="+mj-lt"/>
              <a:buAutoNum type="arabicPeriod"/>
              <a:tabLst>
                <a:tab pos="1314450" algn="l"/>
              </a:tabLst>
            </a:pPr>
            <a:r>
              <a:rPr lang="en-US" sz="2000">
                <a:effectLst/>
                <a:latin typeface="Arial" panose="020B0604020202020204" pitchFamily="34" charset="0"/>
                <a:ea typeface="Calibri" panose="020F0502020204030204" pitchFamily="34" charset="0"/>
                <a:cs typeface="Arial" panose="020B0604020202020204" pitchFamily="34" charset="0"/>
              </a:rPr>
              <a:t>Hydraulics </a:t>
            </a:r>
            <a:r>
              <a:rPr lang="en-US" sz="2000">
                <a:latin typeface="Arial" panose="020B0604020202020204" pitchFamily="34" charset="0"/>
                <a:ea typeface="Calibri" panose="020F0502020204030204" pitchFamily="34" charset="0"/>
                <a:cs typeface="Arial" panose="020B0604020202020204" pitchFamily="34" charset="0"/>
              </a:rPr>
              <a:t>Analysis</a:t>
            </a:r>
            <a:r>
              <a:rPr lang="en-US" sz="2000">
                <a:effectLst/>
                <a:latin typeface="Arial" panose="020B0604020202020204" pitchFamily="34" charset="0"/>
                <a:ea typeface="Calibri" panose="020F0502020204030204" pitchFamily="34" charset="0"/>
                <a:cs typeface="Arial" panose="020B0604020202020204" pitchFamily="34" charset="0"/>
              </a:rPr>
              <a:t> Results (15 minutes) </a:t>
            </a:r>
          </a:p>
          <a:p>
            <a:pPr marL="1143000" marR="0" lvl="2" indent="-228600">
              <a:lnSpc>
                <a:spcPct val="150000"/>
              </a:lnSpc>
              <a:spcBef>
                <a:spcPts val="0"/>
              </a:spcBef>
              <a:spcAft>
                <a:spcPts val="0"/>
              </a:spcAft>
              <a:buFont typeface="+mj-lt"/>
              <a:buAutoNum type="arabicPeriod"/>
              <a:tabLst>
                <a:tab pos="1314450" algn="l"/>
              </a:tabLst>
            </a:pPr>
            <a:r>
              <a:rPr lang="en-US" sz="2000">
                <a:effectLst/>
                <a:latin typeface="Arial" panose="020B0604020202020204" pitchFamily="34" charset="0"/>
                <a:ea typeface="Calibri" panose="020F0502020204030204" pitchFamily="34" charset="0"/>
                <a:cs typeface="Arial" panose="020B0604020202020204" pitchFamily="34" charset="0"/>
              </a:rPr>
              <a:t>Sedimentation Analysis Results (5 minutes)</a:t>
            </a:r>
          </a:p>
          <a:p>
            <a:pPr marL="1143000" marR="0" lvl="2" indent="-228600">
              <a:lnSpc>
                <a:spcPct val="150000"/>
              </a:lnSpc>
              <a:spcBef>
                <a:spcPts val="0"/>
              </a:spcBef>
              <a:spcAft>
                <a:spcPts val="0"/>
              </a:spcAft>
              <a:buFont typeface="+mj-lt"/>
              <a:buAutoNum type="arabicPeriod"/>
              <a:tabLst>
                <a:tab pos="1314450" algn="l"/>
              </a:tabLst>
            </a:pPr>
            <a:r>
              <a:rPr lang="en-US" sz="2000">
                <a:effectLst/>
                <a:latin typeface="Arial" panose="020B0604020202020204" pitchFamily="34" charset="0"/>
                <a:ea typeface="Calibri" panose="020F0502020204030204" pitchFamily="34" charset="0"/>
                <a:cs typeface="Arial" panose="020B0604020202020204" pitchFamily="34" charset="0"/>
              </a:rPr>
              <a:t>Habitat Concepts (</a:t>
            </a:r>
            <a:r>
              <a:rPr lang="en-US" sz="2000">
                <a:latin typeface="Arial" panose="020B0604020202020204" pitchFamily="34" charset="0"/>
                <a:ea typeface="Calibri" panose="020F0502020204030204" pitchFamily="34" charset="0"/>
                <a:cs typeface="Arial" panose="020B0604020202020204" pitchFamily="34" charset="0"/>
              </a:rPr>
              <a:t>5</a:t>
            </a:r>
            <a:r>
              <a:rPr lang="en-US" sz="2000">
                <a:effectLst/>
                <a:latin typeface="Arial" panose="020B0604020202020204" pitchFamily="34" charset="0"/>
                <a:ea typeface="Calibri" panose="020F0502020204030204" pitchFamily="34" charset="0"/>
                <a:cs typeface="Arial" panose="020B0604020202020204" pitchFamily="34" charset="0"/>
              </a:rPr>
              <a:t> minutes)</a:t>
            </a:r>
          </a:p>
          <a:p>
            <a:pPr marL="1143000" marR="0" lvl="2" indent="-228600">
              <a:lnSpc>
                <a:spcPct val="150000"/>
              </a:lnSpc>
              <a:spcBef>
                <a:spcPts val="0"/>
              </a:spcBef>
              <a:spcAft>
                <a:spcPts val="0"/>
              </a:spcAft>
              <a:buFont typeface="+mj-lt"/>
              <a:buAutoNum type="arabicPeriod"/>
              <a:tabLst>
                <a:tab pos="1314450" algn="l"/>
              </a:tabLst>
            </a:pPr>
            <a:r>
              <a:rPr lang="en-US" sz="2000">
                <a:effectLst/>
                <a:latin typeface="Arial" panose="020B0604020202020204" pitchFamily="34" charset="0"/>
                <a:ea typeface="Calibri" panose="020F0502020204030204" pitchFamily="34" charset="0"/>
                <a:cs typeface="Arial" panose="020B0604020202020204" pitchFamily="34" charset="0"/>
              </a:rPr>
              <a:t>Cost Estimates (10 minutes)</a:t>
            </a:r>
          </a:p>
        </p:txBody>
      </p:sp>
    </p:spTree>
    <p:extLst>
      <p:ext uri="{BB962C8B-B14F-4D97-AF65-F5344CB8AC3E}">
        <p14:creationId xmlns:p14="http://schemas.microsoft.com/office/powerpoint/2010/main" val="218554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C8B8B-A733-3A28-C078-2F87B001CA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DE50FF6-3B19-D776-1C4C-644C7EDA3C84}"/>
              </a:ext>
            </a:extLst>
          </p:cNvPr>
          <p:cNvSpPr>
            <a:spLocks noGrp="1"/>
          </p:cNvSpPr>
          <p:nvPr>
            <p:ph type="sldNum" sz="quarter" idx="12"/>
          </p:nvPr>
        </p:nvSpPr>
        <p:spPr>
          <a:xfrm>
            <a:off x="8630478" y="6336472"/>
            <a:ext cx="2743200" cy="365125"/>
          </a:xfrm>
        </p:spPr>
        <p:txBody>
          <a:bodyPr/>
          <a:lstStyle/>
          <a:p>
            <a:fld id="{8EE7FE50-EF63-4F1C-907E-A06A2B5E8A96}" type="slidenum">
              <a:rPr lang="en-US" smtClean="0"/>
              <a:t>3</a:t>
            </a:fld>
            <a:endParaRPr lang="en-US"/>
          </a:p>
        </p:txBody>
      </p:sp>
      <p:sp>
        <p:nvSpPr>
          <p:cNvPr id="5" name="Rectangle 4">
            <a:extLst>
              <a:ext uri="{FF2B5EF4-FFF2-40B4-BE49-F238E27FC236}">
                <a16:creationId xmlns:a16="http://schemas.microsoft.com/office/drawing/2014/main" id="{8FD95EBA-5216-8052-5FAD-B79D81CD8CA4}"/>
              </a:ext>
            </a:extLst>
          </p:cNvPr>
          <p:cNvSpPr/>
          <p:nvPr/>
        </p:nvSpPr>
        <p:spPr>
          <a:xfrm>
            <a:off x="0" y="0"/>
            <a:ext cx="3431421"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57F3615-5534-B85F-6CA9-FDB83C9AED0C}"/>
              </a:ext>
            </a:extLst>
          </p:cNvPr>
          <p:cNvSpPr txBox="1"/>
          <p:nvPr/>
        </p:nvSpPr>
        <p:spPr>
          <a:xfrm>
            <a:off x="376930" y="2367171"/>
            <a:ext cx="3054491" cy="2123658"/>
          </a:xfrm>
          <a:prstGeom prst="rect">
            <a:avLst/>
          </a:prstGeom>
          <a:noFill/>
        </p:spPr>
        <p:txBody>
          <a:bodyPr wrap="square" rtlCol="0">
            <a:spAutoFit/>
          </a:bodyPr>
          <a:lstStyle/>
          <a:p>
            <a:r>
              <a:rPr lang="en-US" sz="4400">
                <a:solidFill>
                  <a:schemeClr val="bg1"/>
                </a:solidFill>
                <a:latin typeface="Arial" panose="020B0604020202020204" pitchFamily="34" charset="0"/>
                <a:cs typeface="Arial" panose="020B0604020202020204" pitchFamily="34" charset="0"/>
              </a:rPr>
              <a:t>Advisory </a:t>
            </a:r>
          </a:p>
          <a:p>
            <a:r>
              <a:rPr lang="en-US" sz="4400">
                <a:solidFill>
                  <a:schemeClr val="bg1"/>
                </a:solidFill>
                <a:latin typeface="Arial" panose="020B0604020202020204" pitchFamily="34" charset="0"/>
                <a:cs typeface="Arial" panose="020B0604020202020204" pitchFamily="34" charset="0"/>
              </a:rPr>
              <a:t>Committee </a:t>
            </a:r>
          </a:p>
          <a:p>
            <a:r>
              <a:rPr lang="en-US" sz="4400">
                <a:solidFill>
                  <a:schemeClr val="bg1"/>
                </a:solidFill>
                <a:latin typeface="Arial" panose="020B0604020202020204" pitchFamily="34" charset="0"/>
                <a:cs typeface="Arial" panose="020B0604020202020204" pitchFamily="34" charset="0"/>
              </a:rPr>
              <a:t>Agenda</a:t>
            </a:r>
          </a:p>
        </p:txBody>
      </p:sp>
      <p:sp>
        <p:nvSpPr>
          <p:cNvPr id="10" name="Rectangle 9">
            <a:extLst>
              <a:ext uri="{FF2B5EF4-FFF2-40B4-BE49-F238E27FC236}">
                <a16:creationId xmlns:a16="http://schemas.microsoft.com/office/drawing/2014/main" id="{A06A116D-F9A0-68AD-707F-49463D49B3AB}"/>
              </a:ext>
            </a:extLst>
          </p:cNvPr>
          <p:cNvSpPr/>
          <p:nvPr/>
        </p:nvSpPr>
        <p:spPr>
          <a:xfrm rot="8067087" flipH="1">
            <a:off x="11863711" y="-163240"/>
            <a:ext cx="45719" cy="1002396"/>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AB73275-F342-3291-D49D-7C68FD7CE5C5}"/>
              </a:ext>
            </a:extLst>
          </p:cNvPr>
          <p:cNvSpPr/>
          <p:nvPr/>
        </p:nvSpPr>
        <p:spPr>
          <a:xfrm rot="8067087" flipH="1">
            <a:off x="11148038" y="-417599"/>
            <a:ext cx="49281" cy="290420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5EE032E-F1C2-9E99-DEFF-03967D5A9E1A}"/>
              </a:ext>
            </a:extLst>
          </p:cNvPr>
          <p:cNvSpPr/>
          <p:nvPr/>
        </p:nvSpPr>
        <p:spPr>
          <a:xfrm rot="8067087" flipH="1">
            <a:off x="11545455" y="-252081"/>
            <a:ext cx="45719" cy="178287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9870221-CE64-A0A5-E169-5789595F2C73}"/>
              </a:ext>
            </a:extLst>
          </p:cNvPr>
          <p:cNvSpPr txBox="1"/>
          <p:nvPr/>
        </p:nvSpPr>
        <p:spPr>
          <a:xfrm>
            <a:off x="3757955" y="181198"/>
            <a:ext cx="7949702" cy="6463308"/>
          </a:xfrm>
          <a:prstGeom prst="rect">
            <a:avLst/>
          </a:prstGeom>
          <a:noFill/>
        </p:spPr>
        <p:txBody>
          <a:bodyPr wrap="square" rtlCol="0">
            <a:spAutoFit/>
          </a:bodyPr>
          <a:lstStyle/>
          <a:p>
            <a:pPr marL="746125" marR="0" lvl="1" indent="-288925">
              <a:lnSpc>
                <a:spcPct val="150000"/>
              </a:lnSpc>
              <a:spcBef>
                <a:spcPts val="0"/>
              </a:spcBef>
              <a:spcAft>
                <a:spcPts val="0"/>
              </a:spcAft>
              <a:tabLst>
                <a:tab pos="914400" algn="l"/>
              </a:tabLst>
            </a:pPr>
            <a:r>
              <a:rPr lang="en-US">
                <a:latin typeface="Arial" panose="020B0604020202020204" pitchFamily="34" charset="0"/>
                <a:ea typeface="Calibri" panose="020F0502020204030204" pitchFamily="34" charset="0"/>
                <a:cs typeface="Arial" panose="020B0604020202020204" pitchFamily="34" charset="0"/>
              </a:rPr>
              <a:t>C. </a:t>
            </a:r>
            <a:r>
              <a:rPr lang="en-US">
                <a:effectLst/>
                <a:latin typeface="Arial" panose="020B0604020202020204" pitchFamily="34" charset="0"/>
                <a:ea typeface="Calibri" panose="020F0502020204030204" pitchFamily="34" charset="0"/>
                <a:cs typeface="Arial" panose="020B0604020202020204" pitchFamily="34" charset="0"/>
              </a:rPr>
              <a:t>Preparation for October 15, 2025 Advisory Committee Recommendation Regarding Potential Preferred Alternative </a:t>
            </a:r>
          </a:p>
          <a:p>
            <a:pPr marL="746125" marR="0" lvl="1" indent="-288925">
              <a:lnSpc>
                <a:spcPct val="150000"/>
              </a:lnSpc>
              <a:spcBef>
                <a:spcPts val="0"/>
              </a:spcBef>
              <a:spcAft>
                <a:spcPts val="0"/>
              </a:spcAft>
              <a:tabLst>
                <a:tab pos="914400" algn="l"/>
              </a:tabLst>
            </a:pPr>
            <a:r>
              <a:rPr lang="en-US">
                <a:latin typeface="Arial" panose="020B0604020202020204" pitchFamily="34" charset="0"/>
                <a:ea typeface="Calibri" panose="020F0502020204030204" pitchFamily="34" charset="0"/>
                <a:cs typeface="Arial" panose="020B0604020202020204" pitchFamily="34" charset="0"/>
              </a:rPr>
              <a:t>	</a:t>
            </a:r>
            <a:r>
              <a:rPr lang="en-US">
                <a:effectLst/>
                <a:latin typeface="Arial" panose="020B0604020202020204" pitchFamily="34" charset="0"/>
                <a:ea typeface="Calibri" panose="020F0502020204030204" pitchFamily="34" charset="0"/>
                <a:cs typeface="Arial" panose="020B0604020202020204" pitchFamily="34" charset="0"/>
              </a:rPr>
              <a:t> Selection </a:t>
            </a:r>
            <a:r>
              <a:rPr lang="en-US">
                <a:latin typeface="Arial" panose="020B0604020202020204" pitchFamily="34" charset="0"/>
                <a:ea typeface="Calibri" panose="020F0502020204030204" pitchFamily="34" charset="0"/>
                <a:cs typeface="Arial" panose="020B0604020202020204" pitchFamily="34" charset="0"/>
              </a:rPr>
              <a:t>(25 minutes)</a:t>
            </a:r>
            <a:endParaRPr lang="en-US">
              <a:effectLst/>
              <a:latin typeface="Arial" panose="020B0604020202020204" pitchFamily="34" charset="0"/>
              <a:ea typeface="Calibri" panose="020F0502020204030204" pitchFamily="34" charset="0"/>
              <a:cs typeface="Arial" panose="020B0604020202020204" pitchFamily="34" charset="0"/>
            </a:endParaRPr>
          </a:p>
          <a:p>
            <a:pPr marL="1143000" marR="0" lvl="2" indent="-228600">
              <a:lnSpc>
                <a:spcPct val="150000"/>
              </a:lnSpc>
              <a:spcBef>
                <a:spcPts val="0"/>
              </a:spcBef>
              <a:spcAft>
                <a:spcPts val="0"/>
              </a:spcAft>
              <a:buFont typeface="+mj-lt"/>
              <a:buAutoNum type="arabicPeriod"/>
              <a:tabLst>
                <a:tab pos="1314450" algn="l"/>
              </a:tabLst>
            </a:pPr>
            <a:r>
              <a:rPr lang="en-US">
                <a:latin typeface="Arial" panose="020B0604020202020204" pitchFamily="34" charset="0"/>
                <a:ea typeface="Calibri" panose="020F0502020204030204" pitchFamily="34" charset="0"/>
                <a:cs typeface="Arial" panose="020B0604020202020204" pitchFamily="34" charset="0"/>
              </a:rPr>
              <a:t>New Quantitative Evaluation Criteria (10 minutes)</a:t>
            </a:r>
            <a:endParaRPr lang="en-US">
              <a:effectLst/>
              <a:latin typeface="Arial" panose="020B0604020202020204" pitchFamily="34" charset="0"/>
              <a:ea typeface="Calibri" panose="020F0502020204030204" pitchFamily="34" charset="0"/>
              <a:cs typeface="Arial" panose="020B0604020202020204" pitchFamily="34" charset="0"/>
            </a:endParaRPr>
          </a:p>
          <a:p>
            <a:pPr marL="1143000" marR="0" lvl="2" indent="-228600">
              <a:lnSpc>
                <a:spcPct val="150000"/>
              </a:lnSpc>
              <a:spcBef>
                <a:spcPts val="0"/>
              </a:spcBef>
              <a:spcAft>
                <a:spcPts val="0"/>
              </a:spcAft>
              <a:buFont typeface="+mj-lt"/>
              <a:buAutoNum type="arabicPeriod"/>
              <a:tabLst>
                <a:tab pos="1314450" algn="l"/>
              </a:tabLst>
            </a:pPr>
            <a:r>
              <a:rPr lang="en-US">
                <a:latin typeface="Arial" panose="020B0604020202020204" pitchFamily="34" charset="0"/>
                <a:ea typeface="Calibri" panose="020F0502020204030204" pitchFamily="34" charset="0"/>
                <a:cs typeface="Arial" panose="020B0604020202020204" pitchFamily="34" charset="0"/>
              </a:rPr>
              <a:t>Preferred Alternative Selection Process (15 minutes)</a:t>
            </a:r>
            <a:endParaRPr lang="en-US">
              <a:effectLst/>
              <a:latin typeface="Arial" panose="020B0604020202020204" pitchFamily="34" charset="0"/>
              <a:ea typeface="Calibri" panose="020F0502020204030204" pitchFamily="34" charset="0"/>
              <a:cs typeface="Arial" panose="020B0604020202020204" pitchFamily="34" charset="0"/>
            </a:endParaRPr>
          </a:p>
          <a:p>
            <a:pPr marL="342900" marR="0" lvl="0" indent="-342900">
              <a:lnSpc>
                <a:spcPct val="150000"/>
              </a:lnSpc>
              <a:spcBef>
                <a:spcPts val="0"/>
              </a:spcBef>
              <a:spcAft>
                <a:spcPts val="0"/>
              </a:spcAft>
              <a:tabLst>
                <a:tab pos="457200" algn="l"/>
              </a:tabLst>
            </a:pPr>
            <a:r>
              <a:rPr lang="en-US" b="1">
                <a:effectLst/>
                <a:latin typeface="Arial" panose="020B0604020202020204" pitchFamily="34" charset="0"/>
                <a:ea typeface="Calibri" panose="020F0502020204030204" pitchFamily="34" charset="0"/>
                <a:cs typeface="Arial" panose="020B0604020202020204" pitchFamily="34" charset="0"/>
              </a:rPr>
              <a:t>3. Outreach and Community Engagement Update (P. Marchand/M. </a:t>
            </a:r>
            <a:r>
              <a:rPr lang="en-US" b="1" err="1">
                <a:effectLst/>
                <a:latin typeface="Arial" panose="020B0604020202020204" pitchFamily="34" charset="0"/>
                <a:ea typeface="Calibri" panose="020F0502020204030204" pitchFamily="34" charset="0"/>
                <a:cs typeface="Arial" panose="020B0604020202020204" pitchFamily="34" charset="0"/>
              </a:rPr>
              <a:t>Weymiller</a:t>
            </a:r>
            <a:r>
              <a:rPr lang="en-US" b="1">
                <a:effectLst/>
                <a:latin typeface="Arial" panose="020B0604020202020204" pitchFamily="34" charset="0"/>
                <a:ea typeface="Calibri" panose="020F0502020204030204" pitchFamily="34" charset="0"/>
                <a:cs typeface="Arial" panose="020B0604020202020204" pitchFamily="34" charset="0"/>
              </a:rPr>
              <a:t>) (5 minutes)</a:t>
            </a:r>
          </a:p>
          <a:p>
            <a:pPr marL="742950" marR="0" lvl="1" indent="-285750">
              <a:lnSpc>
                <a:spcPct val="150000"/>
              </a:lnSpc>
              <a:spcBef>
                <a:spcPts val="0"/>
              </a:spcBef>
              <a:spcAft>
                <a:spcPts val="0"/>
              </a:spcAft>
              <a:buFont typeface="+mj-lt"/>
              <a:buAutoNum type="alphaUcPeriod"/>
              <a:tabLst>
                <a:tab pos="914400" algn="l"/>
              </a:tabLst>
            </a:pPr>
            <a:r>
              <a:rPr lang="en-US">
                <a:effectLst/>
                <a:latin typeface="Arial" panose="020B0604020202020204" pitchFamily="34" charset="0"/>
                <a:ea typeface="Calibri" panose="020F0502020204030204" pitchFamily="34" charset="0"/>
                <a:cs typeface="Arial" panose="020B0604020202020204" pitchFamily="34" charset="0"/>
              </a:rPr>
              <a:t>Receive updated Paradise Cut Bypass Expansion and Multi-Benefit Project Engagement Strategy (Attachment C) </a:t>
            </a:r>
          </a:p>
          <a:p>
            <a:pPr marL="742950" marR="0" lvl="1" indent="-285750">
              <a:lnSpc>
                <a:spcPct val="150000"/>
              </a:lnSpc>
              <a:spcBef>
                <a:spcPts val="0"/>
              </a:spcBef>
              <a:spcAft>
                <a:spcPts val="0"/>
              </a:spcAft>
              <a:buFont typeface="+mj-lt"/>
              <a:buAutoNum type="alphaUcPeriod"/>
              <a:tabLst>
                <a:tab pos="914400" algn="l"/>
              </a:tabLst>
            </a:pPr>
            <a:r>
              <a:rPr lang="en-US">
                <a:effectLst/>
                <a:latin typeface="Arial" panose="020B0604020202020204" pitchFamily="34" charset="0"/>
                <a:ea typeface="Calibri" panose="020F0502020204030204" pitchFamily="34" charset="0"/>
                <a:cs typeface="Arial" panose="020B0604020202020204" pitchFamily="34" charset="0"/>
              </a:rPr>
              <a:t>Receive Summer 2025 SJAFCA Newsletter (Attachment D)</a:t>
            </a:r>
          </a:p>
          <a:p>
            <a:pPr marL="0" marR="0">
              <a:spcBef>
                <a:spcPts val="0"/>
              </a:spcBef>
              <a:spcAft>
                <a:spcPts val="0"/>
              </a:spcAft>
            </a:pPr>
            <a:r>
              <a:rPr lang="en-US">
                <a:effectLst/>
                <a:latin typeface="Arial" panose="020B0604020202020204" pitchFamily="34" charset="0"/>
                <a:ea typeface="Calibri" panose="020F0502020204030204" pitchFamily="34" charset="0"/>
                <a:cs typeface="Arial" panose="020B0604020202020204" pitchFamily="34" charset="0"/>
              </a:rPr>
              <a:t> </a:t>
            </a:r>
          </a:p>
          <a:p>
            <a:pPr marL="342900" marR="0" lvl="0" indent="-342900">
              <a:spcBef>
                <a:spcPts val="0"/>
              </a:spcBef>
              <a:spcAft>
                <a:spcPts val="0"/>
              </a:spcAft>
              <a:tabLst>
                <a:tab pos="457200" algn="l"/>
              </a:tabLst>
            </a:pPr>
            <a:r>
              <a:rPr lang="en-US" b="1">
                <a:solidFill>
                  <a:srgbClr val="000000"/>
                </a:solidFill>
                <a:effectLst/>
                <a:latin typeface="Arial" panose="020B0604020202020204" pitchFamily="34" charset="0"/>
                <a:ea typeface="Calibri" panose="020F0502020204030204" pitchFamily="34" charset="0"/>
                <a:cs typeface="Arial" panose="020B0604020202020204" pitchFamily="34" charset="0"/>
              </a:rPr>
              <a:t>4. SJAFCA Update (G. Prasad) (5 minutes)</a:t>
            </a:r>
            <a:endParaRPr lang="en-US" b="1">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b="1">
                <a:effectLst/>
                <a:latin typeface="Arial" panose="020B0604020202020204" pitchFamily="34" charset="0"/>
                <a:ea typeface="Calibri" panose="020F0502020204030204" pitchFamily="34" charset="0"/>
                <a:cs typeface="Arial" panose="020B0604020202020204" pitchFamily="34" charset="0"/>
              </a:rPr>
              <a:t> </a:t>
            </a:r>
          </a:p>
          <a:p>
            <a:pPr marL="342900" marR="0" lvl="0" indent="-342900">
              <a:spcBef>
                <a:spcPts val="0"/>
              </a:spcBef>
              <a:spcAft>
                <a:spcPts val="0"/>
              </a:spcAft>
              <a:tabLst>
                <a:tab pos="457200" algn="l"/>
              </a:tabLst>
            </a:pPr>
            <a:r>
              <a:rPr lang="en-US" b="1">
                <a:effectLst/>
                <a:latin typeface="Arial" panose="020B0604020202020204" pitchFamily="34" charset="0"/>
                <a:ea typeface="Calibri" panose="020F0502020204030204" pitchFamily="34" charset="0"/>
                <a:cs typeface="Arial" panose="020B0604020202020204" pitchFamily="34" charset="0"/>
              </a:rPr>
              <a:t>5. Advisory Committee Comments (5 minutes)</a:t>
            </a:r>
          </a:p>
          <a:p>
            <a:pPr marL="0" marR="0">
              <a:spcBef>
                <a:spcPts val="0"/>
              </a:spcBef>
              <a:spcAft>
                <a:spcPts val="0"/>
              </a:spcAft>
            </a:pPr>
            <a:r>
              <a:rPr lang="en-US" b="1">
                <a:effectLst/>
                <a:latin typeface="Arial" panose="020B0604020202020204" pitchFamily="34" charset="0"/>
                <a:ea typeface="Calibri" panose="020F0502020204030204" pitchFamily="34" charset="0"/>
                <a:cs typeface="Arial" panose="020B0604020202020204" pitchFamily="34" charset="0"/>
              </a:rPr>
              <a:t> </a:t>
            </a:r>
          </a:p>
          <a:p>
            <a:pPr marL="342900" marR="0" lvl="0" indent="-342900">
              <a:spcBef>
                <a:spcPts val="0"/>
              </a:spcBef>
              <a:spcAft>
                <a:spcPts val="0"/>
              </a:spcAft>
              <a:tabLst>
                <a:tab pos="457200" algn="l"/>
              </a:tabLst>
            </a:pPr>
            <a:r>
              <a:rPr lang="en-US" b="1">
                <a:effectLst/>
                <a:latin typeface="Arial" panose="020B0604020202020204" pitchFamily="34" charset="0"/>
                <a:ea typeface="Calibri" panose="020F0502020204030204" pitchFamily="34" charset="0"/>
                <a:cs typeface="Arial" panose="020B0604020202020204" pitchFamily="34" charset="0"/>
              </a:rPr>
              <a:t>6. Public Comments (5 minutes)</a:t>
            </a:r>
          </a:p>
          <a:p>
            <a:pPr marL="0" marR="0">
              <a:spcBef>
                <a:spcPts val="0"/>
              </a:spcBef>
              <a:spcAft>
                <a:spcPts val="0"/>
              </a:spcAft>
            </a:pPr>
            <a:r>
              <a:rPr lang="en-US" b="1">
                <a:effectLst/>
                <a:latin typeface="Arial" panose="020B0604020202020204" pitchFamily="34" charset="0"/>
                <a:ea typeface="Calibri" panose="020F0502020204030204" pitchFamily="34" charset="0"/>
                <a:cs typeface="Arial" panose="020B0604020202020204" pitchFamily="34" charset="0"/>
              </a:rPr>
              <a:t> </a:t>
            </a:r>
          </a:p>
          <a:p>
            <a:pPr marL="342900" marR="0" lvl="0" indent="-342900">
              <a:spcBef>
                <a:spcPts val="0"/>
              </a:spcBef>
              <a:spcAft>
                <a:spcPts val="0"/>
              </a:spcAft>
              <a:tabLst>
                <a:tab pos="457200" algn="l"/>
              </a:tabLst>
            </a:pPr>
            <a:r>
              <a:rPr lang="en-US" b="1">
                <a:effectLst/>
                <a:latin typeface="Arial" panose="020B0604020202020204" pitchFamily="34" charset="0"/>
                <a:ea typeface="Calibri" panose="020F0502020204030204" pitchFamily="34" charset="0"/>
                <a:cs typeface="Arial" panose="020B0604020202020204" pitchFamily="34" charset="0"/>
              </a:rPr>
              <a:t>7. Adjournment</a:t>
            </a:r>
            <a:endParaRPr lang="en-US"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813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B1758-F2B4-AEC1-F8C1-E3FB86DE3AA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8BFCAED-C58A-3180-6F7C-A87657CE4F6F}"/>
              </a:ext>
            </a:extLst>
          </p:cNvPr>
          <p:cNvSpPr/>
          <p:nvPr/>
        </p:nvSpPr>
        <p:spPr>
          <a:xfrm>
            <a:off x="-79030"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1D81040-D1DA-2038-0748-AD4184F7AA34}"/>
              </a:ext>
            </a:extLst>
          </p:cNvPr>
          <p:cNvSpPr txBox="1">
            <a:spLocks/>
          </p:cNvSpPr>
          <p:nvPr/>
        </p:nvSpPr>
        <p:spPr>
          <a:xfrm>
            <a:off x="1672651" y="4202152"/>
            <a:ext cx="839002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Arial" panose="020B0604020202020204" pitchFamily="34" charset="0"/>
                <a:cs typeface="Arial" panose="020B0604020202020204" pitchFamily="34" charset="0"/>
              </a:rPr>
              <a:t>Administrative Matters</a:t>
            </a:r>
          </a:p>
        </p:txBody>
      </p:sp>
    </p:spTree>
    <p:extLst>
      <p:ext uri="{BB962C8B-B14F-4D97-AF65-F5344CB8AC3E}">
        <p14:creationId xmlns:p14="http://schemas.microsoft.com/office/powerpoint/2010/main" val="340420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498B3-06B8-95F3-AE3F-C83638DE9B1E}"/>
              </a:ext>
            </a:extLst>
          </p:cNvPr>
          <p:cNvSpPr>
            <a:spLocks noGrp="1"/>
          </p:cNvSpPr>
          <p:nvPr>
            <p:ph type="title"/>
          </p:nvPr>
        </p:nvSpPr>
        <p:spPr>
          <a:xfrm>
            <a:off x="482886" y="4512040"/>
            <a:ext cx="3819062" cy="1861604"/>
          </a:xfrm>
        </p:spPr>
        <p:txBody>
          <a:bodyPr>
            <a:normAutofit/>
          </a:bodyPr>
          <a:lstStyle/>
          <a:p>
            <a:pPr>
              <a:lnSpc>
                <a:spcPct val="100000"/>
              </a:lnSpc>
            </a:pPr>
            <a:r>
              <a:rPr lang="en-US" sz="3600">
                <a:latin typeface="Arial" panose="020B0604020202020204" pitchFamily="34" charset="0"/>
                <a:cs typeface="Arial" panose="020B0604020202020204" pitchFamily="34" charset="0"/>
              </a:rPr>
              <a:t>Administrative Matters</a:t>
            </a:r>
          </a:p>
        </p:txBody>
      </p:sp>
      <p:pic>
        <p:nvPicPr>
          <p:cNvPr id="5" name="Picture 4">
            <a:extLst>
              <a:ext uri="{FF2B5EF4-FFF2-40B4-BE49-F238E27FC236}">
                <a16:creationId xmlns:a16="http://schemas.microsoft.com/office/drawing/2014/main" id="{FA63F42A-D648-BAC5-0939-FD1A2167DD5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617828"/>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3" name="Content Placeholder 2">
            <a:extLst>
              <a:ext uri="{FF2B5EF4-FFF2-40B4-BE49-F238E27FC236}">
                <a16:creationId xmlns:a16="http://schemas.microsoft.com/office/drawing/2014/main" id="{988618EB-AFA5-65DF-58FD-90CB82353D3B}"/>
              </a:ext>
            </a:extLst>
          </p:cNvPr>
          <p:cNvSpPr>
            <a:spLocks noGrp="1"/>
          </p:cNvSpPr>
          <p:nvPr>
            <p:ph idx="1"/>
          </p:nvPr>
        </p:nvSpPr>
        <p:spPr>
          <a:xfrm>
            <a:off x="4654920" y="4072875"/>
            <a:ext cx="7075118" cy="2318584"/>
          </a:xfrm>
        </p:spPr>
        <p:txBody>
          <a:bodyPr anchor="ctr">
            <a:normAutofit/>
          </a:bodyPr>
          <a:lstStyle/>
          <a:p>
            <a:r>
              <a:rPr lang="en-US" sz="2800">
                <a:latin typeface="Arial" panose="020B0604020202020204" pitchFamily="34" charset="0"/>
                <a:cs typeface="Arial" panose="020B0604020202020204" pitchFamily="34" charset="0"/>
              </a:rPr>
              <a:t>Roll call</a:t>
            </a:r>
          </a:p>
          <a:p>
            <a:r>
              <a:rPr lang="en-US" sz="2800">
                <a:latin typeface="Arial" panose="020B0604020202020204" pitchFamily="34" charset="0"/>
                <a:cs typeface="Arial" panose="020B0604020202020204" pitchFamily="34" charset="0"/>
              </a:rPr>
              <a:t>Approve 4/21 Meeting Summary (Attachment A) </a:t>
            </a:r>
            <a:r>
              <a:rPr lang="en-US" sz="2800">
                <a:solidFill>
                  <a:srgbClr val="FF0000"/>
                </a:solidFill>
                <a:latin typeface="Arial" panose="020B0604020202020204" pitchFamily="34" charset="0"/>
                <a:cs typeface="Arial" panose="020B0604020202020204" pitchFamily="34" charset="0"/>
              </a:rPr>
              <a:t>[Possible Action]</a:t>
            </a:r>
          </a:p>
        </p:txBody>
      </p:sp>
      <p:sp>
        <p:nvSpPr>
          <p:cNvPr id="4" name="Slide Number Placeholder 3">
            <a:extLst>
              <a:ext uri="{FF2B5EF4-FFF2-40B4-BE49-F238E27FC236}">
                <a16:creationId xmlns:a16="http://schemas.microsoft.com/office/drawing/2014/main" id="{B50BA999-8865-FC6B-B3F0-0596C51E0FEA}"/>
              </a:ext>
            </a:extLst>
          </p:cNvPr>
          <p:cNvSpPr>
            <a:spLocks noGrp="1"/>
          </p:cNvSpPr>
          <p:nvPr>
            <p:ph type="sldNum" sz="quarter" idx="12"/>
          </p:nvPr>
        </p:nvSpPr>
        <p:spPr>
          <a:xfrm>
            <a:off x="8610600" y="6356350"/>
            <a:ext cx="2743200" cy="365125"/>
          </a:xfrm>
        </p:spPr>
        <p:txBody>
          <a:bodyPr>
            <a:normAutofit lnSpcReduction="10000"/>
          </a:bodyPr>
          <a:lstStyle/>
          <a:p>
            <a:pPr>
              <a:spcAft>
                <a:spcPts val="600"/>
              </a:spcAft>
            </a:pPr>
            <a:fld id="{8EE7FE50-EF63-4F1C-907E-A06A2B5E8A96}" type="slidenum">
              <a:rPr lang="en-US"/>
              <a:pPr>
                <a:spcAft>
                  <a:spcPts val="600"/>
                </a:spcAft>
              </a:pPr>
              <a:t>5</a:t>
            </a:fld>
            <a:endParaRPr lang="en-US"/>
          </a:p>
        </p:txBody>
      </p:sp>
    </p:spTree>
    <p:extLst>
      <p:ext uri="{BB962C8B-B14F-4D97-AF65-F5344CB8AC3E}">
        <p14:creationId xmlns:p14="http://schemas.microsoft.com/office/powerpoint/2010/main" val="30610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F9BD9-4119-E066-B6A0-3EDE5AD1633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9767447-0AB2-0F03-984D-7CF47CC4255E}"/>
              </a:ext>
            </a:extLst>
          </p:cNvPr>
          <p:cNvSpPr/>
          <p:nvPr/>
        </p:nvSpPr>
        <p:spPr>
          <a:xfrm>
            <a:off x="-79030"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53C3439-C46C-126E-26F1-572FF985DBDB}"/>
              </a:ext>
            </a:extLst>
          </p:cNvPr>
          <p:cNvSpPr txBox="1">
            <a:spLocks/>
          </p:cNvSpPr>
          <p:nvPr/>
        </p:nvSpPr>
        <p:spPr>
          <a:xfrm>
            <a:off x="1672651" y="4202152"/>
            <a:ext cx="96708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Arial" panose="020B0604020202020204" pitchFamily="34" charset="0"/>
                <a:cs typeface="Arial" panose="020B0604020202020204" pitchFamily="34" charset="0"/>
              </a:rPr>
              <a:t>Paradise Cut Feasibility Study Update</a:t>
            </a:r>
          </a:p>
        </p:txBody>
      </p:sp>
    </p:spTree>
    <p:extLst>
      <p:ext uri="{BB962C8B-B14F-4D97-AF65-F5344CB8AC3E}">
        <p14:creationId xmlns:p14="http://schemas.microsoft.com/office/powerpoint/2010/main" val="4005168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C3FB-831D-A2EA-405F-AA9688D8934E}"/>
              </a:ext>
            </a:extLst>
          </p:cNvPr>
          <p:cNvSpPr>
            <a:spLocks noGrp="1"/>
          </p:cNvSpPr>
          <p:nvPr>
            <p:ph type="title"/>
          </p:nvPr>
        </p:nvSpPr>
        <p:spPr/>
        <p:txBody>
          <a:bodyPr/>
          <a:lstStyle/>
          <a:p>
            <a:r>
              <a:rPr lang="en-US"/>
              <a:t>Final Array of Alternatives</a:t>
            </a:r>
          </a:p>
        </p:txBody>
      </p:sp>
    </p:spTree>
    <p:extLst>
      <p:ext uri="{BB962C8B-B14F-4D97-AF65-F5344CB8AC3E}">
        <p14:creationId xmlns:p14="http://schemas.microsoft.com/office/powerpoint/2010/main" val="133688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3A739E-E207-B6A6-2E24-98E5F82D63F4}"/>
              </a:ext>
            </a:extLst>
          </p:cNvPr>
          <p:cNvSpPr>
            <a:spLocks noGrp="1"/>
          </p:cNvSpPr>
          <p:nvPr>
            <p:ph type="title"/>
          </p:nvPr>
        </p:nvSpPr>
        <p:spPr>
          <a:xfrm>
            <a:off x="0" y="163286"/>
            <a:ext cx="12192000" cy="789907"/>
          </a:xfrm>
        </p:spPr>
        <p:txBody>
          <a:bodyPr>
            <a:normAutofit/>
          </a:bodyPr>
          <a:lstStyle/>
          <a:p>
            <a:pPr algn="ctr"/>
            <a:r>
              <a:rPr lang="en-US" sz="3600"/>
              <a:t>Alternative Development Process </a:t>
            </a:r>
          </a:p>
        </p:txBody>
      </p:sp>
      <p:sp>
        <p:nvSpPr>
          <p:cNvPr id="4" name="Text Placeholder 3">
            <a:extLst>
              <a:ext uri="{FF2B5EF4-FFF2-40B4-BE49-F238E27FC236}">
                <a16:creationId xmlns:a16="http://schemas.microsoft.com/office/drawing/2014/main" id="{B92D9C1E-463C-16FB-80E1-67B6131D43D1}"/>
              </a:ext>
            </a:extLst>
          </p:cNvPr>
          <p:cNvSpPr>
            <a:spLocks noGrp="1"/>
          </p:cNvSpPr>
          <p:nvPr>
            <p:ph type="body" sz="quarter" idx="10"/>
          </p:nvPr>
        </p:nvSpPr>
        <p:spPr>
          <a:xfrm>
            <a:off x="163286" y="800102"/>
            <a:ext cx="11625943" cy="5649684"/>
          </a:xfrm>
        </p:spPr>
        <p:txBody>
          <a:bodyPr>
            <a:normAutofit/>
          </a:bodyPr>
          <a:lstStyle/>
          <a:p>
            <a:pPr>
              <a:spcAft>
                <a:spcPts val="600"/>
              </a:spcAft>
            </a:pPr>
            <a:r>
              <a:rPr lang="en-US" dirty="0"/>
              <a:t>August 2024 – </a:t>
            </a:r>
            <a:r>
              <a:rPr lang="en-US" b="0" dirty="0"/>
              <a:t>Advisory Committee recommended Project Goals, Objectives, and Study Area to the SJAFCA Board of Directors, approved by the SJAFCA Board of Directors and DWR</a:t>
            </a:r>
          </a:p>
          <a:p>
            <a:pPr>
              <a:spcAft>
                <a:spcPts val="600"/>
              </a:spcAft>
            </a:pPr>
            <a:r>
              <a:rPr lang="en-US" dirty="0">
                <a:effectLst/>
              </a:rPr>
              <a:t>December 2024 – January 2025 </a:t>
            </a:r>
            <a:r>
              <a:rPr lang="en-US" b="0" dirty="0">
                <a:effectLst/>
              </a:rPr>
              <a:t>- The Technical Team developed seven preliminary alternatives and created evaluation criteria to help narrow the list to three final array of alternatives</a:t>
            </a:r>
          </a:p>
          <a:p>
            <a:pPr>
              <a:spcAft>
                <a:spcPts val="600"/>
              </a:spcAft>
            </a:pPr>
            <a:r>
              <a:rPr lang="en-US" dirty="0">
                <a:effectLst/>
              </a:rPr>
              <a:t>February 2025 </a:t>
            </a:r>
            <a:r>
              <a:rPr lang="en-US" b="0" dirty="0">
                <a:effectLst/>
              </a:rPr>
              <a:t>– The Technical Team met with Reclamation District representatives on February 21 for input on seven preliminary alternatives and the screening and evaluation criteria to reduce the seven alternatives to three final array of alternatives for further technical evaluation</a:t>
            </a:r>
          </a:p>
          <a:p>
            <a:pPr>
              <a:spcAft>
                <a:spcPts val="600"/>
              </a:spcAft>
            </a:pPr>
            <a:r>
              <a:rPr lang="en-US" dirty="0"/>
              <a:t>March 2025 </a:t>
            </a:r>
            <a:r>
              <a:rPr lang="en-US" b="0" dirty="0"/>
              <a:t>– The Technical Team revised the three final array of alternatives to incorporate feedback from Reclamation District representatives and the SJAFCA Board of Directors meeting on March 13, the SJAFCA Executive Director (D. Suen) approved the three final array of alternatives on March 17 for further study, and the Technical Team updated Chapter 5: Formulation of Preliminary Alternatives</a:t>
            </a:r>
          </a:p>
          <a:p>
            <a:pPr>
              <a:spcAft>
                <a:spcPts val="600"/>
              </a:spcAft>
            </a:pPr>
            <a:r>
              <a:rPr lang="en-US" dirty="0"/>
              <a:t>April 2025 </a:t>
            </a:r>
            <a:r>
              <a:rPr lang="en-US" b="0" dirty="0"/>
              <a:t>– The Advisory Committee reviewed and provided feedback on Chapter 5: Formulation of Preliminary Alternatives on April 21</a:t>
            </a:r>
          </a:p>
          <a:p>
            <a:pPr>
              <a:spcAft>
                <a:spcPts val="600"/>
              </a:spcAft>
            </a:pPr>
            <a:r>
              <a:rPr lang="en-US" dirty="0"/>
              <a:t>April – August 2025 </a:t>
            </a:r>
            <a:r>
              <a:rPr lang="en-US" b="0" dirty="0"/>
              <a:t>– The Technical Team completed evaluation and modeling for the three final array of alternatives, including a hydraulic analysis, sediment transport study, habitat concept development, and cost analysis</a:t>
            </a:r>
          </a:p>
        </p:txBody>
      </p:sp>
    </p:spTree>
    <p:extLst>
      <p:ext uri="{BB962C8B-B14F-4D97-AF65-F5344CB8AC3E}">
        <p14:creationId xmlns:p14="http://schemas.microsoft.com/office/powerpoint/2010/main" val="1500716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ED44629-9E26-EA52-7EF4-49ECD06E620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3629A3F-CD9D-B2B0-A349-630ED05FDA0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94150" y="830560"/>
            <a:ext cx="9603699" cy="5945146"/>
          </a:xfrm>
          <a:prstGeom prst="rect">
            <a:avLst/>
          </a:prstGeom>
        </p:spPr>
      </p:pic>
      <p:sp>
        <p:nvSpPr>
          <p:cNvPr id="7" name="Title 6">
            <a:extLst>
              <a:ext uri="{FF2B5EF4-FFF2-40B4-BE49-F238E27FC236}">
                <a16:creationId xmlns:a16="http://schemas.microsoft.com/office/drawing/2014/main" id="{0B65F0F2-D5AD-337D-9DCF-610C6ACA3533}"/>
              </a:ext>
            </a:extLst>
          </p:cNvPr>
          <p:cNvSpPr>
            <a:spLocks noGrp="1"/>
          </p:cNvSpPr>
          <p:nvPr>
            <p:ph type="title"/>
          </p:nvPr>
        </p:nvSpPr>
        <p:spPr>
          <a:xfrm>
            <a:off x="0" y="125283"/>
            <a:ext cx="12192000" cy="789907"/>
          </a:xfrm>
        </p:spPr>
        <p:txBody>
          <a:bodyPr>
            <a:normAutofit/>
          </a:bodyPr>
          <a:lstStyle/>
          <a:p>
            <a:pPr algn="ctr"/>
            <a:r>
              <a:rPr lang="en-US" sz="3600" b="0"/>
              <a:t>Alternative 2b: </a:t>
            </a:r>
            <a:r>
              <a:rPr lang="en-US" sz="3600"/>
              <a:t>Extended Weir</a:t>
            </a:r>
          </a:p>
        </p:txBody>
      </p:sp>
      <p:sp>
        <p:nvSpPr>
          <p:cNvPr id="4" name="Slide Number Placeholder 3">
            <a:extLst>
              <a:ext uri="{FF2B5EF4-FFF2-40B4-BE49-F238E27FC236}">
                <a16:creationId xmlns:a16="http://schemas.microsoft.com/office/drawing/2014/main" id="{79A3BE52-FCCC-EC69-7697-A5F7A08A1A14}"/>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9</a:t>
            </a:fld>
            <a:endParaRPr lang="en-US">
              <a:solidFill>
                <a:schemeClr val="tx1">
                  <a:lumMod val="50000"/>
                  <a:lumOff val="50000"/>
                </a:schemeClr>
              </a:solidFill>
            </a:endParaRPr>
          </a:p>
        </p:txBody>
      </p:sp>
    </p:spTree>
    <p:extLst>
      <p:ext uri="{BB962C8B-B14F-4D97-AF65-F5344CB8AC3E}">
        <p14:creationId xmlns:p14="http://schemas.microsoft.com/office/powerpoint/2010/main" val="181528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6BD2A7-347A-325B-5250-DEDBC63BB3F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C78EA8B-D905-8942-D059-EDDBA10DE1BF}"/>
              </a:ext>
            </a:extLst>
          </p:cNvPr>
          <p:cNvSpPr>
            <a:spLocks noGrp="1"/>
          </p:cNvSpPr>
          <p:nvPr>
            <p:ph type="title"/>
          </p:nvPr>
        </p:nvSpPr>
        <p:spPr>
          <a:xfrm>
            <a:off x="0" y="200233"/>
            <a:ext cx="12192000" cy="789907"/>
          </a:xfrm>
        </p:spPr>
        <p:txBody>
          <a:bodyPr>
            <a:normAutofit/>
          </a:bodyPr>
          <a:lstStyle/>
          <a:p>
            <a:pPr algn="ctr"/>
            <a:r>
              <a:rPr lang="en-US" sz="3600" b="0"/>
              <a:t>Alternative 3b: </a:t>
            </a:r>
            <a:r>
              <a:rPr lang="en-US" sz="3600"/>
              <a:t>New 1,000-ft Upstream Weir</a:t>
            </a:r>
          </a:p>
        </p:txBody>
      </p:sp>
      <p:sp>
        <p:nvSpPr>
          <p:cNvPr id="4" name="Slide Number Placeholder 3">
            <a:extLst>
              <a:ext uri="{FF2B5EF4-FFF2-40B4-BE49-F238E27FC236}">
                <a16:creationId xmlns:a16="http://schemas.microsoft.com/office/drawing/2014/main" id="{CE311BFD-9713-8488-BC37-7025D605BF4F}"/>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10</a:t>
            </a:fld>
            <a:endParaRPr lang="en-US">
              <a:solidFill>
                <a:schemeClr val="tx1">
                  <a:lumMod val="50000"/>
                  <a:lumOff val="50000"/>
                </a:schemeClr>
              </a:solidFill>
            </a:endParaRPr>
          </a:p>
        </p:txBody>
      </p:sp>
      <p:pic>
        <p:nvPicPr>
          <p:cNvPr id="6" name="Picture 5">
            <a:extLst>
              <a:ext uri="{FF2B5EF4-FFF2-40B4-BE49-F238E27FC236}">
                <a16:creationId xmlns:a16="http://schemas.microsoft.com/office/drawing/2014/main" id="{1CC117C8-B27A-79FA-8F2D-1129FD71E2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96649" y="830560"/>
            <a:ext cx="9601200" cy="5943600"/>
          </a:xfrm>
          <a:prstGeom prst="rect">
            <a:avLst/>
          </a:prstGeom>
        </p:spPr>
      </p:pic>
    </p:spTree>
    <p:extLst>
      <p:ext uri="{BB962C8B-B14F-4D97-AF65-F5344CB8AC3E}">
        <p14:creationId xmlns:p14="http://schemas.microsoft.com/office/powerpoint/2010/main" val="2979776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D6566C-C7B1-24F1-74C8-9ACD2C8AB5D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2620BB1-C1C8-7A08-24DC-7E24FC7E60C0}"/>
              </a:ext>
            </a:extLst>
          </p:cNvPr>
          <p:cNvSpPr>
            <a:spLocks noGrp="1"/>
          </p:cNvSpPr>
          <p:nvPr>
            <p:ph type="title"/>
          </p:nvPr>
        </p:nvSpPr>
        <p:spPr>
          <a:xfrm>
            <a:off x="0" y="170253"/>
            <a:ext cx="12192000" cy="789907"/>
          </a:xfrm>
        </p:spPr>
        <p:txBody>
          <a:bodyPr>
            <a:normAutofit/>
          </a:bodyPr>
          <a:lstStyle/>
          <a:p>
            <a:pPr algn="ctr"/>
            <a:r>
              <a:rPr lang="en-US" sz="3600" b="0"/>
              <a:t>Alternative 6b: </a:t>
            </a:r>
            <a:r>
              <a:rPr lang="en-US" sz="3600"/>
              <a:t>New 2,000-ft Upstream Weir</a:t>
            </a:r>
          </a:p>
        </p:txBody>
      </p:sp>
      <p:sp>
        <p:nvSpPr>
          <p:cNvPr id="4" name="Slide Number Placeholder 3">
            <a:extLst>
              <a:ext uri="{FF2B5EF4-FFF2-40B4-BE49-F238E27FC236}">
                <a16:creationId xmlns:a16="http://schemas.microsoft.com/office/drawing/2014/main" id="{8B15757B-8E0F-25FB-17B3-CD1D5FC06FCC}"/>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11</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7E5D95A6-745B-253B-86DB-13412256B29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95399" y="830560"/>
            <a:ext cx="9601200" cy="5943600"/>
          </a:xfrm>
          <a:prstGeom prst="rect">
            <a:avLst/>
          </a:prstGeom>
        </p:spPr>
      </p:pic>
    </p:spTree>
    <p:extLst>
      <p:ext uri="{BB962C8B-B14F-4D97-AF65-F5344CB8AC3E}">
        <p14:creationId xmlns:p14="http://schemas.microsoft.com/office/powerpoint/2010/main" val="2244795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a trail&#10;&#10;AI-generated content may be incorrect.">
            <a:extLst>
              <a:ext uri="{FF2B5EF4-FFF2-40B4-BE49-F238E27FC236}">
                <a16:creationId xmlns:a16="http://schemas.microsoft.com/office/drawing/2014/main" id="{10E857D1-EC3F-9041-0826-8C6BCCBFCF7E}"/>
              </a:ext>
            </a:extLst>
          </p:cNvPr>
          <p:cNvPicPr>
            <a:picLocks noChangeAspect="1"/>
          </p:cNvPicPr>
          <p:nvPr/>
        </p:nvPicPr>
        <p:blipFill>
          <a:blip r:embed="rId2">
            <a:extLst>
              <a:ext uri="{28A0092B-C50C-407E-A947-70E740481C1C}">
                <a14:useLocalDpi xmlns:a14="http://schemas.microsoft.com/office/drawing/2010/main" val="0"/>
              </a:ext>
            </a:extLst>
          </a:blip>
          <a:srcRect t="6839" r="2975" b="-19"/>
          <a:stretch/>
        </p:blipFill>
        <p:spPr>
          <a:xfrm>
            <a:off x="6685836" y="170329"/>
            <a:ext cx="4863137" cy="6107393"/>
          </a:xfrm>
          <a:prstGeom prst="rect">
            <a:avLst/>
          </a:prstGeom>
        </p:spPr>
      </p:pic>
      <p:sp>
        <p:nvSpPr>
          <p:cNvPr id="2" name="Title 1">
            <a:extLst>
              <a:ext uri="{FF2B5EF4-FFF2-40B4-BE49-F238E27FC236}">
                <a16:creationId xmlns:a16="http://schemas.microsoft.com/office/drawing/2014/main" id="{C7DC3CF0-21E6-2D68-F198-F07774010D20}"/>
              </a:ext>
            </a:extLst>
          </p:cNvPr>
          <p:cNvSpPr>
            <a:spLocks noGrp="1"/>
          </p:cNvSpPr>
          <p:nvPr>
            <p:ph type="title"/>
          </p:nvPr>
        </p:nvSpPr>
        <p:spPr>
          <a:xfrm>
            <a:off x="531394" y="185243"/>
            <a:ext cx="6154442" cy="789907"/>
          </a:xfrm>
        </p:spPr>
        <p:txBody>
          <a:bodyPr>
            <a:noAutofit/>
          </a:bodyPr>
          <a:lstStyle/>
          <a:p>
            <a:r>
              <a:rPr lang="en-US" sz="3600"/>
              <a:t>Management Actions Common to all Preliminary Alternatives</a:t>
            </a:r>
          </a:p>
        </p:txBody>
      </p:sp>
      <p:sp>
        <p:nvSpPr>
          <p:cNvPr id="5" name="Slide Number Placeholder 4">
            <a:extLst>
              <a:ext uri="{FF2B5EF4-FFF2-40B4-BE49-F238E27FC236}">
                <a16:creationId xmlns:a16="http://schemas.microsoft.com/office/drawing/2014/main" id="{7B62C465-3785-CF20-41D3-173F2124E54B}"/>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solidFill>
                  <a:schemeClr val="bg1"/>
                </a:solidFill>
              </a:rPr>
              <a:pPr/>
              <a:t>12</a:t>
            </a:fld>
            <a:endParaRPr lang="en-US">
              <a:solidFill>
                <a:schemeClr val="bg1"/>
              </a:solidFill>
            </a:endParaRPr>
          </a:p>
        </p:txBody>
      </p:sp>
      <p:sp>
        <p:nvSpPr>
          <p:cNvPr id="4" name="Content Placeholder 2">
            <a:extLst>
              <a:ext uri="{FF2B5EF4-FFF2-40B4-BE49-F238E27FC236}">
                <a16:creationId xmlns:a16="http://schemas.microsoft.com/office/drawing/2014/main" id="{C94C4D02-EF23-5319-0A7A-B2CE0F6031A6}"/>
              </a:ext>
            </a:extLst>
          </p:cNvPr>
          <p:cNvSpPr txBox="1">
            <a:spLocks/>
          </p:cNvSpPr>
          <p:nvPr/>
        </p:nvSpPr>
        <p:spPr>
          <a:xfrm>
            <a:off x="531393" y="1978702"/>
            <a:ext cx="5779465" cy="415227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Wingdings" panose="05000000000000000000" pitchFamily="2" charset="2"/>
              <a:buNone/>
              <a:defRPr sz="2000" b="1" kern="1200">
                <a:solidFill>
                  <a:schemeClr val="tx1"/>
                </a:solidFill>
                <a:latin typeface="Arial" panose="020B0604020202020204" pitchFamily="34" charset="0"/>
                <a:ea typeface="+mn-ea"/>
                <a:cs typeface="Arial" panose="020B0604020202020204" pitchFamily="34" charset="0"/>
              </a:defRPr>
            </a:lvl1pPr>
            <a:lvl2pPr marL="287338"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kern="0"/>
              <a:t>Over 40 miles of dredging </a:t>
            </a:r>
            <a:r>
              <a:rPr lang="en-US" sz="2400" b="0" kern="0"/>
              <a:t>included in all alternatives in the Final Array:</a:t>
            </a:r>
          </a:p>
          <a:p>
            <a:pPr marL="914400" lvl="1" indent="-342900">
              <a:buFont typeface="Arial" panose="020B0604020202020204" pitchFamily="34" charset="0"/>
              <a:buChar char="•"/>
            </a:pPr>
            <a:r>
              <a:rPr lang="en-US" sz="2000" kern="0"/>
              <a:t>Downstream portion of Paradise Cut</a:t>
            </a:r>
          </a:p>
          <a:p>
            <a:pPr marL="914400" lvl="1" indent="-342900">
              <a:buFont typeface="Arial" panose="020B0604020202020204" pitchFamily="34" charset="0"/>
              <a:buChar char="•"/>
            </a:pPr>
            <a:r>
              <a:rPr lang="en-US" sz="2000" b="0" kern="0"/>
              <a:t>Tom Paine Slough</a:t>
            </a:r>
          </a:p>
          <a:p>
            <a:pPr marL="914400" lvl="1" indent="-342900">
              <a:buFont typeface="Arial" panose="020B0604020202020204" pitchFamily="34" charset="0"/>
              <a:buChar char="•"/>
            </a:pPr>
            <a:r>
              <a:rPr lang="en-US" sz="2000" kern="0"/>
              <a:t>Middle River</a:t>
            </a:r>
          </a:p>
          <a:p>
            <a:pPr marL="914400" lvl="1" indent="-342900">
              <a:buFont typeface="Arial" panose="020B0604020202020204" pitchFamily="34" charset="0"/>
              <a:buChar char="•"/>
            </a:pPr>
            <a:r>
              <a:rPr lang="en-US" sz="2000" b="0" kern="0"/>
              <a:t>Western reach of Old River</a:t>
            </a:r>
          </a:p>
          <a:p>
            <a:pPr marL="914400" lvl="1" indent="-342900">
              <a:buFont typeface="Arial" panose="020B0604020202020204" pitchFamily="34" charset="0"/>
              <a:buChar char="•"/>
            </a:pPr>
            <a:r>
              <a:rPr lang="en-US" sz="2000" b="0" kern="0"/>
              <a:t>Eastern reach of Grant Line Canal</a:t>
            </a:r>
          </a:p>
          <a:p>
            <a:pPr marL="914400" lvl="1" indent="-342900">
              <a:buFont typeface="Arial" panose="020B0604020202020204" pitchFamily="34" charset="0"/>
              <a:buChar char="•"/>
            </a:pPr>
            <a:r>
              <a:rPr lang="en-US" sz="2000" kern="0"/>
              <a:t>Four Corners area</a:t>
            </a:r>
            <a:endParaRPr lang="en-US" sz="2000" b="0" kern="0"/>
          </a:p>
          <a:p>
            <a:pPr marL="342900" indent="-342900">
              <a:buFont typeface="Arial" panose="020B0604020202020204" pitchFamily="34" charset="0"/>
              <a:buChar char="•"/>
            </a:pPr>
            <a:r>
              <a:rPr lang="en-US" sz="2400" kern="0"/>
              <a:t>Restoration opportunities </a:t>
            </a:r>
            <a:r>
              <a:rPr lang="en-US" sz="2400" b="0" kern="0"/>
              <a:t>at 12 sites on the right and left banks of </a:t>
            </a:r>
            <a:r>
              <a:rPr lang="en-US" sz="2400" kern="0"/>
              <a:t>the San Joaquin River </a:t>
            </a:r>
            <a:r>
              <a:rPr lang="en-US" sz="2400" b="0" kern="0"/>
              <a:t>are carried forward and will be considered separately for the preferred alternative.</a:t>
            </a:r>
          </a:p>
          <a:p>
            <a:endParaRPr lang="en-US" sz="2400" b="0" kern="0"/>
          </a:p>
        </p:txBody>
      </p:sp>
    </p:spTree>
    <p:extLst>
      <p:ext uri="{BB962C8B-B14F-4D97-AF65-F5344CB8AC3E}">
        <p14:creationId xmlns:p14="http://schemas.microsoft.com/office/powerpoint/2010/main" val="3538248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C3FB-831D-A2EA-405F-AA9688D8934E}"/>
              </a:ext>
            </a:extLst>
          </p:cNvPr>
          <p:cNvSpPr>
            <a:spLocks noGrp="1"/>
          </p:cNvSpPr>
          <p:nvPr>
            <p:ph type="title"/>
          </p:nvPr>
        </p:nvSpPr>
        <p:spPr/>
        <p:txBody>
          <a:bodyPr/>
          <a:lstStyle/>
          <a:p>
            <a:r>
              <a:rPr lang="en-US"/>
              <a:t>Hydraulic Analysis</a:t>
            </a:r>
          </a:p>
        </p:txBody>
      </p:sp>
    </p:spTree>
    <p:extLst>
      <p:ext uri="{BB962C8B-B14F-4D97-AF65-F5344CB8AC3E}">
        <p14:creationId xmlns:p14="http://schemas.microsoft.com/office/powerpoint/2010/main" val="631000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0BF0F5-C204-D03C-1FCD-40A3E80552D6}"/>
              </a:ext>
            </a:extLst>
          </p:cNvPr>
          <p:cNvSpPr>
            <a:spLocks noGrp="1"/>
          </p:cNvSpPr>
          <p:nvPr>
            <p:ph type="title"/>
          </p:nvPr>
        </p:nvSpPr>
        <p:spPr>
          <a:xfrm>
            <a:off x="0" y="365125"/>
            <a:ext cx="12192000" cy="789907"/>
          </a:xfrm>
        </p:spPr>
        <p:txBody>
          <a:bodyPr>
            <a:normAutofit/>
          </a:bodyPr>
          <a:lstStyle/>
          <a:p>
            <a:pPr algn="ctr"/>
            <a:r>
              <a:rPr lang="en-US" sz="3600"/>
              <a:t>Hydraulic Analysis Overview</a:t>
            </a:r>
          </a:p>
        </p:txBody>
      </p:sp>
      <p:sp>
        <p:nvSpPr>
          <p:cNvPr id="4" name="Text Placeholder 3">
            <a:extLst>
              <a:ext uri="{FF2B5EF4-FFF2-40B4-BE49-F238E27FC236}">
                <a16:creationId xmlns:a16="http://schemas.microsoft.com/office/drawing/2014/main" id="{8D79B8A3-44D8-82B3-4C78-6C884DAB1EFF}"/>
              </a:ext>
            </a:extLst>
          </p:cNvPr>
          <p:cNvSpPr>
            <a:spLocks noGrp="1"/>
          </p:cNvSpPr>
          <p:nvPr>
            <p:ph type="body" sz="quarter" idx="10"/>
          </p:nvPr>
        </p:nvSpPr>
        <p:spPr>
          <a:xfrm>
            <a:off x="494422" y="1037576"/>
            <a:ext cx="11153775" cy="5243481"/>
          </a:xfrm>
        </p:spPr>
        <p:txBody>
          <a:bodyPr vert="horz" lIns="91440" tIns="45720" rIns="91440" bIns="45720" rtlCol="0" anchor="t">
            <a:normAutofit/>
          </a:bodyPr>
          <a:lstStyle/>
          <a:p>
            <a:r>
              <a:rPr lang="en-US" sz="2400" b="1">
                <a:latin typeface="Arial" panose="020B0604020202020204" pitchFamily="34" charset="0"/>
                <a:cs typeface="Arial" panose="020B0604020202020204" pitchFamily="34" charset="0"/>
              </a:rPr>
              <a:t>Background: </a:t>
            </a:r>
          </a:p>
          <a:p>
            <a:pPr marL="342900" indent="-342900">
              <a:buFont typeface="Arial" panose="020B0604020202020204" pitchFamily="34" charset="0"/>
              <a:buChar char="•"/>
            </a:pPr>
            <a:r>
              <a:rPr lang="en-US" sz="2400" b="0">
                <a:latin typeface="Arial" panose="020B0604020202020204" pitchFamily="34" charset="0"/>
                <a:cs typeface="Arial" panose="020B0604020202020204" pitchFamily="34" charset="0"/>
              </a:rPr>
              <a:t>Completed hydraulic modeling for Alternative 2b, Alternative 3b, Alternative 3b with sediment removal, and Alternative 6B</a:t>
            </a:r>
          </a:p>
          <a:p>
            <a:pPr marL="342900" indent="-342900">
              <a:buFont typeface="Arial" panose="020B0604020202020204" pitchFamily="34" charset="0"/>
              <a:buChar char="•"/>
            </a:pPr>
            <a:r>
              <a:rPr lang="en-US" sz="2400" b="0">
                <a:latin typeface="Arial"/>
                <a:cs typeface="Arial"/>
              </a:rPr>
              <a:t>Modeled flood benefits compared to the Future Without Project conditions, including </a:t>
            </a:r>
            <a:r>
              <a:rPr lang="en-US" sz="2400" b="0" err="1">
                <a:latin typeface="Arial"/>
                <a:cs typeface="Arial"/>
              </a:rPr>
              <a:t>Mossdale</a:t>
            </a:r>
            <a:r>
              <a:rPr lang="en-US" sz="2400" b="0">
                <a:latin typeface="Arial"/>
                <a:cs typeface="Arial"/>
              </a:rPr>
              <a:t> Tract Urban Flood Risk Reduction (UFRR) Project and Restore Federal Project Design Flow Split (San Joaquin River &amp; Paradise Cut) to refine alternatives</a:t>
            </a:r>
            <a:endParaRPr lang="en-US" sz="2400" b="1">
              <a:latin typeface="Arial"/>
              <a:cs typeface="Arial"/>
            </a:endParaRPr>
          </a:p>
          <a:p>
            <a:r>
              <a:rPr lang="en-US" sz="2400" b="1">
                <a:latin typeface="Arial" panose="020B0604020202020204" pitchFamily="34" charset="0"/>
                <a:cs typeface="Arial" panose="020B0604020202020204" pitchFamily="34" charset="0"/>
              </a:rPr>
              <a:t>Process: </a:t>
            </a:r>
          </a:p>
          <a:p>
            <a:pPr marL="800100" lvl="1" indent="-342900">
              <a:buFont typeface="Arial" panose="020B0604020202020204" pitchFamily="34" charset="0"/>
              <a:buChar char="•"/>
            </a:pPr>
            <a:r>
              <a:rPr lang="en-US" sz="2400">
                <a:latin typeface="Arial" panose="020B0604020202020204" pitchFamily="34" charset="0"/>
                <a:cs typeface="Arial" panose="020B0604020202020204" pitchFamily="34" charset="0"/>
              </a:rPr>
              <a:t>Assumed levees overtop but do not fail</a:t>
            </a:r>
          </a:p>
          <a:p>
            <a:pPr marL="800100" lvl="1" indent="-342900">
              <a:buFont typeface="Arial" panose="020B0604020202020204" pitchFamily="34" charset="0"/>
              <a:buChar char="•"/>
            </a:pPr>
            <a:r>
              <a:rPr lang="en-US" sz="2400"/>
              <a:t>Modeled five flood events for each alternative</a:t>
            </a:r>
            <a:endParaRPr lang="en-US" sz="240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a:latin typeface="Arial" panose="020B0604020202020204" pitchFamily="34" charset="0"/>
                <a:cs typeface="Arial" panose="020B0604020202020204" pitchFamily="34" charset="0"/>
              </a:rPr>
              <a:t>Calculated changes in flow and stage at eight locations</a:t>
            </a:r>
          </a:p>
          <a:p>
            <a:pPr marL="800100" lvl="1" indent="-342900">
              <a:buFont typeface="Arial" panose="020B0604020202020204" pitchFamily="34" charset="0"/>
              <a:buChar char="•"/>
            </a:pPr>
            <a:r>
              <a:rPr lang="en-US" sz="2400"/>
              <a:t>Compared flow and stage to the Future Without Project conditions</a:t>
            </a:r>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6081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9C6F-DB23-A599-F025-9CBB55FC7A05}"/>
              </a:ext>
            </a:extLst>
          </p:cNvPr>
          <p:cNvSpPr>
            <a:spLocks noGrp="1"/>
          </p:cNvSpPr>
          <p:nvPr>
            <p:ph type="title" idx="4294967295"/>
          </p:nvPr>
        </p:nvSpPr>
        <p:spPr>
          <a:xfrm>
            <a:off x="0" y="218699"/>
            <a:ext cx="12192000" cy="774700"/>
          </a:xfrm>
        </p:spPr>
        <p:txBody>
          <a:bodyPr>
            <a:normAutofit/>
          </a:bodyPr>
          <a:lstStyle/>
          <a:p>
            <a:pPr algn="ctr"/>
            <a:r>
              <a:rPr lang="en-US" sz="3600" dirty="0"/>
              <a:t>Hydraulic Analysis Scenarios</a:t>
            </a:r>
          </a:p>
        </p:txBody>
      </p:sp>
      <p:sp>
        <p:nvSpPr>
          <p:cNvPr id="7" name="TextBox 6">
            <a:extLst>
              <a:ext uri="{FF2B5EF4-FFF2-40B4-BE49-F238E27FC236}">
                <a16:creationId xmlns:a16="http://schemas.microsoft.com/office/drawing/2014/main" id="{CCFCDA3F-ADFF-B915-E1B3-7B958211F88F}"/>
              </a:ext>
            </a:extLst>
          </p:cNvPr>
          <p:cNvSpPr txBox="1"/>
          <p:nvPr/>
        </p:nvSpPr>
        <p:spPr>
          <a:xfrm>
            <a:off x="1078172" y="1132900"/>
            <a:ext cx="10496550" cy="5201424"/>
          </a:xfrm>
          <a:prstGeom prst="rect">
            <a:avLst/>
          </a:prstGeom>
          <a:noFill/>
        </p:spPr>
        <p:txBody>
          <a:bodyPr wrap="square" rtlCol="0">
            <a:spAutoFit/>
          </a:bodyPr>
          <a:lstStyle/>
          <a:p>
            <a:pPr marL="514350" indent="-514350">
              <a:spcAft>
                <a:spcPts val="1200"/>
              </a:spcAft>
              <a:buFont typeface="+mj-lt"/>
              <a:buAutoNum type="arabicPeriod"/>
            </a:pPr>
            <a:r>
              <a:rPr lang="en-US" sz="3200" dirty="0">
                <a:latin typeface="Arial" panose="020B0604020202020204" pitchFamily="34" charset="0"/>
                <a:cs typeface="Arial" panose="020B0604020202020204" pitchFamily="34" charset="0"/>
              </a:rPr>
              <a:t>Existing Condition (2024)</a:t>
            </a:r>
          </a:p>
          <a:p>
            <a:pPr marL="514350" indent="-514350">
              <a:spcAft>
                <a:spcPts val="1200"/>
              </a:spcAft>
              <a:buFont typeface="+mj-lt"/>
              <a:buAutoNum type="arabicPeriod"/>
            </a:pPr>
            <a:r>
              <a:rPr lang="en-US" sz="3200" dirty="0">
                <a:latin typeface="Arial" panose="020B0604020202020204" pitchFamily="34" charset="0"/>
                <a:cs typeface="Arial" panose="020B0604020202020204" pitchFamily="34" charset="0"/>
              </a:rPr>
              <a:t>Future Without Project (FWOP)</a:t>
            </a:r>
          </a:p>
          <a:p>
            <a:pPr marL="971550" lvl="1" indent="-514350">
              <a:spcAft>
                <a:spcPts val="1200"/>
              </a:spcAft>
              <a:buFont typeface="Arial" panose="020B0604020202020204" pitchFamily="34" charset="0"/>
              <a:buChar char="•"/>
            </a:pPr>
            <a:r>
              <a:rPr lang="en-US" sz="2800" dirty="0" err="1">
                <a:latin typeface="Arial" panose="020B0604020202020204" pitchFamily="34" charset="0"/>
                <a:cs typeface="Arial" panose="020B0604020202020204" pitchFamily="34" charset="0"/>
              </a:rPr>
              <a:t>Mossdale</a:t>
            </a:r>
            <a:r>
              <a:rPr lang="en-US" sz="2800" dirty="0">
                <a:latin typeface="Arial" panose="020B0604020202020204" pitchFamily="34" charset="0"/>
                <a:cs typeface="Arial" panose="020B0604020202020204" pitchFamily="34" charset="0"/>
              </a:rPr>
              <a:t> Tract UFFR Project</a:t>
            </a:r>
          </a:p>
          <a:p>
            <a:pPr marL="971550" lvl="1" indent="-514350">
              <a:spcAft>
                <a:spcPts val="1200"/>
              </a:spcAft>
              <a:buFont typeface="Arial" panose="020B0604020202020204" pitchFamily="34" charset="0"/>
              <a:buChar char="•"/>
            </a:pPr>
            <a:r>
              <a:rPr lang="en-US" sz="2800" dirty="0">
                <a:latin typeface="Arial" panose="020B0604020202020204" pitchFamily="34" charset="0"/>
                <a:cs typeface="Arial" panose="020B0604020202020204" pitchFamily="34" charset="0"/>
              </a:rPr>
              <a:t>Restore Federal Project Design Flow Split (San Joaquin River &amp; Paradise Cut)</a:t>
            </a:r>
          </a:p>
          <a:p>
            <a:pPr marL="514350" indent="-514350">
              <a:spcAft>
                <a:spcPts val="1200"/>
              </a:spcAft>
              <a:buFont typeface="+mj-lt"/>
              <a:buAutoNum type="arabicPeriod"/>
            </a:pPr>
            <a:r>
              <a:rPr lang="en-US" sz="3200" dirty="0">
                <a:latin typeface="Arial" panose="020B0604020202020204" pitchFamily="34" charset="0"/>
                <a:cs typeface="Arial" panose="020B0604020202020204" pitchFamily="34" charset="0"/>
              </a:rPr>
              <a:t>Alternative 2b</a:t>
            </a:r>
          </a:p>
          <a:p>
            <a:pPr marL="514350" indent="-514350">
              <a:spcAft>
                <a:spcPts val="1200"/>
              </a:spcAft>
              <a:buFont typeface="+mj-lt"/>
              <a:buAutoNum type="arabicPeriod"/>
            </a:pPr>
            <a:r>
              <a:rPr lang="en-US" sz="3200" dirty="0">
                <a:latin typeface="Arial" panose="020B0604020202020204" pitchFamily="34" charset="0"/>
                <a:cs typeface="Arial" panose="020B0604020202020204" pitchFamily="34" charset="0"/>
              </a:rPr>
              <a:t>Alternative 3b</a:t>
            </a:r>
          </a:p>
          <a:p>
            <a:pPr marL="514350" indent="-514350">
              <a:spcAft>
                <a:spcPts val="1200"/>
              </a:spcAft>
              <a:buFont typeface="+mj-lt"/>
              <a:buAutoNum type="arabicPeriod"/>
            </a:pPr>
            <a:r>
              <a:rPr lang="en-US" sz="3200" dirty="0">
                <a:latin typeface="Arial" panose="020B0604020202020204" pitchFamily="34" charset="0"/>
                <a:cs typeface="Arial" panose="020B0604020202020204" pitchFamily="34" charset="0"/>
              </a:rPr>
              <a:t>Alternative 6b</a:t>
            </a:r>
            <a:endParaRPr lang="en-US" sz="3200" dirty="0"/>
          </a:p>
          <a:p>
            <a:pPr marL="800100"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1935346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FCA2-357B-395C-75F3-6BA1182338C7}"/>
              </a:ext>
            </a:extLst>
          </p:cNvPr>
          <p:cNvSpPr>
            <a:spLocks noGrp="1"/>
          </p:cNvSpPr>
          <p:nvPr>
            <p:ph type="title" idx="4294967295"/>
          </p:nvPr>
        </p:nvSpPr>
        <p:spPr>
          <a:xfrm>
            <a:off x="0" y="287634"/>
            <a:ext cx="12192000" cy="790575"/>
          </a:xfrm>
        </p:spPr>
        <p:txBody>
          <a:bodyPr>
            <a:normAutofit/>
          </a:bodyPr>
          <a:lstStyle/>
          <a:p>
            <a:pPr algn="ctr"/>
            <a:r>
              <a:rPr lang="en-US" sz="3600"/>
              <a:t>Hydraulic Analysis Flood Events </a:t>
            </a:r>
            <a:endParaRPr lang="en-US" sz="3600">
              <a:solidFill>
                <a:srgbClr val="FF0000"/>
              </a:solidFill>
            </a:endParaRPr>
          </a:p>
        </p:txBody>
      </p:sp>
      <p:graphicFrame>
        <p:nvGraphicFramePr>
          <p:cNvPr id="4" name="Content Placeholder 5">
            <a:extLst>
              <a:ext uri="{FF2B5EF4-FFF2-40B4-BE49-F238E27FC236}">
                <a16:creationId xmlns:a16="http://schemas.microsoft.com/office/drawing/2014/main" id="{A101F78B-8376-9683-380E-AFAD900D93E0}"/>
              </a:ext>
            </a:extLst>
          </p:cNvPr>
          <p:cNvGraphicFramePr>
            <a:graphicFrameLocks/>
          </p:cNvGraphicFramePr>
          <p:nvPr>
            <p:extLst>
              <p:ext uri="{D42A27DB-BD31-4B8C-83A1-F6EECF244321}">
                <p14:modId xmlns:p14="http://schemas.microsoft.com/office/powerpoint/2010/main" val="429236099"/>
              </p:ext>
            </p:extLst>
          </p:nvPr>
        </p:nvGraphicFramePr>
        <p:xfrm>
          <a:off x="838200" y="1078209"/>
          <a:ext cx="10515600" cy="49377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331244937"/>
                    </a:ext>
                  </a:extLst>
                </a:gridCol>
                <a:gridCol w="5257800">
                  <a:extLst>
                    <a:ext uri="{9D8B030D-6E8A-4147-A177-3AD203B41FA5}">
                      <a16:colId xmlns:a16="http://schemas.microsoft.com/office/drawing/2014/main" val="1574583637"/>
                    </a:ext>
                  </a:extLst>
                </a:gridCol>
              </a:tblGrid>
              <a:tr h="370840">
                <a:tc>
                  <a:txBody>
                    <a:bodyPr/>
                    <a:lstStyle/>
                    <a:p>
                      <a:pPr algn="ctr"/>
                      <a:r>
                        <a:rPr lang="en-US" sz="3200" dirty="0"/>
                        <a:t>Flood (Hydrologic) Events</a:t>
                      </a:r>
                      <a:endParaRPr lang="en-US" sz="3200" dirty="0">
                        <a:solidFill>
                          <a:srgbClr val="FF0000"/>
                        </a:solidFill>
                      </a:endParaRPr>
                    </a:p>
                  </a:txBody>
                  <a:tcPr/>
                </a:tc>
                <a:tc>
                  <a:txBody>
                    <a:bodyPr/>
                    <a:lstStyle/>
                    <a:p>
                      <a:pPr algn="ctr"/>
                      <a:r>
                        <a:rPr lang="en-US" sz="3200" dirty="0"/>
                        <a:t>Vernalis Peak Flow (</a:t>
                      </a:r>
                      <a:r>
                        <a:rPr lang="en-US" sz="3200" dirty="0" err="1"/>
                        <a:t>cfs</a:t>
                      </a:r>
                      <a:r>
                        <a:rPr lang="en-US" sz="3200" dirty="0"/>
                        <a:t>)</a:t>
                      </a:r>
                    </a:p>
                  </a:txBody>
                  <a:tcPr/>
                </a:tc>
                <a:extLst>
                  <a:ext uri="{0D108BD9-81ED-4DB2-BD59-A6C34878D82A}">
                    <a16:rowId xmlns:a16="http://schemas.microsoft.com/office/drawing/2014/main" val="2358273325"/>
                  </a:ext>
                </a:extLst>
              </a:tr>
              <a:tr h="370840">
                <a:tc>
                  <a:txBody>
                    <a:bodyPr/>
                    <a:lstStyle/>
                    <a:p>
                      <a:pPr algn="ctr"/>
                      <a:r>
                        <a:rPr lang="en-US" sz="3200" dirty="0"/>
                        <a:t>Federal Flood Project Design Flow (1955)</a:t>
                      </a:r>
                    </a:p>
                  </a:txBody>
                  <a:tcPr/>
                </a:tc>
                <a:tc>
                  <a:txBody>
                    <a:bodyPr/>
                    <a:lstStyle/>
                    <a:p>
                      <a:pPr algn="ctr"/>
                      <a:r>
                        <a:rPr lang="en-US" sz="3200" dirty="0"/>
                        <a:t>52,000</a:t>
                      </a:r>
                    </a:p>
                  </a:txBody>
                  <a:tcPr/>
                </a:tc>
                <a:extLst>
                  <a:ext uri="{0D108BD9-81ED-4DB2-BD59-A6C34878D82A}">
                    <a16:rowId xmlns:a16="http://schemas.microsoft.com/office/drawing/2014/main" val="3715538096"/>
                  </a:ext>
                </a:extLst>
              </a:tr>
              <a:tr h="370840">
                <a:tc>
                  <a:txBody>
                    <a:bodyPr/>
                    <a:lstStyle/>
                    <a:p>
                      <a:pPr algn="ctr"/>
                      <a:r>
                        <a:rPr lang="en-US" sz="3200" dirty="0"/>
                        <a:t>100-Year</a:t>
                      </a:r>
                    </a:p>
                  </a:txBody>
                  <a:tcPr/>
                </a:tc>
                <a:tc>
                  <a:txBody>
                    <a:bodyPr/>
                    <a:lstStyle/>
                    <a:p>
                      <a:pPr algn="ctr"/>
                      <a:r>
                        <a:rPr lang="en-US" sz="3200" dirty="0"/>
                        <a:t>84,000</a:t>
                      </a:r>
                    </a:p>
                  </a:txBody>
                  <a:tcPr/>
                </a:tc>
                <a:extLst>
                  <a:ext uri="{0D108BD9-81ED-4DB2-BD59-A6C34878D82A}">
                    <a16:rowId xmlns:a16="http://schemas.microsoft.com/office/drawing/2014/main" val="2465565060"/>
                  </a:ext>
                </a:extLst>
              </a:tr>
              <a:tr h="370840">
                <a:tc>
                  <a:txBody>
                    <a:bodyPr/>
                    <a:lstStyle/>
                    <a:p>
                      <a:pPr algn="ctr"/>
                      <a:r>
                        <a:rPr lang="en-US" sz="3200" dirty="0"/>
                        <a:t>200-Year</a:t>
                      </a:r>
                    </a:p>
                  </a:txBody>
                  <a:tcPr/>
                </a:tc>
                <a:tc>
                  <a:txBody>
                    <a:bodyPr/>
                    <a:lstStyle/>
                    <a:p>
                      <a:pPr algn="ctr"/>
                      <a:r>
                        <a:rPr lang="en-US" sz="3200" dirty="0"/>
                        <a:t>97,000</a:t>
                      </a:r>
                    </a:p>
                  </a:txBody>
                  <a:tcPr/>
                </a:tc>
                <a:extLst>
                  <a:ext uri="{0D108BD9-81ED-4DB2-BD59-A6C34878D82A}">
                    <a16:rowId xmlns:a16="http://schemas.microsoft.com/office/drawing/2014/main" val="2321066061"/>
                  </a:ext>
                </a:extLst>
              </a:tr>
              <a:tr h="370840">
                <a:tc>
                  <a:txBody>
                    <a:bodyPr/>
                    <a:lstStyle/>
                    <a:p>
                      <a:pPr algn="ctr"/>
                      <a:r>
                        <a:rPr lang="en-US" sz="3200" dirty="0" err="1"/>
                        <a:t>Mossdale</a:t>
                      </a:r>
                      <a:r>
                        <a:rPr lang="en-US" sz="3200" dirty="0"/>
                        <a:t> UFFR Design With Sea Level Rise (SLR)</a:t>
                      </a:r>
                    </a:p>
                  </a:txBody>
                  <a:tcPr/>
                </a:tc>
                <a:tc>
                  <a:txBody>
                    <a:bodyPr/>
                    <a:lstStyle/>
                    <a:p>
                      <a:pPr algn="ctr"/>
                      <a:r>
                        <a:rPr lang="en-US" sz="3200" dirty="0"/>
                        <a:t>210,000</a:t>
                      </a:r>
                    </a:p>
                  </a:txBody>
                  <a:tcPr/>
                </a:tc>
                <a:extLst>
                  <a:ext uri="{0D108BD9-81ED-4DB2-BD59-A6C34878D82A}">
                    <a16:rowId xmlns:a16="http://schemas.microsoft.com/office/drawing/2014/main" val="2793198315"/>
                  </a:ext>
                </a:extLst>
              </a:tr>
              <a:tr h="370840">
                <a:tc>
                  <a:txBody>
                    <a:bodyPr/>
                    <a:lstStyle/>
                    <a:p>
                      <a:pPr algn="ctr"/>
                      <a:r>
                        <a:rPr lang="en-US" sz="3200" dirty="0"/>
                        <a:t>200-Year (2072 Projection) With SLR</a:t>
                      </a:r>
                    </a:p>
                  </a:txBody>
                  <a:tcPr/>
                </a:tc>
                <a:tc>
                  <a:txBody>
                    <a:bodyPr/>
                    <a:lstStyle/>
                    <a:p>
                      <a:pPr algn="ctr"/>
                      <a:r>
                        <a:rPr lang="en-US" sz="3200" dirty="0"/>
                        <a:t>313,000</a:t>
                      </a:r>
                    </a:p>
                  </a:txBody>
                  <a:tcPr/>
                </a:tc>
                <a:extLst>
                  <a:ext uri="{0D108BD9-81ED-4DB2-BD59-A6C34878D82A}">
                    <a16:rowId xmlns:a16="http://schemas.microsoft.com/office/drawing/2014/main" val="1412502359"/>
                  </a:ext>
                </a:extLst>
              </a:tr>
            </a:tbl>
          </a:graphicData>
        </a:graphic>
      </p:graphicFrame>
    </p:spTree>
    <p:extLst>
      <p:ext uri="{BB962C8B-B14F-4D97-AF65-F5344CB8AC3E}">
        <p14:creationId xmlns:p14="http://schemas.microsoft.com/office/powerpoint/2010/main" val="2501972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4BF28-8EEB-1CB7-BCCE-E520338DBB4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62A1CF-CB2D-CAFF-FBBF-93921D33A380}"/>
              </a:ext>
            </a:extLst>
          </p:cNvPr>
          <p:cNvPicPr>
            <a:picLocks noChangeAspect="1"/>
          </p:cNvPicPr>
          <p:nvPr/>
        </p:nvPicPr>
        <p:blipFill>
          <a:blip r:embed="rId3"/>
          <a:stretch>
            <a:fillRect/>
          </a:stretch>
        </p:blipFill>
        <p:spPr>
          <a:xfrm>
            <a:off x="0" y="-25699"/>
            <a:ext cx="12192000" cy="6832362"/>
          </a:xfrm>
          <a:prstGeom prst="rect">
            <a:avLst/>
          </a:prstGeom>
        </p:spPr>
      </p:pic>
      <p:sp>
        <p:nvSpPr>
          <p:cNvPr id="7" name="Oval 6">
            <a:extLst>
              <a:ext uri="{FF2B5EF4-FFF2-40B4-BE49-F238E27FC236}">
                <a16:creationId xmlns:a16="http://schemas.microsoft.com/office/drawing/2014/main" id="{502FFEFF-89DC-1D92-F566-16DCE3C134C3}"/>
              </a:ext>
            </a:extLst>
          </p:cNvPr>
          <p:cNvSpPr/>
          <p:nvPr/>
        </p:nvSpPr>
        <p:spPr>
          <a:xfrm>
            <a:off x="8205745" y="6616899"/>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EA847AC-513C-630B-FAAE-6F1002EF2D88}"/>
              </a:ext>
            </a:extLst>
          </p:cNvPr>
          <p:cNvSpPr/>
          <p:nvPr/>
        </p:nvSpPr>
        <p:spPr>
          <a:xfrm>
            <a:off x="6705600" y="51337"/>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8050248-B2E8-FCAB-F268-9CF335A65F14}"/>
              </a:ext>
            </a:extLst>
          </p:cNvPr>
          <p:cNvSpPr/>
          <p:nvPr/>
        </p:nvSpPr>
        <p:spPr>
          <a:xfrm>
            <a:off x="5265495" y="3909515"/>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D92A189F-9317-38EE-5E50-B47FD7968BD3}"/>
              </a:ext>
            </a:extLst>
          </p:cNvPr>
          <p:cNvSpPr/>
          <p:nvPr/>
        </p:nvSpPr>
        <p:spPr>
          <a:xfrm>
            <a:off x="4997395" y="2849881"/>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9470269-8C67-932D-73BF-92FF609B002E}"/>
              </a:ext>
            </a:extLst>
          </p:cNvPr>
          <p:cNvSpPr/>
          <p:nvPr/>
        </p:nvSpPr>
        <p:spPr>
          <a:xfrm>
            <a:off x="4680666" y="2164081"/>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A0CDD93B-F350-BF58-118F-1FA25CBDC7FB}"/>
              </a:ext>
            </a:extLst>
          </p:cNvPr>
          <p:cNvSpPr/>
          <p:nvPr/>
        </p:nvSpPr>
        <p:spPr>
          <a:xfrm>
            <a:off x="2048786" y="2974459"/>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C79EC9D8-F1C0-947F-FC7E-62F02ADDD8C8}"/>
              </a:ext>
            </a:extLst>
          </p:cNvPr>
          <p:cNvSpPr/>
          <p:nvPr/>
        </p:nvSpPr>
        <p:spPr>
          <a:xfrm>
            <a:off x="7679250" y="4603570"/>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7F7BCAC9-D4E8-2964-7072-BBFFEA60004A}"/>
              </a:ext>
            </a:extLst>
          </p:cNvPr>
          <p:cNvCxnSpPr/>
          <p:nvPr/>
        </p:nvCxnSpPr>
        <p:spPr>
          <a:xfrm flipH="1" flipV="1">
            <a:off x="6913088" y="191875"/>
            <a:ext cx="228587" cy="73954"/>
          </a:xfrm>
          <a:prstGeom prst="line">
            <a:avLst/>
          </a:prstGeom>
        </p:spPr>
        <p:style>
          <a:lnRef idx="2">
            <a:schemeClr val="dk1"/>
          </a:lnRef>
          <a:fillRef idx="0">
            <a:schemeClr val="dk1"/>
          </a:fillRef>
          <a:effectRef idx="1">
            <a:schemeClr val="dk1"/>
          </a:effectRef>
          <a:fontRef idx="minor">
            <a:schemeClr val="tx1"/>
          </a:fontRef>
        </p:style>
      </p:cxnSp>
      <p:cxnSp>
        <p:nvCxnSpPr>
          <p:cNvPr id="54" name="Straight Connector 53">
            <a:extLst>
              <a:ext uri="{FF2B5EF4-FFF2-40B4-BE49-F238E27FC236}">
                <a16:creationId xmlns:a16="http://schemas.microsoft.com/office/drawing/2014/main" id="{D9D1A9B6-C3D4-F4C2-816C-5DC31A7A4945}"/>
              </a:ext>
            </a:extLst>
          </p:cNvPr>
          <p:cNvCxnSpPr/>
          <p:nvPr/>
        </p:nvCxnSpPr>
        <p:spPr>
          <a:xfrm>
            <a:off x="4403350" y="2046478"/>
            <a:ext cx="229916" cy="91440"/>
          </a:xfrm>
          <a:prstGeom prst="line">
            <a:avLst/>
          </a:prstGeom>
        </p:spPr>
        <p:style>
          <a:lnRef idx="2">
            <a:schemeClr val="dk1"/>
          </a:lnRef>
          <a:fillRef idx="0">
            <a:schemeClr val="dk1"/>
          </a:fillRef>
          <a:effectRef idx="1">
            <a:schemeClr val="dk1"/>
          </a:effectRef>
          <a:fontRef idx="minor">
            <a:schemeClr val="tx1"/>
          </a:fontRef>
        </p:style>
      </p:cxnSp>
      <p:cxnSp>
        <p:nvCxnSpPr>
          <p:cNvPr id="55" name="Straight Connector 54">
            <a:extLst>
              <a:ext uri="{FF2B5EF4-FFF2-40B4-BE49-F238E27FC236}">
                <a16:creationId xmlns:a16="http://schemas.microsoft.com/office/drawing/2014/main" id="{B3801852-067C-B18F-F7EF-4962BBE8DA5B}"/>
              </a:ext>
            </a:extLst>
          </p:cNvPr>
          <p:cNvCxnSpPr>
            <a:cxnSpLocks/>
          </p:cNvCxnSpPr>
          <p:nvPr/>
        </p:nvCxnSpPr>
        <p:spPr>
          <a:xfrm>
            <a:off x="5223975" y="2942616"/>
            <a:ext cx="190863" cy="0"/>
          </a:xfrm>
          <a:prstGeom prst="line">
            <a:avLst/>
          </a:prstGeom>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0525B62D-ACE6-FD2E-F51F-9A2A407DA67F}"/>
              </a:ext>
            </a:extLst>
          </p:cNvPr>
          <p:cNvCxnSpPr>
            <a:cxnSpLocks/>
          </p:cNvCxnSpPr>
          <p:nvPr/>
        </p:nvCxnSpPr>
        <p:spPr>
          <a:xfrm flipV="1">
            <a:off x="4879448" y="4064097"/>
            <a:ext cx="383932" cy="244356"/>
          </a:xfrm>
          <a:prstGeom prst="line">
            <a:avLst/>
          </a:prstGeom>
        </p:spPr>
        <p:style>
          <a:lnRef idx="2">
            <a:schemeClr val="dk1"/>
          </a:lnRef>
          <a:fillRef idx="0">
            <a:schemeClr val="dk1"/>
          </a:fillRef>
          <a:effectRef idx="1">
            <a:schemeClr val="dk1"/>
          </a:effectRef>
          <a:fontRef idx="minor">
            <a:schemeClr val="tx1"/>
          </a:fontRef>
        </p:style>
      </p:cxnSp>
      <p:cxnSp>
        <p:nvCxnSpPr>
          <p:cNvPr id="58" name="Straight Connector 57">
            <a:extLst>
              <a:ext uri="{FF2B5EF4-FFF2-40B4-BE49-F238E27FC236}">
                <a16:creationId xmlns:a16="http://schemas.microsoft.com/office/drawing/2014/main" id="{3BC3F5F5-17EB-718A-B9C1-06BE06621CFE}"/>
              </a:ext>
            </a:extLst>
          </p:cNvPr>
          <p:cNvCxnSpPr>
            <a:cxnSpLocks/>
          </p:cNvCxnSpPr>
          <p:nvPr/>
        </p:nvCxnSpPr>
        <p:spPr>
          <a:xfrm flipV="1">
            <a:off x="6445600" y="5273436"/>
            <a:ext cx="131052" cy="307215"/>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Connector 61">
            <a:extLst>
              <a:ext uri="{FF2B5EF4-FFF2-40B4-BE49-F238E27FC236}">
                <a16:creationId xmlns:a16="http://schemas.microsoft.com/office/drawing/2014/main" id="{E2D98BC8-A8A1-099C-233D-25FF422E6907}"/>
              </a:ext>
            </a:extLst>
          </p:cNvPr>
          <p:cNvCxnSpPr>
            <a:cxnSpLocks/>
          </p:cNvCxnSpPr>
          <p:nvPr/>
        </p:nvCxnSpPr>
        <p:spPr>
          <a:xfrm>
            <a:off x="7884098" y="4680259"/>
            <a:ext cx="342847" cy="0"/>
          </a:xfrm>
          <a:prstGeom prst="line">
            <a:avLst/>
          </a:prstGeom>
        </p:spPr>
        <p:style>
          <a:lnRef idx="2">
            <a:schemeClr val="dk1"/>
          </a:lnRef>
          <a:fillRef idx="0">
            <a:schemeClr val="dk1"/>
          </a:fillRef>
          <a:effectRef idx="1">
            <a:schemeClr val="dk1"/>
          </a:effectRef>
          <a:fontRef idx="minor">
            <a:schemeClr val="tx1"/>
          </a:fontRef>
        </p:style>
      </p:cxnSp>
      <p:cxnSp>
        <p:nvCxnSpPr>
          <p:cNvPr id="64" name="Straight Connector 63">
            <a:extLst>
              <a:ext uri="{FF2B5EF4-FFF2-40B4-BE49-F238E27FC236}">
                <a16:creationId xmlns:a16="http://schemas.microsoft.com/office/drawing/2014/main" id="{C8455E85-A1EC-7DB2-131B-09D31040FDEF}"/>
              </a:ext>
            </a:extLst>
          </p:cNvPr>
          <p:cNvCxnSpPr>
            <a:cxnSpLocks/>
          </p:cNvCxnSpPr>
          <p:nvPr/>
        </p:nvCxnSpPr>
        <p:spPr>
          <a:xfrm flipH="1">
            <a:off x="8419759" y="6306801"/>
            <a:ext cx="215485" cy="310098"/>
          </a:xfrm>
          <a:prstGeom prst="line">
            <a:avLst/>
          </a:prstGeom>
        </p:spPr>
        <p:style>
          <a:lnRef idx="2">
            <a:schemeClr val="dk1"/>
          </a:lnRef>
          <a:fillRef idx="0">
            <a:schemeClr val="dk1"/>
          </a:fillRef>
          <a:effectRef idx="1">
            <a:schemeClr val="dk1"/>
          </a:effectRef>
          <a:fontRef idx="minor">
            <a:schemeClr val="tx1"/>
          </a:fontRef>
        </p:style>
      </p:cxnSp>
      <p:sp>
        <p:nvSpPr>
          <p:cNvPr id="68" name="TextBox 67">
            <a:extLst>
              <a:ext uri="{FF2B5EF4-FFF2-40B4-BE49-F238E27FC236}">
                <a16:creationId xmlns:a16="http://schemas.microsoft.com/office/drawing/2014/main" id="{1D3F9929-8C32-2CB0-A3B9-F97A4FFE833F}"/>
              </a:ext>
            </a:extLst>
          </p:cNvPr>
          <p:cNvSpPr txBox="1"/>
          <p:nvPr/>
        </p:nvSpPr>
        <p:spPr>
          <a:xfrm>
            <a:off x="244929" y="162081"/>
            <a:ext cx="569204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a:t>Hydraulic Analysis Locations</a:t>
            </a:r>
          </a:p>
        </p:txBody>
      </p:sp>
      <p:sp>
        <p:nvSpPr>
          <p:cNvPr id="8" name="Oval 7">
            <a:extLst>
              <a:ext uri="{FF2B5EF4-FFF2-40B4-BE49-F238E27FC236}">
                <a16:creationId xmlns:a16="http://schemas.microsoft.com/office/drawing/2014/main" id="{ECD6BAD1-78DD-E092-5376-4CBB90AB4022}"/>
              </a:ext>
            </a:extLst>
          </p:cNvPr>
          <p:cNvSpPr/>
          <p:nvPr/>
        </p:nvSpPr>
        <p:spPr>
          <a:xfrm>
            <a:off x="6563602" y="5074920"/>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A564E15-F0B5-C661-0766-3A2772680FAE}"/>
              </a:ext>
            </a:extLst>
          </p:cNvPr>
          <p:cNvSpPr txBox="1"/>
          <p:nvPr/>
        </p:nvSpPr>
        <p:spPr>
          <a:xfrm>
            <a:off x="1158771" y="1826009"/>
            <a:ext cx="3219938" cy="338554"/>
          </a:xfrm>
          <a:prstGeom prst="rect">
            <a:avLst/>
          </a:prstGeom>
          <a:solidFill>
            <a:schemeClr val="bg1"/>
          </a:solidFill>
          <a:ln>
            <a:solidFill>
              <a:schemeClr val="tx1"/>
            </a:solidFill>
          </a:ln>
        </p:spPr>
        <p:txBody>
          <a:bodyPr wrap="square" rtlCol="0">
            <a:spAutoFit/>
          </a:bodyPr>
          <a:lstStyle/>
          <a:p>
            <a:pPr algn="ctr"/>
            <a:r>
              <a:rPr lang="en-US" sz="1600"/>
              <a:t>Middle R at Undine Road Bridge</a:t>
            </a:r>
          </a:p>
        </p:txBody>
      </p:sp>
      <p:sp>
        <p:nvSpPr>
          <p:cNvPr id="3" name="TextBox 2">
            <a:extLst>
              <a:ext uri="{FF2B5EF4-FFF2-40B4-BE49-F238E27FC236}">
                <a16:creationId xmlns:a16="http://schemas.microsoft.com/office/drawing/2014/main" id="{56B7306C-7933-3CD7-C4CD-8DE660801F25}"/>
              </a:ext>
            </a:extLst>
          </p:cNvPr>
          <p:cNvSpPr txBox="1"/>
          <p:nvPr/>
        </p:nvSpPr>
        <p:spPr>
          <a:xfrm>
            <a:off x="7240955" y="144585"/>
            <a:ext cx="3372616" cy="338554"/>
          </a:xfrm>
          <a:prstGeom prst="rect">
            <a:avLst/>
          </a:prstGeom>
          <a:solidFill>
            <a:schemeClr val="bg1"/>
          </a:solidFill>
          <a:ln>
            <a:solidFill>
              <a:schemeClr val="tx1"/>
            </a:solidFill>
          </a:ln>
        </p:spPr>
        <p:txBody>
          <a:bodyPr wrap="square" rtlCol="0">
            <a:spAutoFit/>
          </a:bodyPr>
          <a:lstStyle/>
          <a:p>
            <a:pPr algn="ctr"/>
            <a:r>
              <a:rPr lang="en-US" sz="1600"/>
              <a:t>San Joaquin R at Howard Road Bridge</a:t>
            </a:r>
          </a:p>
        </p:txBody>
      </p:sp>
      <p:sp>
        <p:nvSpPr>
          <p:cNvPr id="6" name="TextBox 5">
            <a:extLst>
              <a:ext uri="{FF2B5EF4-FFF2-40B4-BE49-F238E27FC236}">
                <a16:creationId xmlns:a16="http://schemas.microsoft.com/office/drawing/2014/main" id="{C63C109B-89CC-9E65-BF7B-99E1B6FAE2B4}"/>
              </a:ext>
            </a:extLst>
          </p:cNvPr>
          <p:cNvSpPr txBox="1"/>
          <p:nvPr/>
        </p:nvSpPr>
        <p:spPr>
          <a:xfrm>
            <a:off x="5537201" y="2801815"/>
            <a:ext cx="2028091" cy="338554"/>
          </a:xfrm>
          <a:prstGeom prst="rect">
            <a:avLst/>
          </a:prstGeom>
          <a:solidFill>
            <a:schemeClr val="bg1"/>
          </a:solidFill>
          <a:ln>
            <a:solidFill>
              <a:schemeClr val="tx1"/>
            </a:solidFill>
          </a:ln>
        </p:spPr>
        <p:txBody>
          <a:bodyPr wrap="square" rtlCol="0">
            <a:spAutoFit/>
          </a:bodyPr>
          <a:lstStyle/>
          <a:p>
            <a:pPr algn="ctr"/>
            <a:r>
              <a:rPr lang="en-US" sz="1600"/>
              <a:t>Old R at Middle River</a:t>
            </a:r>
          </a:p>
        </p:txBody>
      </p:sp>
      <p:sp>
        <p:nvSpPr>
          <p:cNvPr id="9" name="TextBox 8">
            <a:extLst>
              <a:ext uri="{FF2B5EF4-FFF2-40B4-BE49-F238E27FC236}">
                <a16:creationId xmlns:a16="http://schemas.microsoft.com/office/drawing/2014/main" id="{A8D8EA85-7914-A92F-B6E8-0DE1D1B14300}"/>
              </a:ext>
            </a:extLst>
          </p:cNvPr>
          <p:cNvSpPr txBox="1"/>
          <p:nvPr/>
        </p:nvSpPr>
        <p:spPr>
          <a:xfrm>
            <a:off x="8276494" y="4532922"/>
            <a:ext cx="1896206" cy="338554"/>
          </a:xfrm>
          <a:prstGeom prst="rect">
            <a:avLst/>
          </a:prstGeom>
          <a:solidFill>
            <a:schemeClr val="bg1"/>
          </a:solidFill>
          <a:ln>
            <a:solidFill>
              <a:schemeClr val="tx1"/>
            </a:solidFill>
          </a:ln>
        </p:spPr>
        <p:txBody>
          <a:bodyPr wrap="square" rtlCol="0">
            <a:spAutoFit/>
          </a:bodyPr>
          <a:lstStyle/>
          <a:p>
            <a:pPr algn="ctr"/>
            <a:r>
              <a:rPr lang="en-US" sz="1600"/>
              <a:t>San Joaquin R at I-5</a:t>
            </a:r>
          </a:p>
        </p:txBody>
      </p:sp>
      <p:sp>
        <p:nvSpPr>
          <p:cNvPr id="10" name="TextBox 9">
            <a:extLst>
              <a:ext uri="{FF2B5EF4-FFF2-40B4-BE49-F238E27FC236}">
                <a16:creationId xmlns:a16="http://schemas.microsoft.com/office/drawing/2014/main" id="{50F6843B-D326-F855-1720-E8A51DE9E97C}"/>
              </a:ext>
            </a:extLst>
          </p:cNvPr>
          <p:cNvSpPr txBox="1"/>
          <p:nvPr/>
        </p:nvSpPr>
        <p:spPr>
          <a:xfrm>
            <a:off x="8229601" y="5918198"/>
            <a:ext cx="3673230" cy="338554"/>
          </a:xfrm>
          <a:prstGeom prst="rect">
            <a:avLst/>
          </a:prstGeom>
          <a:solidFill>
            <a:schemeClr val="bg1"/>
          </a:solidFill>
          <a:ln>
            <a:solidFill>
              <a:schemeClr val="tx1"/>
            </a:solidFill>
          </a:ln>
        </p:spPr>
        <p:txBody>
          <a:bodyPr wrap="square" rtlCol="0">
            <a:spAutoFit/>
          </a:bodyPr>
          <a:lstStyle/>
          <a:p>
            <a:pPr algn="ctr"/>
            <a:r>
              <a:rPr lang="en-US" sz="1600"/>
              <a:t>San Joaquin R d/s of Banta Carbona Canal</a:t>
            </a:r>
          </a:p>
        </p:txBody>
      </p:sp>
      <p:sp>
        <p:nvSpPr>
          <p:cNvPr id="11" name="TextBox 10">
            <a:extLst>
              <a:ext uri="{FF2B5EF4-FFF2-40B4-BE49-F238E27FC236}">
                <a16:creationId xmlns:a16="http://schemas.microsoft.com/office/drawing/2014/main" id="{5124C1CC-FCFF-DD1B-8740-29EA431AD457}"/>
              </a:ext>
            </a:extLst>
          </p:cNvPr>
          <p:cNvSpPr txBox="1"/>
          <p:nvPr/>
        </p:nvSpPr>
        <p:spPr>
          <a:xfrm>
            <a:off x="4908062" y="5627077"/>
            <a:ext cx="2532183" cy="338554"/>
          </a:xfrm>
          <a:prstGeom prst="rect">
            <a:avLst/>
          </a:prstGeom>
          <a:solidFill>
            <a:schemeClr val="bg1"/>
          </a:solidFill>
          <a:ln>
            <a:solidFill>
              <a:schemeClr val="tx1"/>
            </a:solidFill>
          </a:ln>
        </p:spPr>
        <p:txBody>
          <a:bodyPr wrap="square" rtlCol="0">
            <a:spAutoFit/>
          </a:bodyPr>
          <a:lstStyle/>
          <a:p>
            <a:pPr algn="ctr"/>
            <a:r>
              <a:rPr lang="en-US" sz="1600"/>
              <a:t>Paradise Cut at UPRR-west</a:t>
            </a:r>
          </a:p>
        </p:txBody>
      </p:sp>
      <p:sp>
        <p:nvSpPr>
          <p:cNvPr id="13" name="TextBox 12">
            <a:extLst>
              <a:ext uri="{FF2B5EF4-FFF2-40B4-BE49-F238E27FC236}">
                <a16:creationId xmlns:a16="http://schemas.microsoft.com/office/drawing/2014/main" id="{2564BA6F-06A4-0C98-9C10-EDFD053573E3}"/>
              </a:ext>
            </a:extLst>
          </p:cNvPr>
          <p:cNvSpPr txBox="1"/>
          <p:nvPr/>
        </p:nvSpPr>
        <p:spPr>
          <a:xfrm>
            <a:off x="2286001" y="4325816"/>
            <a:ext cx="3298370" cy="338554"/>
          </a:xfrm>
          <a:prstGeom prst="rect">
            <a:avLst/>
          </a:prstGeom>
          <a:solidFill>
            <a:schemeClr val="bg1"/>
          </a:solidFill>
          <a:ln>
            <a:solidFill>
              <a:schemeClr val="tx1"/>
            </a:solidFill>
          </a:ln>
        </p:spPr>
        <p:txBody>
          <a:bodyPr wrap="square" rtlCol="0">
            <a:spAutoFit/>
          </a:bodyPr>
          <a:lstStyle/>
          <a:p>
            <a:pPr algn="ctr"/>
            <a:r>
              <a:rPr lang="en-US" sz="1600"/>
              <a:t>Paradise Cut at Paradise Road Bridge</a:t>
            </a:r>
          </a:p>
        </p:txBody>
      </p:sp>
      <p:sp>
        <p:nvSpPr>
          <p:cNvPr id="15" name="TextBox 14">
            <a:extLst>
              <a:ext uri="{FF2B5EF4-FFF2-40B4-BE49-F238E27FC236}">
                <a16:creationId xmlns:a16="http://schemas.microsoft.com/office/drawing/2014/main" id="{F9A40DC8-538F-A23B-69B9-5338842E2C70}"/>
              </a:ext>
            </a:extLst>
          </p:cNvPr>
          <p:cNvSpPr txBox="1"/>
          <p:nvPr/>
        </p:nvSpPr>
        <p:spPr>
          <a:xfrm>
            <a:off x="538843" y="3227754"/>
            <a:ext cx="3013249" cy="338554"/>
          </a:xfrm>
          <a:prstGeom prst="rect">
            <a:avLst/>
          </a:prstGeom>
          <a:solidFill>
            <a:schemeClr val="bg1"/>
          </a:solidFill>
          <a:ln>
            <a:solidFill>
              <a:schemeClr val="tx1"/>
            </a:solidFill>
          </a:ln>
        </p:spPr>
        <p:txBody>
          <a:bodyPr wrap="square" rtlCol="0">
            <a:spAutoFit/>
          </a:bodyPr>
          <a:lstStyle/>
          <a:p>
            <a:pPr algn="ctr"/>
            <a:r>
              <a:rPr lang="en-US" sz="1600"/>
              <a:t>Grant Line C at Tracy Blvd Bridge</a:t>
            </a:r>
          </a:p>
        </p:txBody>
      </p:sp>
    </p:spTree>
    <p:extLst>
      <p:ext uri="{BB962C8B-B14F-4D97-AF65-F5344CB8AC3E}">
        <p14:creationId xmlns:p14="http://schemas.microsoft.com/office/powerpoint/2010/main" val="2390784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A8C04-A1C0-DB73-C6C1-9E3ECA139E8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46F2A03-EDCA-399C-4EC5-6E92D428C7EF}"/>
              </a:ext>
            </a:extLst>
          </p:cNvPr>
          <p:cNvPicPr>
            <a:picLocks noChangeAspect="1"/>
          </p:cNvPicPr>
          <p:nvPr/>
        </p:nvPicPr>
        <p:blipFill>
          <a:blip r:embed="rId3"/>
          <a:stretch>
            <a:fillRect/>
          </a:stretch>
        </p:blipFill>
        <p:spPr>
          <a:xfrm>
            <a:off x="0" y="-25699"/>
            <a:ext cx="12192000" cy="6832362"/>
          </a:xfrm>
          <a:prstGeom prst="rect">
            <a:avLst/>
          </a:prstGeom>
        </p:spPr>
      </p:pic>
      <p:sp>
        <p:nvSpPr>
          <p:cNvPr id="7" name="Oval 6">
            <a:extLst>
              <a:ext uri="{FF2B5EF4-FFF2-40B4-BE49-F238E27FC236}">
                <a16:creationId xmlns:a16="http://schemas.microsoft.com/office/drawing/2014/main" id="{06D6210B-2029-448B-513D-387798D2776C}"/>
              </a:ext>
            </a:extLst>
          </p:cNvPr>
          <p:cNvSpPr/>
          <p:nvPr/>
        </p:nvSpPr>
        <p:spPr>
          <a:xfrm>
            <a:off x="8205745" y="6616899"/>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0BD02CD-7604-2C87-99DC-448C8576DDB3}"/>
              </a:ext>
            </a:extLst>
          </p:cNvPr>
          <p:cNvSpPr/>
          <p:nvPr/>
        </p:nvSpPr>
        <p:spPr>
          <a:xfrm>
            <a:off x="6705600" y="51337"/>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205C20DB-7F69-9A9F-C85C-238193D9E2CC}"/>
              </a:ext>
            </a:extLst>
          </p:cNvPr>
          <p:cNvSpPr/>
          <p:nvPr/>
        </p:nvSpPr>
        <p:spPr>
          <a:xfrm>
            <a:off x="7679250" y="4603570"/>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B096AA6D-9CC7-2C56-246F-1641E77A428B}"/>
              </a:ext>
            </a:extLst>
          </p:cNvPr>
          <p:cNvCxnSpPr/>
          <p:nvPr/>
        </p:nvCxnSpPr>
        <p:spPr>
          <a:xfrm flipH="1" flipV="1">
            <a:off x="6788397" y="288857"/>
            <a:ext cx="103897" cy="586571"/>
          </a:xfrm>
          <a:prstGeom prst="line">
            <a:avLst/>
          </a:prstGeom>
        </p:spPr>
        <p:style>
          <a:lnRef idx="2">
            <a:schemeClr val="dk1"/>
          </a:lnRef>
          <a:fillRef idx="0">
            <a:schemeClr val="dk1"/>
          </a:fillRef>
          <a:effectRef idx="1">
            <a:schemeClr val="dk1"/>
          </a:effectRef>
          <a:fontRef idx="minor">
            <a:schemeClr val="tx1"/>
          </a:fontRef>
        </p:style>
      </p:cxnSp>
      <p:pic>
        <p:nvPicPr>
          <p:cNvPr id="16" name="Picture 15" descr="A black and white rectangular sign with black text&#10;&#10;AI-generated content may be incorrect.">
            <a:extLst>
              <a:ext uri="{FF2B5EF4-FFF2-40B4-BE49-F238E27FC236}">
                <a16:creationId xmlns:a16="http://schemas.microsoft.com/office/drawing/2014/main" id="{55D7C328-25DC-8833-B489-25D37C4C7206}"/>
              </a:ext>
            </a:extLst>
          </p:cNvPr>
          <p:cNvPicPr>
            <a:picLocks noChangeAspect="1"/>
          </p:cNvPicPr>
          <p:nvPr/>
        </p:nvPicPr>
        <p:blipFill>
          <a:blip r:embed="rId4"/>
          <a:stretch>
            <a:fillRect/>
          </a:stretch>
        </p:blipFill>
        <p:spPr>
          <a:xfrm>
            <a:off x="176213" y="236393"/>
            <a:ext cx="6214631" cy="690996"/>
          </a:xfrm>
          <a:prstGeom prst="rect">
            <a:avLst/>
          </a:prstGeom>
        </p:spPr>
      </p:pic>
      <p:pic>
        <p:nvPicPr>
          <p:cNvPr id="17" name="Picture 16" descr="A table with numbers and symbols&#10;&#10;AI-generated content may be incorrect.">
            <a:extLst>
              <a:ext uri="{FF2B5EF4-FFF2-40B4-BE49-F238E27FC236}">
                <a16:creationId xmlns:a16="http://schemas.microsoft.com/office/drawing/2014/main" id="{4E11E87E-C483-4926-9637-A0D55F4BC0B5}"/>
              </a:ext>
            </a:extLst>
          </p:cNvPr>
          <p:cNvPicPr>
            <a:picLocks noChangeAspect="1"/>
          </p:cNvPicPr>
          <p:nvPr/>
        </p:nvPicPr>
        <p:blipFill>
          <a:blip r:embed="rId5"/>
          <a:stretch>
            <a:fillRect/>
          </a:stretch>
        </p:blipFill>
        <p:spPr>
          <a:xfrm>
            <a:off x="6383072" y="925236"/>
            <a:ext cx="5516929" cy="2342746"/>
          </a:xfrm>
          <a:prstGeom prst="rect">
            <a:avLst/>
          </a:prstGeom>
        </p:spPr>
      </p:pic>
      <p:pic>
        <p:nvPicPr>
          <p:cNvPr id="19" name="Picture 18" descr="A table with numbers and symbols&#10;&#10;AI-generated content may be incorrect.">
            <a:extLst>
              <a:ext uri="{FF2B5EF4-FFF2-40B4-BE49-F238E27FC236}">
                <a16:creationId xmlns:a16="http://schemas.microsoft.com/office/drawing/2014/main" id="{90ED20F8-8E36-1C8D-7050-F496EDE27995}"/>
              </a:ext>
            </a:extLst>
          </p:cNvPr>
          <p:cNvPicPr>
            <a:picLocks noChangeAspect="1"/>
          </p:cNvPicPr>
          <p:nvPr/>
        </p:nvPicPr>
        <p:blipFill>
          <a:blip r:embed="rId6"/>
          <a:stretch>
            <a:fillRect/>
          </a:stretch>
        </p:blipFill>
        <p:spPr>
          <a:xfrm>
            <a:off x="171550" y="1709850"/>
            <a:ext cx="6046944" cy="2329890"/>
          </a:xfrm>
          <a:prstGeom prst="rect">
            <a:avLst/>
          </a:prstGeom>
        </p:spPr>
      </p:pic>
      <p:pic>
        <p:nvPicPr>
          <p:cNvPr id="23" name="Picture 22" descr="A table with numbers and symbols&#10;&#10;AI-generated content may be incorrect.">
            <a:extLst>
              <a:ext uri="{FF2B5EF4-FFF2-40B4-BE49-F238E27FC236}">
                <a16:creationId xmlns:a16="http://schemas.microsoft.com/office/drawing/2014/main" id="{F07281F1-645F-2CB9-3CB7-02E6048327A7}"/>
              </a:ext>
            </a:extLst>
          </p:cNvPr>
          <p:cNvPicPr>
            <a:picLocks noChangeAspect="1"/>
          </p:cNvPicPr>
          <p:nvPr/>
        </p:nvPicPr>
        <p:blipFill>
          <a:blip r:embed="rId7"/>
          <a:stretch>
            <a:fillRect/>
          </a:stretch>
        </p:blipFill>
        <p:spPr>
          <a:xfrm>
            <a:off x="1403172" y="4651006"/>
            <a:ext cx="5823224" cy="2067135"/>
          </a:xfrm>
          <a:prstGeom prst="rect">
            <a:avLst/>
          </a:prstGeom>
        </p:spPr>
      </p:pic>
      <p:cxnSp>
        <p:nvCxnSpPr>
          <p:cNvPr id="24" name="Straight Connector 23">
            <a:extLst>
              <a:ext uri="{FF2B5EF4-FFF2-40B4-BE49-F238E27FC236}">
                <a16:creationId xmlns:a16="http://schemas.microsoft.com/office/drawing/2014/main" id="{D71C240C-70CB-47D7-6944-30ED9560CFDD}"/>
              </a:ext>
            </a:extLst>
          </p:cNvPr>
          <p:cNvCxnSpPr>
            <a:cxnSpLocks/>
          </p:cNvCxnSpPr>
          <p:nvPr/>
        </p:nvCxnSpPr>
        <p:spPr>
          <a:xfrm>
            <a:off x="7305208" y="4727384"/>
            <a:ext cx="851315" cy="190337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1AAE035D-FC5A-4BBA-2E7F-925B8B557633}"/>
              </a:ext>
            </a:extLst>
          </p:cNvPr>
          <p:cNvCxnSpPr>
            <a:cxnSpLocks/>
          </p:cNvCxnSpPr>
          <p:nvPr/>
        </p:nvCxnSpPr>
        <p:spPr>
          <a:xfrm>
            <a:off x="6263116" y="3655023"/>
            <a:ext cx="1368083" cy="886691"/>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53781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82C44-3030-5D41-3893-FD94D48CD60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D05B39-7DAC-3AE9-6F6B-54EC4906845B}"/>
              </a:ext>
            </a:extLst>
          </p:cNvPr>
          <p:cNvPicPr>
            <a:picLocks noChangeAspect="1"/>
          </p:cNvPicPr>
          <p:nvPr/>
        </p:nvPicPr>
        <p:blipFill>
          <a:blip r:embed="rId3"/>
          <a:stretch>
            <a:fillRect/>
          </a:stretch>
        </p:blipFill>
        <p:spPr>
          <a:xfrm>
            <a:off x="0" y="-25699"/>
            <a:ext cx="12192000" cy="6832362"/>
          </a:xfrm>
          <a:prstGeom prst="rect">
            <a:avLst/>
          </a:prstGeom>
        </p:spPr>
      </p:pic>
      <p:sp>
        <p:nvSpPr>
          <p:cNvPr id="20" name="Oval 19">
            <a:extLst>
              <a:ext uri="{FF2B5EF4-FFF2-40B4-BE49-F238E27FC236}">
                <a16:creationId xmlns:a16="http://schemas.microsoft.com/office/drawing/2014/main" id="{CCD60B1C-FF80-2D22-ED3D-5C7B7137F91F}"/>
              </a:ext>
            </a:extLst>
          </p:cNvPr>
          <p:cNvSpPr/>
          <p:nvPr/>
        </p:nvSpPr>
        <p:spPr>
          <a:xfrm>
            <a:off x="5265495" y="3909515"/>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369B8AC-75BE-8E2B-2DE8-BD594A8BD5BD}"/>
              </a:ext>
            </a:extLst>
          </p:cNvPr>
          <p:cNvSpPr/>
          <p:nvPr/>
        </p:nvSpPr>
        <p:spPr>
          <a:xfrm>
            <a:off x="4997395" y="2849881"/>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93972EF-30D7-4486-7B37-F18B67701333}"/>
              </a:ext>
            </a:extLst>
          </p:cNvPr>
          <p:cNvSpPr/>
          <p:nvPr/>
        </p:nvSpPr>
        <p:spPr>
          <a:xfrm>
            <a:off x="4680666" y="2164081"/>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3EE8C4D-3D67-5A52-9434-8DDD1187690C}"/>
              </a:ext>
            </a:extLst>
          </p:cNvPr>
          <p:cNvSpPr/>
          <p:nvPr/>
        </p:nvSpPr>
        <p:spPr>
          <a:xfrm>
            <a:off x="2048786" y="2974459"/>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E254F419-C6CB-9B66-2633-E98C623B71C4}"/>
              </a:ext>
            </a:extLst>
          </p:cNvPr>
          <p:cNvCxnSpPr/>
          <p:nvPr/>
        </p:nvCxnSpPr>
        <p:spPr>
          <a:xfrm flipH="1">
            <a:off x="5007339" y="1713969"/>
            <a:ext cx="1903683" cy="479367"/>
          </a:xfrm>
          <a:prstGeom prst="line">
            <a:avLst/>
          </a:prstGeom>
        </p:spPr>
        <p:style>
          <a:lnRef idx="2">
            <a:schemeClr val="dk1"/>
          </a:lnRef>
          <a:fillRef idx="0">
            <a:schemeClr val="dk1"/>
          </a:fillRef>
          <a:effectRef idx="1">
            <a:schemeClr val="dk1"/>
          </a:effectRef>
          <a:fontRef idx="minor">
            <a:schemeClr val="tx1"/>
          </a:fontRef>
        </p:style>
      </p:cxnSp>
      <p:cxnSp>
        <p:nvCxnSpPr>
          <p:cNvPr id="55" name="Straight Connector 54">
            <a:extLst>
              <a:ext uri="{FF2B5EF4-FFF2-40B4-BE49-F238E27FC236}">
                <a16:creationId xmlns:a16="http://schemas.microsoft.com/office/drawing/2014/main" id="{731075CC-984C-433B-52BB-45F12240800C}"/>
              </a:ext>
            </a:extLst>
          </p:cNvPr>
          <p:cNvCxnSpPr>
            <a:cxnSpLocks/>
          </p:cNvCxnSpPr>
          <p:nvPr/>
        </p:nvCxnSpPr>
        <p:spPr>
          <a:xfrm flipV="1">
            <a:off x="5210121" y="2540835"/>
            <a:ext cx="1285371" cy="304800"/>
          </a:xfrm>
          <a:prstGeom prst="line">
            <a:avLst/>
          </a:prstGeom>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DE705CB8-6E1E-2BAB-A38F-77BFC77D3B29}"/>
              </a:ext>
            </a:extLst>
          </p:cNvPr>
          <p:cNvCxnSpPr>
            <a:cxnSpLocks/>
          </p:cNvCxnSpPr>
          <p:nvPr/>
        </p:nvCxnSpPr>
        <p:spPr>
          <a:xfrm flipV="1">
            <a:off x="4297558" y="4036388"/>
            <a:ext cx="979676" cy="604574"/>
          </a:xfrm>
          <a:prstGeom prst="line">
            <a:avLst/>
          </a:prstGeom>
        </p:spPr>
        <p:style>
          <a:lnRef idx="2">
            <a:schemeClr val="dk1"/>
          </a:lnRef>
          <a:fillRef idx="0">
            <a:schemeClr val="dk1"/>
          </a:fillRef>
          <a:effectRef idx="1">
            <a:schemeClr val="dk1"/>
          </a:effectRef>
          <a:fontRef idx="minor">
            <a:schemeClr val="tx1"/>
          </a:fontRef>
        </p:style>
      </p:cxnSp>
      <p:cxnSp>
        <p:nvCxnSpPr>
          <p:cNvPr id="58" name="Straight Connector 57">
            <a:extLst>
              <a:ext uri="{FF2B5EF4-FFF2-40B4-BE49-F238E27FC236}">
                <a16:creationId xmlns:a16="http://schemas.microsoft.com/office/drawing/2014/main" id="{1FC80B5D-77B9-AA11-2B2A-429898A4CDAE}"/>
              </a:ext>
            </a:extLst>
          </p:cNvPr>
          <p:cNvCxnSpPr>
            <a:cxnSpLocks/>
          </p:cNvCxnSpPr>
          <p:nvPr/>
        </p:nvCxnSpPr>
        <p:spPr>
          <a:xfrm flipH="1">
            <a:off x="6576652" y="4777088"/>
            <a:ext cx="1185129" cy="427076"/>
          </a:xfrm>
          <a:prstGeom prst="line">
            <a:avLst/>
          </a:prstGeom>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id="{4E954215-5285-0EBD-5950-4D063B4BF82C}"/>
              </a:ext>
            </a:extLst>
          </p:cNvPr>
          <p:cNvSpPr txBox="1"/>
          <p:nvPr/>
        </p:nvSpPr>
        <p:spPr>
          <a:xfrm>
            <a:off x="10974305" y="265829"/>
            <a:ext cx="1120256" cy="461665"/>
          </a:xfrm>
          <a:prstGeom prst="rect">
            <a:avLst/>
          </a:prstGeom>
          <a:noFill/>
        </p:spPr>
        <p:txBody>
          <a:bodyPr wrap="square" rtlCol="0">
            <a:spAutoFit/>
          </a:bodyPr>
          <a:lstStyle/>
          <a:p>
            <a:r>
              <a:rPr lang="en-US" sz="2400" b="1" i="1"/>
              <a:t>DRAFT</a:t>
            </a:r>
          </a:p>
        </p:txBody>
      </p:sp>
      <p:sp>
        <p:nvSpPr>
          <p:cNvPr id="8" name="Oval 7">
            <a:extLst>
              <a:ext uri="{FF2B5EF4-FFF2-40B4-BE49-F238E27FC236}">
                <a16:creationId xmlns:a16="http://schemas.microsoft.com/office/drawing/2014/main" id="{6A37E57C-36DB-F53F-EFCA-7132361DDE33}"/>
              </a:ext>
            </a:extLst>
          </p:cNvPr>
          <p:cNvSpPr/>
          <p:nvPr/>
        </p:nvSpPr>
        <p:spPr>
          <a:xfrm>
            <a:off x="6563602" y="5074920"/>
            <a:ext cx="198782" cy="18288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3A33785-2899-FD59-7EAB-5116123E424B}"/>
              </a:ext>
            </a:extLst>
          </p:cNvPr>
          <p:cNvPicPr>
            <a:picLocks noChangeAspect="1"/>
          </p:cNvPicPr>
          <p:nvPr/>
        </p:nvPicPr>
        <p:blipFill>
          <a:blip r:embed="rId4"/>
          <a:stretch>
            <a:fillRect/>
          </a:stretch>
        </p:blipFill>
        <p:spPr>
          <a:xfrm>
            <a:off x="6557205" y="-30943"/>
            <a:ext cx="5421443" cy="1977710"/>
          </a:xfrm>
          <a:prstGeom prst="rect">
            <a:avLst/>
          </a:prstGeom>
        </p:spPr>
      </p:pic>
      <p:pic>
        <p:nvPicPr>
          <p:cNvPr id="18" name="Picture 17" descr="A table with numbers and symbols&#10;&#10;AI-generated content may be incorrect.">
            <a:extLst>
              <a:ext uri="{FF2B5EF4-FFF2-40B4-BE49-F238E27FC236}">
                <a16:creationId xmlns:a16="http://schemas.microsoft.com/office/drawing/2014/main" id="{340EEB27-BE60-F5E1-46E7-9C4CB10DBA75}"/>
              </a:ext>
            </a:extLst>
          </p:cNvPr>
          <p:cNvPicPr>
            <a:picLocks noChangeAspect="1"/>
          </p:cNvPicPr>
          <p:nvPr/>
        </p:nvPicPr>
        <p:blipFill>
          <a:blip r:embed="rId5"/>
          <a:stretch>
            <a:fillRect/>
          </a:stretch>
        </p:blipFill>
        <p:spPr>
          <a:xfrm>
            <a:off x="-103311" y="4574722"/>
            <a:ext cx="5384540" cy="2108218"/>
          </a:xfrm>
          <a:prstGeom prst="rect">
            <a:avLst/>
          </a:prstGeom>
        </p:spPr>
      </p:pic>
      <p:pic>
        <p:nvPicPr>
          <p:cNvPr id="22" name="Picture 21" descr="A table with numbers and symbols&#10;&#10;AI-generated content may be incorrect.">
            <a:extLst>
              <a:ext uri="{FF2B5EF4-FFF2-40B4-BE49-F238E27FC236}">
                <a16:creationId xmlns:a16="http://schemas.microsoft.com/office/drawing/2014/main" id="{47920675-4B8D-00FD-BB22-91CEA81F50DF}"/>
              </a:ext>
            </a:extLst>
          </p:cNvPr>
          <p:cNvPicPr>
            <a:picLocks noChangeAspect="1"/>
          </p:cNvPicPr>
          <p:nvPr/>
        </p:nvPicPr>
        <p:blipFill>
          <a:blip r:embed="rId6"/>
          <a:stretch>
            <a:fillRect/>
          </a:stretch>
        </p:blipFill>
        <p:spPr>
          <a:xfrm>
            <a:off x="6601147" y="2352610"/>
            <a:ext cx="5329180" cy="1969370"/>
          </a:xfrm>
          <a:prstGeom prst="rect">
            <a:avLst/>
          </a:prstGeom>
        </p:spPr>
      </p:pic>
      <p:pic>
        <p:nvPicPr>
          <p:cNvPr id="24" name="Picture 23" descr="A table with numbers and symbols&#10;&#10;AI-generated content may be incorrect.">
            <a:extLst>
              <a:ext uri="{FF2B5EF4-FFF2-40B4-BE49-F238E27FC236}">
                <a16:creationId xmlns:a16="http://schemas.microsoft.com/office/drawing/2014/main" id="{D321EB64-2931-DB4D-9FFA-465EA86A0CBD}"/>
              </a:ext>
            </a:extLst>
          </p:cNvPr>
          <p:cNvPicPr>
            <a:picLocks noChangeAspect="1"/>
          </p:cNvPicPr>
          <p:nvPr/>
        </p:nvPicPr>
        <p:blipFill>
          <a:blip r:embed="rId7"/>
          <a:stretch>
            <a:fillRect/>
          </a:stretch>
        </p:blipFill>
        <p:spPr>
          <a:xfrm>
            <a:off x="241023" y="962197"/>
            <a:ext cx="4326931" cy="1717830"/>
          </a:xfrm>
          <a:prstGeom prst="rect">
            <a:avLst/>
          </a:prstGeom>
        </p:spPr>
      </p:pic>
      <p:pic>
        <p:nvPicPr>
          <p:cNvPr id="28" name="Picture 27" descr="A table with numbers and symbols&#10;&#10;AI-generated content may be incorrect.">
            <a:extLst>
              <a:ext uri="{FF2B5EF4-FFF2-40B4-BE49-F238E27FC236}">
                <a16:creationId xmlns:a16="http://schemas.microsoft.com/office/drawing/2014/main" id="{715B6E65-4794-B2C1-927A-36B20A73AA1A}"/>
              </a:ext>
            </a:extLst>
          </p:cNvPr>
          <p:cNvPicPr>
            <a:picLocks noChangeAspect="1"/>
          </p:cNvPicPr>
          <p:nvPr/>
        </p:nvPicPr>
        <p:blipFill>
          <a:blip r:embed="rId8"/>
          <a:stretch>
            <a:fillRect/>
          </a:stretch>
        </p:blipFill>
        <p:spPr>
          <a:xfrm>
            <a:off x="7543051" y="4673562"/>
            <a:ext cx="4639135" cy="1911427"/>
          </a:xfrm>
          <a:prstGeom prst="rect">
            <a:avLst/>
          </a:prstGeom>
        </p:spPr>
      </p:pic>
      <p:cxnSp>
        <p:nvCxnSpPr>
          <p:cNvPr id="29" name="Straight Connector 28">
            <a:extLst>
              <a:ext uri="{FF2B5EF4-FFF2-40B4-BE49-F238E27FC236}">
                <a16:creationId xmlns:a16="http://schemas.microsoft.com/office/drawing/2014/main" id="{58A67D63-910D-D99B-7B50-DDC3624D3324}"/>
              </a:ext>
            </a:extLst>
          </p:cNvPr>
          <p:cNvCxnSpPr>
            <a:cxnSpLocks/>
          </p:cNvCxnSpPr>
          <p:nvPr/>
        </p:nvCxnSpPr>
        <p:spPr>
          <a:xfrm flipH="1">
            <a:off x="2153303" y="2697642"/>
            <a:ext cx="74883" cy="271549"/>
          </a:xfrm>
          <a:prstGeom prst="line">
            <a:avLst/>
          </a:prstGeom>
        </p:spPr>
        <p:style>
          <a:lnRef idx="2">
            <a:schemeClr val="dk1"/>
          </a:lnRef>
          <a:fillRef idx="0">
            <a:schemeClr val="dk1"/>
          </a:fillRef>
          <a:effectRef idx="1">
            <a:schemeClr val="dk1"/>
          </a:effectRef>
          <a:fontRef idx="minor">
            <a:schemeClr val="tx1"/>
          </a:fontRef>
        </p:style>
      </p:cxnSp>
      <p:pic>
        <p:nvPicPr>
          <p:cNvPr id="31" name="Picture 30" descr="A black and white rectangular sign with black text&#10;&#10;AI-generated content may be incorrect.">
            <a:extLst>
              <a:ext uri="{FF2B5EF4-FFF2-40B4-BE49-F238E27FC236}">
                <a16:creationId xmlns:a16="http://schemas.microsoft.com/office/drawing/2014/main" id="{26BC7364-6671-B4B3-75A3-38594D71BD73}"/>
              </a:ext>
            </a:extLst>
          </p:cNvPr>
          <p:cNvPicPr>
            <a:picLocks noChangeAspect="1"/>
          </p:cNvPicPr>
          <p:nvPr/>
        </p:nvPicPr>
        <p:blipFill>
          <a:blip r:embed="rId9"/>
          <a:stretch>
            <a:fillRect/>
          </a:stretch>
        </p:blipFill>
        <p:spPr>
          <a:xfrm>
            <a:off x="245485" y="264102"/>
            <a:ext cx="6048377" cy="690996"/>
          </a:xfrm>
          <a:prstGeom prst="rect">
            <a:avLst/>
          </a:prstGeom>
        </p:spPr>
      </p:pic>
    </p:spTree>
    <p:extLst>
      <p:ext uri="{BB962C8B-B14F-4D97-AF65-F5344CB8AC3E}">
        <p14:creationId xmlns:p14="http://schemas.microsoft.com/office/powerpoint/2010/main" val="85503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AF5-B118-10DD-0740-1275C2F992BD}"/>
              </a:ext>
            </a:extLst>
          </p:cNvPr>
          <p:cNvSpPr>
            <a:spLocks noGrp="1"/>
          </p:cNvSpPr>
          <p:nvPr>
            <p:ph type="title" idx="4294967295"/>
          </p:nvPr>
        </p:nvSpPr>
        <p:spPr>
          <a:xfrm>
            <a:off x="-97054" y="249883"/>
            <a:ext cx="12192000" cy="683567"/>
          </a:xfrm>
        </p:spPr>
        <p:txBody>
          <a:bodyPr>
            <a:normAutofit/>
          </a:bodyPr>
          <a:lstStyle/>
          <a:p>
            <a:pPr algn="ctr"/>
            <a:r>
              <a:rPr lang="en-US" sz="3600" dirty="0"/>
              <a:t>Hydraulic Analysis Findings &amp; Next Steps</a:t>
            </a:r>
          </a:p>
        </p:txBody>
      </p:sp>
      <p:sp>
        <p:nvSpPr>
          <p:cNvPr id="3" name="Content Placeholder 2">
            <a:extLst>
              <a:ext uri="{FF2B5EF4-FFF2-40B4-BE49-F238E27FC236}">
                <a16:creationId xmlns:a16="http://schemas.microsoft.com/office/drawing/2014/main" id="{ACAF84F7-83DE-BB19-BC40-6C0A8771A8E9}"/>
              </a:ext>
            </a:extLst>
          </p:cNvPr>
          <p:cNvSpPr>
            <a:spLocks noGrp="1"/>
          </p:cNvSpPr>
          <p:nvPr>
            <p:ph idx="4294967295"/>
          </p:nvPr>
        </p:nvSpPr>
        <p:spPr>
          <a:xfrm>
            <a:off x="513246" y="1012371"/>
            <a:ext cx="10793601" cy="6175829"/>
          </a:xfrm>
        </p:spPr>
        <p:txBody>
          <a:bodyPr>
            <a:normAutofit/>
          </a:bodyPr>
          <a:lstStyle/>
          <a:p>
            <a:pPr marL="0" indent="0">
              <a:buNone/>
            </a:pPr>
            <a:r>
              <a:rPr lang="en-US"/>
              <a:t>Findings:</a:t>
            </a:r>
          </a:p>
          <a:p>
            <a:pPr marL="514350" indent="-514350">
              <a:buFont typeface="+mj-lt"/>
              <a:buAutoNum type="arabicPeriod"/>
            </a:pPr>
            <a:r>
              <a:rPr lang="en-US"/>
              <a:t>Alternatives are effective in diverting flood waters into Paradise Cut.</a:t>
            </a:r>
          </a:p>
          <a:p>
            <a:pPr lvl="1"/>
            <a:r>
              <a:rPr lang="en-US"/>
              <a:t>Alternatives reduce flow and stage in San Joaquin River.</a:t>
            </a:r>
          </a:p>
          <a:p>
            <a:pPr lvl="1"/>
            <a:r>
              <a:rPr lang="en-US"/>
              <a:t>Alternatives increase flow/stage in Paradise Cut, Grant Line Canal and Old River downstream of  Paradise Cut.</a:t>
            </a:r>
          </a:p>
          <a:p>
            <a:pPr lvl="1"/>
            <a:r>
              <a:rPr lang="en-US"/>
              <a:t>Alternatives are more effective for flood events contained within the levee system.</a:t>
            </a:r>
          </a:p>
          <a:p>
            <a:pPr lvl="1"/>
            <a:r>
              <a:rPr lang="en-US"/>
              <a:t>Overtopping of levee during extreme flood events reduce the effectiveness of any proposed weir expansions.</a:t>
            </a:r>
          </a:p>
          <a:p>
            <a:pPr marL="514350" indent="-514350">
              <a:buFont typeface="+mj-lt"/>
              <a:buAutoNum type="arabicPeriod"/>
            </a:pPr>
            <a:r>
              <a:rPr lang="en-US"/>
              <a:t>I-5/I-205 bridge and embankments cause backwater in Paradise Cut reducing the effectiveness of proposed weir expansions.</a:t>
            </a:r>
          </a:p>
          <a:p>
            <a:pPr marL="514350" indent="-514350">
              <a:spcAft>
                <a:spcPts val="1200"/>
              </a:spcAft>
              <a:buFont typeface="+mj-lt"/>
              <a:buAutoNum type="arabicPeriod"/>
            </a:pPr>
            <a:r>
              <a:rPr lang="en-US"/>
              <a:t>Removing sediment in Paradise Cut upstream and downstream of I-5/I-205 is effective in increasing flows into Paradise Cut reducing stages in the San Joaquin River by 0.5 to 1.0 ft.</a:t>
            </a:r>
          </a:p>
          <a:p>
            <a:pPr marL="0" indent="0">
              <a:buNone/>
            </a:pPr>
            <a:r>
              <a:rPr lang="en-US"/>
              <a:t>Next Steps:</a:t>
            </a:r>
          </a:p>
          <a:p>
            <a:pPr marL="457200" indent="-457200">
              <a:buAutoNum type="arabicPeriod"/>
            </a:pPr>
            <a:r>
              <a:rPr lang="en-US"/>
              <a:t>Continue hydraulic analysis to refine alternatives, including potentially modeling levee breaks and other hydrologic events to measure impacts.</a:t>
            </a:r>
          </a:p>
          <a:p>
            <a:pPr marL="457200" indent="-457200">
              <a:buAutoNum type="arabicPeriod"/>
            </a:pPr>
            <a:endParaRPr lang="en-US"/>
          </a:p>
          <a:p>
            <a:pPr lvl="1"/>
            <a:endParaRPr lang="en-US"/>
          </a:p>
        </p:txBody>
      </p:sp>
    </p:spTree>
    <p:extLst>
      <p:ext uri="{BB962C8B-B14F-4D97-AF65-F5344CB8AC3E}">
        <p14:creationId xmlns:p14="http://schemas.microsoft.com/office/powerpoint/2010/main" val="3419033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C3FB-831D-A2EA-405F-AA9688D8934E}"/>
              </a:ext>
            </a:extLst>
          </p:cNvPr>
          <p:cNvSpPr>
            <a:spLocks noGrp="1"/>
          </p:cNvSpPr>
          <p:nvPr>
            <p:ph type="title"/>
          </p:nvPr>
        </p:nvSpPr>
        <p:spPr/>
        <p:txBody>
          <a:bodyPr/>
          <a:lstStyle/>
          <a:p>
            <a:r>
              <a:rPr lang="en-US"/>
              <a:t>Sediment Transport</a:t>
            </a:r>
          </a:p>
        </p:txBody>
      </p:sp>
    </p:spTree>
    <p:extLst>
      <p:ext uri="{BB962C8B-B14F-4D97-AF65-F5344CB8AC3E}">
        <p14:creationId xmlns:p14="http://schemas.microsoft.com/office/powerpoint/2010/main" val="1060106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D5A5B6-74DB-C9DD-5873-22514CDE5C4D}"/>
              </a:ext>
            </a:extLst>
          </p:cNvPr>
          <p:cNvSpPr>
            <a:spLocks noGrp="1"/>
          </p:cNvSpPr>
          <p:nvPr>
            <p:ph type="title"/>
          </p:nvPr>
        </p:nvSpPr>
        <p:spPr>
          <a:xfrm>
            <a:off x="0" y="468086"/>
            <a:ext cx="12192000" cy="1005840"/>
          </a:xfrm>
        </p:spPr>
        <p:txBody>
          <a:bodyPr>
            <a:normAutofit/>
          </a:bodyPr>
          <a:lstStyle/>
          <a:p>
            <a:pPr algn="ctr"/>
            <a:r>
              <a:rPr lang="en-US" sz="3600" dirty="0"/>
              <a:t>Sediment Transport Model Overview</a:t>
            </a:r>
          </a:p>
        </p:txBody>
      </p:sp>
      <p:pic>
        <p:nvPicPr>
          <p:cNvPr id="8" name="Content Placeholder 7">
            <a:extLst>
              <a:ext uri="{FF2B5EF4-FFF2-40B4-BE49-F238E27FC236}">
                <a16:creationId xmlns:a16="http://schemas.microsoft.com/office/drawing/2014/main" id="{9742F7B0-7DE3-1E44-67E2-53BE2C56E560}"/>
              </a:ext>
            </a:extLst>
          </p:cNvPr>
          <p:cNvPicPr>
            <a:picLocks noGrp="1" noChangeAspect="1"/>
          </p:cNvPicPr>
          <p:nvPr>
            <p:ph sz="half" idx="1"/>
          </p:nvPr>
        </p:nvPicPr>
        <p:blipFill>
          <a:blip r:embed="rId2"/>
          <a:srcRect t="780" b="1"/>
          <a:stretch>
            <a:fillRect/>
          </a:stretch>
        </p:blipFill>
        <p:spPr>
          <a:xfrm>
            <a:off x="1157798" y="1418897"/>
            <a:ext cx="3973877" cy="5010294"/>
          </a:xfrm>
          <a:prstGeom prst="rect">
            <a:avLst/>
          </a:prstGeom>
          <a:ln>
            <a:solidFill>
              <a:schemeClr val="tx1"/>
            </a:solidFill>
          </a:ln>
          <a:effectLst/>
        </p:spPr>
      </p:pic>
      <p:sp>
        <p:nvSpPr>
          <p:cNvPr id="6" name="Content Placeholder 5">
            <a:extLst>
              <a:ext uri="{FF2B5EF4-FFF2-40B4-BE49-F238E27FC236}">
                <a16:creationId xmlns:a16="http://schemas.microsoft.com/office/drawing/2014/main" id="{BCB836E2-D194-3E26-8710-6AA74A962D02}"/>
              </a:ext>
            </a:extLst>
          </p:cNvPr>
          <p:cNvSpPr>
            <a:spLocks noGrp="1"/>
          </p:cNvSpPr>
          <p:nvPr>
            <p:ph sz="half" idx="2"/>
          </p:nvPr>
        </p:nvSpPr>
        <p:spPr>
          <a:xfrm>
            <a:off x="5388429" y="1611086"/>
            <a:ext cx="6172878" cy="4735285"/>
          </a:xfrm>
        </p:spPr>
        <p:txBody>
          <a:bodyPr>
            <a:normAutofit/>
          </a:bodyPr>
          <a:lstStyle/>
          <a:p>
            <a:r>
              <a:rPr lang="en-US" sz="2400" dirty="0"/>
              <a:t>Two Models</a:t>
            </a:r>
          </a:p>
          <a:p>
            <a:pPr lvl="1"/>
            <a:r>
              <a:rPr lang="en-US" sz="2000" dirty="0"/>
              <a:t>Used the regional 1D unsteady model (MBK) to characterize flow over weir(s)</a:t>
            </a:r>
          </a:p>
          <a:p>
            <a:pPr lvl="1"/>
            <a:r>
              <a:rPr lang="en-US" sz="2000" dirty="0"/>
              <a:t>Developed a local 1D quasi-unsteady model for sediment transport analysis</a:t>
            </a:r>
          </a:p>
          <a:p>
            <a:pPr lvl="2"/>
            <a:r>
              <a:rPr lang="en-US" sz="1600" dirty="0"/>
              <a:t>Flow and sediment data from Vernalis</a:t>
            </a:r>
          </a:p>
          <a:p>
            <a:pPr lvl="2"/>
            <a:r>
              <a:rPr lang="en-US" sz="1600" dirty="0"/>
              <a:t>Bridges removed for model stability</a:t>
            </a:r>
          </a:p>
          <a:p>
            <a:pPr lvl="2"/>
            <a:r>
              <a:rPr lang="en-US" sz="1600" dirty="0"/>
              <a:t>Sediment over weir(s) limited to fine sand or smaller grain size</a:t>
            </a:r>
          </a:p>
          <a:p>
            <a:r>
              <a:rPr lang="en-US" sz="2400" dirty="0"/>
              <a:t>Model Calibration (Local 1D)</a:t>
            </a:r>
          </a:p>
          <a:p>
            <a:pPr lvl="1"/>
            <a:r>
              <a:rPr lang="en-US" sz="2000" dirty="0"/>
              <a:t>DWR stage from Mossdale and Old River</a:t>
            </a:r>
          </a:p>
          <a:p>
            <a:pPr lvl="1"/>
            <a:r>
              <a:rPr lang="en-US" sz="2000" dirty="0"/>
              <a:t>Observed bed change (2009-2022)</a:t>
            </a:r>
          </a:p>
          <a:p>
            <a:pPr lvl="1"/>
            <a:r>
              <a:rPr lang="en-US" sz="2000" dirty="0"/>
              <a:t>Laursen-Copeland transport function</a:t>
            </a:r>
          </a:p>
          <a:p>
            <a:pPr lvl="1"/>
            <a:endParaRPr lang="en-US" dirty="0"/>
          </a:p>
        </p:txBody>
      </p:sp>
    </p:spTree>
    <p:extLst>
      <p:ext uri="{BB962C8B-B14F-4D97-AF65-F5344CB8AC3E}">
        <p14:creationId xmlns:p14="http://schemas.microsoft.com/office/powerpoint/2010/main" val="2081294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90B56-F416-1310-5FE5-F2AE70927E48}"/>
              </a:ext>
            </a:extLst>
          </p:cNvPr>
          <p:cNvSpPr>
            <a:spLocks noGrp="1"/>
          </p:cNvSpPr>
          <p:nvPr>
            <p:ph type="title"/>
          </p:nvPr>
        </p:nvSpPr>
        <p:spPr>
          <a:xfrm>
            <a:off x="0" y="457200"/>
            <a:ext cx="12192000" cy="1234440"/>
          </a:xfrm>
        </p:spPr>
        <p:txBody>
          <a:bodyPr>
            <a:normAutofit/>
          </a:bodyPr>
          <a:lstStyle/>
          <a:p>
            <a:pPr algn="ctr"/>
            <a:r>
              <a:rPr lang="en-US" sz="3600" dirty="0"/>
              <a:t>Sediment Transport Model Calibration and </a:t>
            </a:r>
            <a:br>
              <a:rPr lang="en-US" sz="3600" dirty="0"/>
            </a:br>
            <a:r>
              <a:rPr lang="en-US" sz="3600" dirty="0"/>
              <a:t>Lower San Joaquin River Sediment Budget</a:t>
            </a:r>
          </a:p>
        </p:txBody>
      </p:sp>
      <p:pic>
        <p:nvPicPr>
          <p:cNvPr id="13" name="Content Placeholder 12">
            <a:extLst>
              <a:ext uri="{FF2B5EF4-FFF2-40B4-BE49-F238E27FC236}">
                <a16:creationId xmlns:a16="http://schemas.microsoft.com/office/drawing/2014/main" id="{416D7CF2-5CF8-A236-46FB-1515931D4E02}"/>
              </a:ext>
            </a:extLst>
          </p:cNvPr>
          <p:cNvPicPr>
            <a:picLocks noGrp="1" noChangeAspect="1"/>
          </p:cNvPicPr>
          <p:nvPr>
            <p:ph sz="half" idx="2"/>
          </p:nvPr>
        </p:nvPicPr>
        <p:blipFill>
          <a:blip r:embed="rId2"/>
          <a:stretch>
            <a:fillRect/>
          </a:stretch>
        </p:blipFill>
        <p:spPr>
          <a:xfrm>
            <a:off x="5943595" y="1927513"/>
            <a:ext cx="5871685" cy="2483119"/>
          </a:xfrm>
          <a:prstGeom prst="rect">
            <a:avLst/>
          </a:prstGeom>
        </p:spPr>
      </p:pic>
      <p:sp>
        <p:nvSpPr>
          <p:cNvPr id="5" name="Slide Number Placeholder 4">
            <a:extLst>
              <a:ext uri="{FF2B5EF4-FFF2-40B4-BE49-F238E27FC236}">
                <a16:creationId xmlns:a16="http://schemas.microsoft.com/office/drawing/2014/main" id="{4E49A3AB-946F-F4F5-E264-97C510F83534}"/>
              </a:ext>
            </a:extLst>
          </p:cNvPr>
          <p:cNvSpPr>
            <a:spLocks noGrp="1"/>
          </p:cNvSpPr>
          <p:nvPr>
            <p:ph type="sldNum" sz="quarter" idx="11"/>
          </p:nvPr>
        </p:nvSpPr>
        <p:spPr/>
        <p:txBody>
          <a:bodyPr/>
          <a:lstStyle/>
          <a:p>
            <a:endParaRPr lang="en-US" dirty="0"/>
          </a:p>
        </p:txBody>
      </p:sp>
      <p:pic>
        <p:nvPicPr>
          <p:cNvPr id="11" name="Content Placeholder 10">
            <a:extLst>
              <a:ext uri="{FF2B5EF4-FFF2-40B4-BE49-F238E27FC236}">
                <a16:creationId xmlns:a16="http://schemas.microsoft.com/office/drawing/2014/main" id="{84F278FA-52F2-19C9-248D-7EAFDABBEB0A}"/>
              </a:ext>
            </a:extLst>
          </p:cNvPr>
          <p:cNvPicPr>
            <a:picLocks noGrp="1" noChangeAspect="1"/>
          </p:cNvPicPr>
          <p:nvPr>
            <p:ph sz="half" idx="1"/>
          </p:nvPr>
        </p:nvPicPr>
        <p:blipFill>
          <a:blip r:embed="rId3"/>
          <a:stretch>
            <a:fillRect/>
          </a:stretch>
        </p:blipFill>
        <p:spPr>
          <a:xfrm>
            <a:off x="759325" y="1825625"/>
            <a:ext cx="4923426" cy="4351338"/>
          </a:xfrm>
          <a:prstGeom prst="rect">
            <a:avLst/>
          </a:prstGeom>
          <a:ln>
            <a:solidFill>
              <a:schemeClr val="tx1"/>
            </a:solidFill>
          </a:ln>
        </p:spPr>
      </p:pic>
      <p:sp>
        <p:nvSpPr>
          <p:cNvPr id="14" name="TextBox 13">
            <a:extLst>
              <a:ext uri="{FF2B5EF4-FFF2-40B4-BE49-F238E27FC236}">
                <a16:creationId xmlns:a16="http://schemas.microsoft.com/office/drawing/2014/main" id="{3E40A5B5-BF39-D696-9830-BB44D7242D4A}"/>
              </a:ext>
            </a:extLst>
          </p:cNvPr>
          <p:cNvSpPr txBox="1"/>
          <p:nvPr/>
        </p:nvSpPr>
        <p:spPr>
          <a:xfrm>
            <a:off x="5965372" y="4646505"/>
            <a:ext cx="5878286" cy="2031325"/>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US" b="1" dirty="0"/>
              <a:t>Key Findings:</a:t>
            </a:r>
          </a:p>
          <a:p>
            <a:pPr marL="0" marR="0" indent="0" algn="l" defTabSz="457200" rtl="0" eaLnBrk="1" fontAlgn="auto" latinLnBrk="0" hangingPunct="1">
              <a:lnSpc>
                <a:spcPct val="100000"/>
              </a:lnSpc>
              <a:spcBef>
                <a:spcPts val="0"/>
              </a:spcBef>
              <a:spcAft>
                <a:spcPts val="0"/>
              </a:spcAft>
              <a:buClrTx/>
              <a:buSzTx/>
              <a:buFontTx/>
              <a:buNone/>
              <a:tabLst/>
            </a:pPr>
            <a:endParaRPr lang="en-US" b="1" dirty="0"/>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pPr>
            <a:r>
              <a:rPr lang="en-US" u="sng" dirty="0"/>
              <a:t>Only 3% of the long-term sediment load is diverted into the Paradise Cut bypass.</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pPr>
            <a:endParaRPr lang="en-US" dirty="0"/>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pPr>
            <a:r>
              <a:rPr lang="en-US" dirty="0"/>
              <a:t>Sediment delivered downstream is evenly split between Old River and the San Joaquin River.</a:t>
            </a:r>
          </a:p>
        </p:txBody>
      </p:sp>
    </p:spTree>
    <p:extLst>
      <p:ext uri="{BB962C8B-B14F-4D97-AF65-F5344CB8AC3E}">
        <p14:creationId xmlns:p14="http://schemas.microsoft.com/office/powerpoint/2010/main" val="2011362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40259-CC72-C5DB-5180-29273BE7C10A}"/>
              </a:ext>
            </a:extLst>
          </p:cNvPr>
          <p:cNvSpPr>
            <a:spLocks noGrp="1"/>
          </p:cNvSpPr>
          <p:nvPr>
            <p:ph type="title"/>
          </p:nvPr>
        </p:nvSpPr>
        <p:spPr/>
        <p:txBody>
          <a:bodyPr>
            <a:normAutofit/>
          </a:bodyPr>
          <a:lstStyle/>
          <a:p>
            <a:r>
              <a:rPr lang="en-US" sz="3600" dirty="0"/>
              <a:t>Bypass Trap Efficiency</a:t>
            </a:r>
          </a:p>
        </p:txBody>
      </p:sp>
      <p:pic>
        <p:nvPicPr>
          <p:cNvPr id="11" name="Content Placeholder 10">
            <a:extLst>
              <a:ext uri="{FF2B5EF4-FFF2-40B4-BE49-F238E27FC236}">
                <a16:creationId xmlns:a16="http://schemas.microsoft.com/office/drawing/2014/main" id="{D64B2794-0B0B-C440-64E7-BF24EA3F9B35}"/>
              </a:ext>
            </a:extLst>
          </p:cNvPr>
          <p:cNvPicPr>
            <a:picLocks noGrp="1" noChangeAspect="1"/>
          </p:cNvPicPr>
          <p:nvPr>
            <p:ph sz="half" idx="2"/>
          </p:nvPr>
        </p:nvPicPr>
        <p:blipFill>
          <a:blip r:embed="rId2"/>
          <a:srcRect b="32721"/>
          <a:stretch>
            <a:fillRect/>
          </a:stretch>
        </p:blipFill>
        <p:spPr>
          <a:xfrm>
            <a:off x="6419904" y="1188720"/>
            <a:ext cx="5092262" cy="4351339"/>
          </a:xfrm>
          <a:prstGeom prst="rect">
            <a:avLst/>
          </a:prstGeom>
        </p:spPr>
      </p:pic>
      <p:sp>
        <p:nvSpPr>
          <p:cNvPr id="5" name="Slide Number Placeholder 4">
            <a:extLst>
              <a:ext uri="{FF2B5EF4-FFF2-40B4-BE49-F238E27FC236}">
                <a16:creationId xmlns:a16="http://schemas.microsoft.com/office/drawing/2014/main" id="{46D42A47-32AA-D9DC-529E-9360834EFB0A}"/>
              </a:ext>
            </a:extLst>
          </p:cNvPr>
          <p:cNvSpPr>
            <a:spLocks noGrp="1"/>
          </p:cNvSpPr>
          <p:nvPr>
            <p:ph type="sldNum" sz="quarter" idx="11"/>
          </p:nvPr>
        </p:nvSpPr>
        <p:spPr/>
        <p:txBody>
          <a:bodyPr/>
          <a:lstStyle/>
          <a:p>
            <a:fld id="{7EC83226-2A6D-4B6E-9481-848EDDF373C2}" type="slidenum">
              <a:rPr lang="en-US" smtClean="0"/>
              <a:pPr/>
              <a:t>24</a:t>
            </a:fld>
            <a:endParaRPr lang="en-US" dirty="0"/>
          </a:p>
        </p:txBody>
      </p:sp>
      <p:sp>
        <p:nvSpPr>
          <p:cNvPr id="9" name="Content Placeholder 8">
            <a:extLst>
              <a:ext uri="{FF2B5EF4-FFF2-40B4-BE49-F238E27FC236}">
                <a16:creationId xmlns:a16="http://schemas.microsoft.com/office/drawing/2014/main" id="{008D5CC8-5A72-AA3C-100C-DA792583158E}"/>
              </a:ext>
            </a:extLst>
          </p:cNvPr>
          <p:cNvSpPr>
            <a:spLocks noGrp="1"/>
          </p:cNvSpPr>
          <p:nvPr>
            <p:ph sz="half" idx="1"/>
          </p:nvPr>
        </p:nvSpPr>
        <p:spPr/>
        <p:txBody>
          <a:bodyPr>
            <a:normAutofit lnSpcReduction="10000"/>
          </a:bodyPr>
          <a:lstStyle/>
          <a:p>
            <a:r>
              <a:rPr lang="en-US" sz="2400" dirty="0"/>
              <a:t>Interstate 5 is a significant hydraulic constraint</a:t>
            </a:r>
          </a:p>
          <a:p>
            <a:pPr lvl="1"/>
            <a:r>
              <a:rPr lang="en-US" sz="2000" dirty="0"/>
              <a:t>Backwater promotes upstream deposition of fine sand and smaller sediment</a:t>
            </a:r>
          </a:p>
          <a:p>
            <a:r>
              <a:rPr lang="en-US" sz="2400" dirty="0"/>
              <a:t>Results suggest that 39% of bypass sediment is “trapped” upstream of Interstate 5</a:t>
            </a:r>
          </a:p>
          <a:p>
            <a:pPr lvl="1"/>
            <a:r>
              <a:rPr lang="en-US" sz="2000" dirty="0"/>
              <a:t>Based on predicted sediment flux into bypass and observed channel change during the 2009-2022 period</a:t>
            </a:r>
          </a:p>
          <a:p>
            <a:r>
              <a:rPr lang="en-US" sz="2400" dirty="0"/>
              <a:t>Downstream erosion due to entrenched channels and upstream storage</a:t>
            </a:r>
          </a:p>
          <a:p>
            <a:pPr marL="457200" lvl="1" indent="0">
              <a:buNone/>
            </a:pPr>
            <a:endParaRPr lang="en-US" dirty="0"/>
          </a:p>
        </p:txBody>
      </p:sp>
      <p:sp>
        <p:nvSpPr>
          <p:cNvPr id="12" name="Arrow: Down 11">
            <a:extLst>
              <a:ext uri="{FF2B5EF4-FFF2-40B4-BE49-F238E27FC236}">
                <a16:creationId xmlns:a16="http://schemas.microsoft.com/office/drawing/2014/main" id="{7ABB2593-E868-4A34-8C5B-2F1A21B394B8}"/>
              </a:ext>
            </a:extLst>
          </p:cNvPr>
          <p:cNvSpPr/>
          <p:nvPr/>
        </p:nvSpPr>
        <p:spPr>
          <a:xfrm rot="9802675">
            <a:off x="9869184" y="3056933"/>
            <a:ext cx="233936" cy="614911"/>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9657A6D8-50F7-ED35-7E9A-D59B62377903}"/>
              </a:ext>
            </a:extLst>
          </p:cNvPr>
          <p:cNvSpPr/>
          <p:nvPr/>
        </p:nvSpPr>
        <p:spPr>
          <a:xfrm rot="3668640">
            <a:off x="8477232" y="2943071"/>
            <a:ext cx="233936" cy="614911"/>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E38C996-4395-FA78-2AC6-B6D5452C8FF2}"/>
              </a:ext>
            </a:extLst>
          </p:cNvPr>
          <p:cNvSpPr txBox="1"/>
          <p:nvPr/>
        </p:nvSpPr>
        <p:spPr>
          <a:xfrm>
            <a:off x="8518116" y="3305889"/>
            <a:ext cx="726524" cy="246221"/>
          </a:xfrm>
          <a:prstGeom prst="rect">
            <a:avLst/>
          </a:prstGeom>
          <a:noFill/>
        </p:spPr>
        <p:txBody>
          <a:bodyPr wrap="square" rtlCol="0">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1000" dirty="0"/>
              <a:t>Erosion</a:t>
            </a:r>
          </a:p>
        </p:txBody>
      </p:sp>
      <p:sp>
        <p:nvSpPr>
          <p:cNvPr id="16" name="TextBox 15">
            <a:extLst>
              <a:ext uri="{FF2B5EF4-FFF2-40B4-BE49-F238E27FC236}">
                <a16:creationId xmlns:a16="http://schemas.microsoft.com/office/drawing/2014/main" id="{6037E341-6BCB-F2D5-BE69-D3C84F96FF03}"/>
              </a:ext>
            </a:extLst>
          </p:cNvPr>
          <p:cNvSpPr txBox="1"/>
          <p:nvPr/>
        </p:nvSpPr>
        <p:spPr>
          <a:xfrm>
            <a:off x="9178510" y="3378242"/>
            <a:ext cx="822254" cy="246221"/>
          </a:xfrm>
          <a:prstGeom prst="rect">
            <a:avLst/>
          </a:prstGeom>
          <a:noFill/>
        </p:spPr>
        <p:txBody>
          <a:bodyPr wrap="square" rtlCol="0">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1000" dirty="0"/>
              <a:t>Deposition</a:t>
            </a:r>
          </a:p>
        </p:txBody>
      </p:sp>
    </p:spTree>
    <p:extLst>
      <p:ext uri="{BB962C8B-B14F-4D97-AF65-F5344CB8AC3E}">
        <p14:creationId xmlns:p14="http://schemas.microsoft.com/office/powerpoint/2010/main" val="4040656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98F92B-41AB-E38C-E9A5-C4EECA2B8FB4}"/>
              </a:ext>
            </a:extLst>
          </p:cNvPr>
          <p:cNvSpPr>
            <a:spLocks noGrp="1"/>
          </p:cNvSpPr>
          <p:nvPr>
            <p:ph type="title"/>
          </p:nvPr>
        </p:nvSpPr>
        <p:spPr>
          <a:xfrm>
            <a:off x="0" y="685800"/>
            <a:ext cx="12192000" cy="1005840"/>
          </a:xfrm>
        </p:spPr>
        <p:txBody>
          <a:bodyPr>
            <a:normAutofit/>
          </a:bodyPr>
          <a:lstStyle/>
          <a:p>
            <a:pPr algn="ctr"/>
            <a:r>
              <a:rPr lang="en-US" sz="3600" dirty="0"/>
              <a:t>Comparative Analysis of Sediment Transport Models</a:t>
            </a:r>
          </a:p>
        </p:txBody>
      </p:sp>
      <p:sp>
        <p:nvSpPr>
          <p:cNvPr id="5" name="Text Placeholder 4">
            <a:extLst>
              <a:ext uri="{FF2B5EF4-FFF2-40B4-BE49-F238E27FC236}">
                <a16:creationId xmlns:a16="http://schemas.microsoft.com/office/drawing/2014/main" id="{529281EE-5B71-061E-7039-F8DA590CB1F9}"/>
              </a:ext>
            </a:extLst>
          </p:cNvPr>
          <p:cNvSpPr>
            <a:spLocks noGrp="1"/>
          </p:cNvSpPr>
          <p:nvPr>
            <p:ph type="body" idx="1"/>
          </p:nvPr>
        </p:nvSpPr>
        <p:spPr/>
        <p:txBody>
          <a:bodyPr/>
          <a:lstStyle/>
          <a:p>
            <a:r>
              <a:rPr lang="en-US" dirty="0"/>
              <a:t>Model Geometry</a:t>
            </a:r>
          </a:p>
        </p:txBody>
      </p:sp>
      <p:sp>
        <p:nvSpPr>
          <p:cNvPr id="4" name="Content Placeholder 3">
            <a:extLst>
              <a:ext uri="{FF2B5EF4-FFF2-40B4-BE49-F238E27FC236}">
                <a16:creationId xmlns:a16="http://schemas.microsoft.com/office/drawing/2014/main" id="{08AA70DC-7A13-547D-8C65-35B5BBD65782}"/>
              </a:ext>
            </a:extLst>
          </p:cNvPr>
          <p:cNvSpPr>
            <a:spLocks noGrp="1"/>
          </p:cNvSpPr>
          <p:nvPr>
            <p:ph sz="half" idx="2"/>
          </p:nvPr>
        </p:nvSpPr>
        <p:spPr/>
        <p:txBody>
          <a:bodyPr>
            <a:normAutofit fontScale="92500"/>
          </a:bodyPr>
          <a:lstStyle/>
          <a:p>
            <a:r>
              <a:rPr lang="en-US" sz="1800" dirty="0"/>
              <a:t>Existing conditions</a:t>
            </a:r>
          </a:p>
          <a:p>
            <a:pPr lvl="1"/>
            <a:r>
              <a:rPr lang="en-US" sz="1600" dirty="0"/>
              <a:t>Updated bathymetry, 2D flow areas</a:t>
            </a:r>
          </a:p>
          <a:p>
            <a:r>
              <a:rPr lang="en-US" sz="1800" dirty="0"/>
              <a:t>Future without project conditions</a:t>
            </a:r>
          </a:p>
          <a:p>
            <a:pPr lvl="1"/>
            <a:r>
              <a:rPr lang="en-US" sz="1600" dirty="0"/>
              <a:t>Mossdale UFFR implementation</a:t>
            </a:r>
          </a:p>
          <a:p>
            <a:pPr lvl="1"/>
            <a:r>
              <a:rPr lang="en-US" sz="1600" dirty="0"/>
              <a:t>Restored design flow split at existing weir</a:t>
            </a:r>
          </a:p>
          <a:p>
            <a:r>
              <a:rPr lang="en-US" sz="1800" dirty="0"/>
              <a:t>Alternative 2 – Minimum Plan B</a:t>
            </a:r>
          </a:p>
          <a:p>
            <a:r>
              <a:rPr lang="en-US" sz="1800" dirty="0"/>
              <a:t>Alternative 3 – Phase 2 Plan</a:t>
            </a:r>
          </a:p>
          <a:p>
            <a:r>
              <a:rPr lang="en-US" sz="1800" dirty="0"/>
              <a:t>Alternative 6 – Phase 2 Plan Plus</a:t>
            </a:r>
          </a:p>
        </p:txBody>
      </p:sp>
      <p:sp>
        <p:nvSpPr>
          <p:cNvPr id="6" name="Text Placeholder 5">
            <a:extLst>
              <a:ext uri="{FF2B5EF4-FFF2-40B4-BE49-F238E27FC236}">
                <a16:creationId xmlns:a16="http://schemas.microsoft.com/office/drawing/2014/main" id="{511726C7-31B2-9BBD-D577-57887837D263}"/>
              </a:ext>
            </a:extLst>
          </p:cNvPr>
          <p:cNvSpPr>
            <a:spLocks noGrp="1"/>
          </p:cNvSpPr>
          <p:nvPr>
            <p:ph type="body" sz="quarter" idx="3"/>
          </p:nvPr>
        </p:nvSpPr>
        <p:spPr/>
        <p:txBody>
          <a:bodyPr/>
          <a:lstStyle/>
          <a:p>
            <a:r>
              <a:rPr lang="en-US" dirty="0"/>
              <a:t>Event Hydrology</a:t>
            </a:r>
          </a:p>
        </p:txBody>
      </p:sp>
      <p:sp>
        <p:nvSpPr>
          <p:cNvPr id="2" name="Content Placeholder 1">
            <a:extLst>
              <a:ext uri="{FF2B5EF4-FFF2-40B4-BE49-F238E27FC236}">
                <a16:creationId xmlns:a16="http://schemas.microsoft.com/office/drawing/2014/main" id="{5C5DD590-0946-7E8A-E6B7-02C29F0FA5FA}"/>
              </a:ext>
            </a:extLst>
          </p:cNvPr>
          <p:cNvSpPr>
            <a:spLocks noGrp="1"/>
          </p:cNvSpPr>
          <p:nvPr>
            <p:ph sz="quarter" idx="4"/>
          </p:nvPr>
        </p:nvSpPr>
        <p:spPr/>
        <p:txBody>
          <a:bodyPr>
            <a:normAutofit fontScale="92500"/>
          </a:bodyPr>
          <a:lstStyle/>
          <a:p>
            <a:r>
              <a:rPr lang="en-US" dirty="0"/>
              <a:t>Phase 3 feasibility study limited to large magnitude floods (flood risk reduction)</a:t>
            </a:r>
          </a:p>
          <a:p>
            <a:pPr lvl="1"/>
            <a:r>
              <a:rPr lang="en-US" dirty="0"/>
              <a:t>1/100 AEP (2024)</a:t>
            </a:r>
          </a:p>
          <a:p>
            <a:pPr lvl="1"/>
            <a:r>
              <a:rPr lang="en-US" dirty="0"/>
              <a:t>1/200 AEP (2024)</a:t>
            </a:r>
          </a:p>
          <a:p>
            <a:pPr lvl="1"/>
            <a:r>
              <a:rPr lang="en-US" dirty="0"/>
              <a:t>1/200 AEP plus sea level rise and future climate projection (2072)</a:t>
            </a:r>
          </a:p>
          <a:p>
            <a:r>
              <a:rPr lang="en-US" dirty="0"/>
              <a:t>Phase 4 engineering and design should include a long-term period of record</a:t>
            </a:r>
          </a:p>
          <a:p>
            <a:pPr lvl="1"/>
            <a:r>
              <a:rPr lang="en-US" dirty="0"/>
              <a:t>Hypothesis: most geomorphic work on the LSJR is performed during more frequent flood events when the weir is </a:t>
            </a:r>
            <a:r>
              <a:rPr lang="en-US" i="1" dirty="0"/>
              <a:t>not</a:t>
            </a:r>
            <a:r>
              <a:rPr lang="en-US" dirty="0"/>
              <a:t> activated (&lt;15,000 cfs)</a:t>
            </a:r>
          </a:p>
          <a:p>
            <a:pPr lvl="1"/>
            <a:endParaRPr lang="en-US" dirty="0"/>
          </a:p>
        </p:txBody>
      </p:sp>
    </p:spTree>
    <p:extLst>
      <p:ext uri="{BB962C8B-B14F-4D97-AF65-F5344CB8AC3E}">
        <p14:creationId xmlns:p14="http://schemas.microsoft.com/office/powerpoint/2010/main" val="3275382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F973-1D87-6BAD-9F6D-FED6AC6996C7}"/>
              </a:ext>
            </a:extLst>
          </p:cNvPr>
          <p:cNvSpPr>
            <a:spLocks noGrp="1"/>
          </p:cNvSpPr>
          <p:nvPr>
            <p:ph type="title"/>
          </p:nvPr>
        </p:nvSpPr>
        <p:spPr>
          <a:xfrm>
            <a:off x="0" y="685800"/>
            <a:ext cx="12192000" cy="1005840"/>
          </a:xfrm>
        </p:spPr>
        <p:txBody>
          <a:bodyPr>
            <a:normAutofit/>
          </a:bodyPr>
          <a:lstStyle/>
          <a:p>
            <a:pPr algn="ctr"/>
            <a:r>
              <a:rPr lang="en-US" sz="3600" dirty="0"/>
              <a:t>Alternatives Analysis</a:t>
            </a:r>
          </a:p>
        </p:txBody>
      </p:sp>
      <p:sp>
        <p:nvSpPr>
          <p:cNvPr id="4" name="Content Placeholder 3">
            <a:extLst>
              <a:ext uri="{FF2B5EF4-FFF2-40B4-BE49-F238E27FC236}">
                <a16:creationId xmlns:a16="http://schemas.microsoft.com/office/drawing/2014/main" id="{C8BC1BC9-F3B4-326C-72F6-D88F0EF99DAB}"/>
              </a:ext>
            </a:extLst>
          </p:cNvPr>
          <p:cNvSpPr>
            <a:spLocks noGrp="1"/>
          </p:cNvSpPr>
          <p:nvPr>
            <p:ph sz="half" idx="1"/>
          </p:nvPr>
        </p:nvSpPr>
        <p:spPr>
          <a:xfrm>
            <a:off x="630692" y="1825625"/>
            <a:ext cx="5693907" cy="4351338"/>
          </a:xfrm>
        </p:spPr>
        <p:txBody>
          <a:bodyPr>
            <a:normAutofit/>
          </a:bodyPr>
          <a:lstStyle/>
          <a:p>
            <a:r>
              <a:rPr lang="en-US" sz="2400" dirty="0"/>
              <a:t>More sediment delivered to Paradise Cut during large floods</a:t>
            </a:r>
          </a:p>
          <a:p>
            <a:pPr lvl="1"/>
            <a:r>
              <a:rPr lang="en-US" sz="2000" dirty="0"/>
              <a:t>3% of long-term sediment load</a:t>
            </a:r>
          </a:p>
          <a:p>
            <a:pPr lvl="1"/>
            <a:r>
              <a:rPr lang="en-US" sz="2000" dirty="0"/>
              <a:t>9-26% of event-based sediment load</a:t>
            </a:r>
          </a:p>
          <a:p>
            <a:r>
              <a:rPr lang="en-US" sz="2400" dirty="0"/>
              <a:t>Less sediment delivered to Old River</a:t>
            </a:r>
          </a:p>
          <a:p>
            <a:pPr lvl="1"/>
            <a:r>
              <a:rPr lang="en-US" sz="2000" dirty="0"/>
              <a:t>13-36% reduction relative to FWOP conditions</a:t>
            </a:r>
          </a:p>
          <a:p>
            <a:r>
              <a:rPr lang="en-US" sz="2400" dirty="0"/>
              <a:t>Alternatives should create similar or greater bypass trap efficiency</a:t>
            </a:r>
          </a:p>
          <a:p>
            <a:pPr lvl="1"/>
            <a:r>
              <a:rPr lang="en-US" sz="2000" dirty="0"/>
              <a:t>Storage in upstream bypass expansion</a:t>
            </a:r>
          </a:p>
        </p:txBody>
      </p:sp>
      <p:pic>
        <p:nvPicPr>
          <p:cNvPr id="15" name="Content Placeholder 14">
            <a:extLst>
              <a:ext uri="{FF2B5EF4-FFF2-40B4-BE49-F238E27FC236}">
                <a16:creationId xmlns:a16="http://schemas.microsoft.com/office/drawing/2014/main" id="{4DDAA592-C030-6331-3454-ACB37B14B0D8}"/>
              </a:ext>
            </a:extLst>
          </p:cNvPr>
          <p:cNvPicPr>
            <a:picLocks noGrp="1" noChangeAspect="1"/>
          </p:cNvPicPr>
          <p:nvPr>
            <p:ph sz="half" idx="2"/>
          </p:nvPr>
        </p:nvPicPr>
        <p:blipFill>
          <a:blip r:embed="rId2"/>
          <a:stretch>
            <a:fillRect/>
          </a:stretch>
        </p:blipFill>
        <p:spPr>
          <a:xfrm>
            <a:off x="6887156" y="1825625"/>
            <a:ext cx="4167614" cy="4351338"/>
          </a:xfrm>
          <a:prstGeom prst="rect">
            <a:avLst/>
          </a:prstGeom>
          <a:ln>
            <a:solidFill>
              <a:schemeClr val="tx1"/>
            </a:solidFill>
          </a:ln>
        </p:spPr>
      </p:pic>
      <p:sp>
        <p:nvSpPr>
          <p:cNvPr id="16" name="Arrow: Down 15">
            <a:extLst>
              <a:ext uri="{FF2B5EF4-FFF2-40B4-BE49-F238E27FC236}">
                <a16:creationId xmlns:a16="http://schemas.microsoft.com/office/drawing/2014/main" id="{B70A7865-8159-CD7E-4189-06E0F312FA24}"/>
              </a:ext>
            </a:extLst>
          </p:cNvPr>
          <p:cNvSpPr/>
          <p:nvPr/>
        </p:nvSpPr>
        <p:spPr>
          <a:xfrm rot="6312785">
            <a:off x="10676683" y="5285104"/>
            <a:ext cx="392381" cy="6134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5B37782D-7A4E-BDAD-30AA-55D754943E43}"/>
              </a:ext>
            </a:extLst>
          </p:cNvPr>
          <p:cNvSpPr/>
          <p:nvPr/>
        </p:nvSpPr>
        <p:spPr>
          <a:xfrm rot="6312785">
            <a:off x="10358095" y="3844565"/>
            <a:ext cx="236483" cy="46508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9658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C3FB-831D-A2EA-405F-AA9688D8934E}"/>
              </a:ext>
            </a:extLst>
          </p:cNvPr>
          <p:cNvSpPr>
            <a:spLocks noGrp="1"/>
          </p:cNvSpPr>
          <p:nvPr>
            <p:ph type="title"/>
          </p:nvPr>
        </p:nvSpPr>
        <p:spPr/>
        <p:txBody>
          <a:bodyPr/>
          <a:lstStyle/>
          <a:p>
            <a:r>
              <a:rPr lang="en-US"/>
              <a:t>Habitat Concepts</a:t>
            </a:r>
          </a:p>
        </p:txBody>
      </p:sp>
    </p:spTree>
    <p:extLst>
      <p:ext uri="{BB962C8B-B14F-4D97-AF65-F5344CB8AC3E}">
        <p14:creationId xmlns:p14="http://schemas.microsoft.com/office/powerpoint/2010/main" val="4038206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0358-8DA5-0646-B788-C2ECCE2CE6C3}"/>
              </a:ext>
            </a:extLst>
          </p:cNvPr>
          <p:cNvSpPr>
            <a:spLocks noGrp="1"/>
          </p:cNvSpPr>
          <p:nvPr>
            <p:ph type="title"/>
          </p:nvPr>
        </p:nvSpPr>
        <p:spPr/>
        <p:txBody>
          <a:bodyPr>
            <a:normAutofit/>
          </a:bodyPr>
          <a:lstStyle/>
          <a:p>
            <a:pPr algn="ctr"/>
            <a:r>
              <a:rPr lang="en-US" sz="3600" dirty="0"/>
              <a:t>Task Overview</a:t>
            </a:r>
          </a:p>
        </p:txBody>
      </p:sp>
      <p:sp>
        <p:nvSpPr>
          <p:cNvPr id="3" name="Content Placeholder 2">
            <a:extLst>
              <a:ext uri="{FF2B5EF4-FFF2-40B4-BE49-F238E27FC236}">
                <a16:creationId xmlns:a16="http://schemas.microsoft.com/office/drawing/2014/main" id="{FD91DA5C-0A85-402E-313E-30BA93B11A43}"/>
              </a:ext>
            </a:extLst>
          </p:cNvPr>
          <p:cNvSpPr>
            <a:spLocks noGrp="1"/>
          </p:cNvSpPr>
          <p:nvPr>
            <p:ph idx="1"/>
          </p:nvPr>
        </p:nvSpPr>
        <p:spPr/>
        <p:txBody>
          <a:bodyPr>
            <a:normAutofit/>
          </a:bodyPr>
          <a:lstStyle/>
          <a:p>
            <a:r>
              <a:rPr lang="en-US" sz="2800" dirty="0"/>
              <a:t>Team effort to identify and characterize opportunities for habitat enhancement within and adjacent to the Paradise Cut bypass</a:t>
            </a:r>
          </a:p>
          <a:p>
            <a:pPr lvl="1"/>
            <a:r>
              <a:rPr lang="en-US" sz="2400" dirty="0"/>
              <a:t>Team: Wood Rodgers, ICF, River Partners, HDR, MBK, and ESA</a:t>
            </a:r>
          </a:p>
          <a:p>
            <a:pPr lvl="1"/>
            <a:r>
              <a:rPr lang="en-US" sz="2400" dirty="0"/>
              <a:t>Abbreviated habitat design charrette on March 17, 2025</a:t>
            </a:r>
          </a:p>
          <a:p>
            <a:pPr lvl="1"/>
            <a:r>
              <a:rPr lang="en-US" sz="2400" dirty="0"/>
              <a:t>Follow up meetings to advance concepts and review results</a:t>
            </a:r>
          </a:p>
          <a:p>
            <a:pPr lvl="1"/>
            <a:r>
              <a:rPr lang="en-US" sz="2400" dirty="0"/>
              <a:t>Final draft delivered on July 25, 2025</a:t>
            </a:r>
          </a:p>
          <a:p>
            <a:r>
              <a:rPr lang="en-US" sz="2800" dirty="0"/>
              <a:t>ESA analysis to understand relative contributions of concepts to the Conservation Strategy Measurable Objectives (CSMOs)</a:t>
            </a:r>
          </a:p>
        </p:txBody>
      </p:sp>
      <p:sp>
        <p:nvSpPr>
          <p:cNvPr id="4" name="Slide Number Placeholder 3">
            <a:extLst>
              <a:ext uri="{FF2B5EF4-FFF2-40B4-BE49-F238E27FC236}">
                <a16:creationId xmlns:a16="http://schemas.microsoft.com/office/drawing/2014/main" id="{24EFCCC7-EA47-E7BF-A788-1F502D44C61A}"/>
              </a:ext>
            </a:extLst>
          </p:cNvPr>
          <p:cNvSpPr>
            <a:spLocks noGrp="1"/>
          </p:cNvSpPr>
          <p:nvPr>
            <p:ph type="sldNum" sz="quarter" idx="11"/>
          </p:nvPr>
        </p:nvSpPr>
        <p:spPr/>
        <p:txBody>
          <a:bodyPr/>
          <a:lstStyle/>
          <a:p>
            <a:endParaRPr lang="en-US" dirty="0"/>
          </a:p>
        </p:txBody>
      </p:sp>
    </p:spTree>
    <p:extLst>
      <p:ext uri="{BB962C8B-B14F-4D97-AF65-F5344CB8AC3E}">
        <p14:creationId xmlns:p14="http://schemas.microsoft.com/office/powerpoint/2010/main" val="117647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E411-E1A0-4B5C-B43C-1E9C840E3A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38DA6D-ADBA-1D4B-DBD8-EA58119B2B44}"/>
              </a:ext>
            </a:extLst>
          </p:cNvPr>
          <p:cNvSpPr>
            <a:spLocks noGrp="1"/>
          </p:cNvSpPr>
          <p:nvPr>
            <p:ph type="title"/>
          </p:nvPr>
        </p:nvSpPr>
        <p:spPr>
          <a:xfrm>
            <a:off x="531394" y="365125"/>
            <a:ext cx="5150949" cy="1322161"/>
          </a:xfrm>
        </p:spPr>
        <p:txBody>
          <a:bodyPr>
            <a:normAutofit/>
          </a:bodyPr>
          <a:lstStyle/>
          <a:p>
            <a:r>
              <a:rPr lang="en-US" sz="3600" dirty="0"/>
              <a:t>Habitat Concepts Identified</a:t>
            </a:r>
          </a:p>
        </p:txBody>
      </p:sp>
      <p:sp>
        <p:nvSpPr>
          <p:cNvPr id="3" name="Content Placeholder 2">
            <a:extLst>
              <a:ext uri="{FF2B5EF4-FFF2-40B4-BE49-F238E27FC236}">
                <a16:creationId xmlns:a16="http://schemas.microsoft.com/office/drawing/2014/main" id="{2287FE10-1C87-D85D-69ED-A361EEA34EC4}"/>
              </a:ext>
            </a:extLst>
          </p:cNvPr>
          <p:cNvSpPr>
            <a:spLocks noGrp="1"/>
          </p:cNvSpPr>
          <p:nvPr>
            <p:ph idx="1"/>
          </p:nvPr>
        </p:nvSpPr>
        <p:spPr>
          <a:xfrm>
            <a:off x="509623" y="1875757"/>
            <a:ext cx="5629920" cy="4351338"/>
          </a:xfrm>
        </p:spPr>
        <p:txBody>
          <a:bodyPr>
            <a:normAutofit/>
          </a:bodyPr>
          <a:lstStyle/>
          <a:p>
            <a:r>
              <a:rPr lang="en-US" sz="2800" dirty="0"/>
              <a:t>Hydrogeomorphic zones below weir(s)</a:t>
            </a:r>
          </a:p>
          <a:p>
            <a:r>
              <a:rPr lang="en-US" sz="2800" dirty="0"/>
              <a:t>Vegetated wind-wave buffers</a:t>
            </a:r>
          </a:p>
          <a:p>
            <a:r>
              <a:rPr lang="en-US" sz="2800" dirty="0"/>
              <a:t>Levee setbacks and floodplain enhancements</a:t>
            </a:r>
          </a:p>
          <a:p>
            <a:r>
              <a:rPr lang="en-US" sz="2800" dirty="0"/>
              <a:t>Remnant levee enhancements (channel islands)</a:t>
            </a:r>
          </a:p>
          <a:p>
            <a:r>
              <a:rPr lang="en-US" sz="2800" dirty="0"/>
              <a:t>Side-channels and inset floodplains</a:t>
            </a:r>
          </a:p>
        </p:txBody>
      </p:sp>
      <p:pic>
        <p:nvPicPr>
          <p:cNvPr id="5" name="Picture 4">
            <a:extLst>
              <a:ext uri="{FF2B5EF4-FFF2-40B4-BE49-F238E27FC236}">
                <a16:creationId xmlns:a16="http://schemas.microsoft.com/office/drawing/2014/main" id="{D0066279-F1A6-1AD0-2FAC-9796A4B2DAD9}"/>
              </a:ext>
            </a:extLst>
          </p:cNvPr>
          <p:cNvPicPr>
            <a:picLocks noChangeAspect="1"/>
          </p:cNvPicPr>
          <p:nvPr/>
        </p:nvPicPr>
        <p:blipFill>
          <a:blip r:embed="rId2"/>
          <a:stretch>
            <a:fillRect/>
          </a:stretch>
        </p:blipFill>
        <p:spPr>
          <a:xfrm>
            <a:off x="6425356" y="359215"/>
            <a:ext cx="2306565" cy="2263711"/>
          </a:xfrm>
          <a:prstGeom prst="rect">
            <a:avLst/>
          </a:prstGeom>
          <a:ln>
            <a:solidFill>
              <a:schemeClr val="tx1"/>
            </a:solidFill>
          </a:ln>
        </p:spPr>
      </p:pic>
      <p:pic>
        <p:nvPicPr>
          <p:cNvPr id="7" name="Picture 6">
            <a:extLst>
              <a:ext uri="{FF2B5EF4-FFF2-40B4-BE49-F238E27FC236}">
                <a16:creationId xmlns:a16="http://schemas.microsoft.com/office/drawing/2014/main" id="{BFBBEB02-FC70-AAAB-D46F-86696D890792}"/>
              </a:ext>
            </a:extLst>
          </p:cNvPr>
          <p:cNvPicPr>
            <a:picLocks noChangeAspect="1"/>
          </p:cNvPicPr>
          <p:nvPr/>
        </p:nvPicPr>
        <p:blipFill>
          <a:blip r:embed="rId3"/>
          <a:stretch>
            <a:fillRect/>
          </a:stretch>
        </p:blipFill>
        <p:spPr>
          <a:xfrm>
            <a:off x="8939187" y="1825625"/>
            <a:ext cx="3089672" cy="2127586"/>
          </a:xfrm>
          <a:prstGeom prst="rect">
            <a:avLst/>
          </a:prstGeom>
          <a:ln>
            <a:solidFill>
              <a:schemeClr val="tx1"/>
            </a:solidFill>
          </a:ln>
        </p:spPr>
      </p:pic>
      <p:pic>
        <p:nvPicPr>
          <p:cNvPr id="9" name="Picture 8">
            <a:extLst>
              <a:ext uri="{FF2B5EF4-FFF2-40B4-BE49-F238E27FC236}">
                <a16:creationId xmlns:a16="http://schemas.microsoft.com/office/drawing/2014/main" id="{1C7B76DE-7F5C-1711-89B5-F7809580F462}"/>
              </a:ext>
            </a:extLst>
          </p:cNvPr>
          <p:cNvPicPr>
            <a:picLocks noChangeAspect="1"/>
          </p:cNvPicPr>
          <p:nvPr/>
        </p:nvPicPr>
        <p:blipFill>
          <a:blip r:embed="rId4"/>
          <a:stretch>
            <a:fillRect/>
          </a:stretch>
        </p:blipFill>
        <p:spPr>
          <a:xfrm>
            <a:off x="6670044" y="4401987"/>
            <a:ext cx="3307324" cy="2027495"/>
          </a:xfrm>
          <a:prstGeom prst="rect">
            <a:avLst/>
          </a:prstGeom>
        </p:spPr>
      </p:pic>
    </p:spTree>
    <p:extLst>
      <p:ext uri="{BB962C8B-B14F-4D97-AF65-F5344CB8AC3E}">
        <p14:creationId xmlns:p14="http://schemas.microsoft.com/office/powerpoint/2010/main" val="4188677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7A187-FE1A-86D0-A45A-495E35F9E74B}"/>
              </a:ext>
            </a:extLst>
          </p:cNvPr>
          <p:cNvSpPr>
            <a:spLocks noGrp="1"/>
          </p:cNvSpPr>
          <p:nvPr>
            <p:ph type="title"/>
          </p:nvPr>
        </p:nvSpPr>
        <p:spPr/>
        <p:txBody>
          <a:bodyPr>
            <a:normAutofit/>
          </a:bodyPr>
          <a:lstStyle/>
          <a:p>
            <a:pPr algn="ctr"/>
            <a:r>
              <a:rPr lang="en-US" sz="3600" dirty="0"/>
              <a:t>Contribution of Alternatives to CSMO Targets</a:t>
            </a:r>
          </a:p>
        </p:txBody>
      </p:sp>
      <p:sp>
        <p:nvSpPr>
          <p:cNvPr id="4" name="Slide Number Placeholder 3">
            <a:extLst>
              <a:ext uri="{FF2B5EF4-FFF2-40B4-BE49-F238E27FC236}">
                <a16:creationId xmlns:a16="http://schemas.microsoft.com/office/drawing/2014/main" id="{15E60C7B-427A-B607-AFC4-9B0E152308AF}"/>
              </a:ext>
            </a:extLst>
          </p:cNvPr>
          <p:cNvSpPr>
            <a:spLocks noGrp="1"/>
          </p:cNvSpPr>
          <p:nvPr>
            <p:ph type="sldNum" sz="quarter" idx="11"/>
          </p:nvPr>
        </p:nvSpPr>
        <p:spPr/>
        <p:txBody>
          <a:bodyPr/>
          <a:lstStyle/>
          <a:p>
            <a:endParaRPr lang="en-US" dirty="0"/>
          </a:p>
        </p:txBody>
      </p:sp>
      <p:pic>
        <p:nvPicPr>
          <p:cNvPr id="8" name="Content Placeholder 7">
            <a:extLst>
              <a:ext uri="{FF2B5EF4-FFF2-40B4-BE49-F238E27FC236}">
                <a16:creationId xmlns:a16="http://schemas.microsoft.com/office/drawing/2014/main" id="{79AA9B14-C436-4D79-542A-596982BEB82F}"/>
              </a:ext>
            </a:extLst>
          </p:cNvPr>
          <p:cNvPicPr>
            <a:picLocks noGrp="1" noChangeAspect="1"/>
          </p:cNvPicPr>
          <p:nvPr>
            <p:ph idx="1"/>
          </p:nvPr>
        </p:nvPicPr>
        <p:blipFill>
          <a:blip r:embed="rId2"/>
          <a:stretch>
            <a:fillRect/>
          </a:stretch>
        </p:blipFill>
        <p:spPr>
          <a:xfrm>
            <a:off x="2381250" y="1406161"/>
            <a:ext cx="7429499" cy="4945356"/>
          </a:xfrm>
          <a:prstGeom prst="rect">
            <a:avLst/>
          </a:prstGeom>
        </p:spPr>
      </p:pic>
    </p:spTree>
    <p:extLst>
      <p:ext uri="{BB962C8B-B14F-4D97-AF65-F5344CB8AC3E}">
        <p14:creationId xmlns:p14="http://schemas.microsoft.com/office/powerpoint/2010/main" val="3595107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C3FB-831D-A2EA-405F-AA9688D8934E}"/>
              </a:ext>
            </a:extLst>
          </p:cNvPr>
          <p:cNvSpPr>
            <a:spLocks noGrp="1"/>
          </p:cNvSpPr>
          <p:nvPr>
            <p:ph type="title"/>
          </p:nvPr>
        </p:nvSpPr>
        <p:spPr/>
        <p:txBody>
          <a:bodyPr/>
          <a:lstStyle/>
          <a:p>
            <a:r>
              <a:rPr lang="en-US"/>
              <a:t>Final Array Cost Estimate</a:t>
            </a:r>
          </a:p>
        </p:txBody>
      </p:sp>
    </p:spTree>
    <p:extLst>
      <p:ext uri="{BB962C8B-B14F-4D97-AF65-F5344CB8AC3E}">
        <p14:creationId xmlns:p14="http://schemas.microsoft.com/office/powerpoint/2010/main" val="1939036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7E6E5A-A3A9-B60E-F5E6-45A6699E1CEA}"/>
              </a:ext>
            </a:extLst>
          </p:cNvPr>
          <p:cNvSpPr>
            <a:spLocks noGrp="1"/>
          </p:cNvSpPr>
          <p:nvPr>
            <p:ph type="body" sz="quarter" idx="10"/>
          </p:nvPr>
        </p:nvSpPr>
        <p:spPr/>
        <p:txBody>
          <a:bodyPr vert="horz" lIns="91440" tIns="45720" rIns="91440" bIns="45720" rtlCol="0" anchor="t">
            <a:normAutofit lnSpcReduction="10000"/>
          </a:bodyPr>
          <a:lstStyle/>
          <a:p>
            <a:r>
              <a:rPr lang="en-US" sz="2800" dirty="0">
                <a:latin typeface="Arial"/>
                <a:cs typeface="Arial"/>
              </a:rPr>
              <a:t>Phase 2 Cost – MVP - $166M Dredging - $63M (5 miles) </a:t>
            </a:r>
          </a:p>
          <a:p>
            <a:r>
              <a:rPr lang="en-US" sz="2800" dirty="0">
                <a:latin typeface="Arial"/>
                <a:cs typeface="Arial"/>
              </a:rPr>
              <a:t>Channel Restoration – Common to all alternatives - $385 million</a:t>
            </a:r>
            <a:endParaRPr lang="en-US"/>
          </a:p>
          <a:p>
            <a:r>
              <a:rPr lang="en-US" sz="2800" dirty="0">
                <a:latin typeface="Arial"/>
                <a:cs typeface="Arial"/>
              </a:rPr>
              <a:t>Hydraulic Mitigation – Coordinated with District Engineers, intended as a placeholder for cost</a:t>
            </a:r>
          </a:p>
          <a:p>
            <a:r>
              <a:rPr lang="en-US" sz="2800" dirty="0">
                <a:latin typeface="Arial"/>
                <a:cs typeface="Arial"/>
              </a:rPr>
              <a:t>Contingency – 50% used for all alternatives </a:t>
            </a:r>
          </a:p>
          <a:p>
            <a:r>
              <a:rPr lang="en-US" sz="2800" dirty="0">
                <a:latin typeface="Arial"/>
                <a:cs typeface="Arial"/>
              </a:rPr>
              <a:t>Cost for restoration is separate from environmental mitigation</a:t>
            </a:r>
          </a:p>
          <a:p>
            <a:r>
              <a:rPr lang="en-US" sz="2800" dirty="0">
                <a:latin typeface="Arial"/>
                <a:cs typeface="Arial"/>
              </a:rPr>
              <a:t>Each project feature was developed as its own cost</a:t>
            </a:r>
            <a:endParaRPr lang="en-US" dirty="0">
              <a:latin typeface="Arial"/>
              <a:cs typeface="Arial"/>
            </a:endParaRPr>
          </a:p>
          <a:p>
            <a:r>
              <a:rPr lang="en-US" sz="2800" dirty="0">
                <a:latin typeface="Arial"/>
                <a:cs typeface="Arial"/>
              </a:rPr>
              <a:t>Elements not Included in alternatives:</a:t>
            </a:r>
            <a:endParaRPr lang="en-US" dirty="0">
              <a:latin typeface="Arial"/>
              <a:cs typeface="Arial"/>
            </a:endParaRPr>
          </a:p>
          <a:p>
            <a:pPr lvl="1">
              <a:buFont typeface="Courier New" panose="020B0604020202020204" pitchFamily="34" charset="0"/>
              <a:buChar char="o"/>
            </a:pPr>
            <a:r>
              <a:rPr lang="en-US" sz="2600" dirty="0">
                <a:latin typeface="Arial"/>
                <a:cs typeface="Arial"/>
              </a:rPr>
              <a:t>In channel terrace removal under I-5 ($9M)</a:t>
            </a:r>
          </a:p>
          <a:p>
            <a:pPr lvl="1">
              <a:buFont typeface="Courier New" panose="020B0604020202020204" pitchFamily="34" charset="0"/>
              <a:buChar char="o"/>
            </a:pPr>
            <a:r>
              <a:rPr lang="en-US" sz="2600" dirty="0">
                <a:latin typeface="Arial"/>
                <a:cs typeface="Arial"/>
              </a:rPr>
              <a:t>500 ft openings in I-5, 205 and Manthey Rd ($77M)</a:t>
            </a:r>
          </a:p>
        </p:txBody>
      </p:sp>
      <p:sp>
        <p:nvSpPr>
          <p:cNvPr id="3" name="Title 2">
            <a:extLst>
              <a:ext uri="{FF2B5EF4-FFF2-40B4-BE49-F238E27FC236}">
                <a16:creationId xmlns:a16="http://schemas.microsoft.com/office/drawing/2014/main" id="{27161C38-62F0-6953-9323-109DB2704277}"/>
              </a:ext>
            </a:extLst>
          </p:cNvPr>
          <p:cNvSpPr>
            <a:spLocks noGrp="1"/>
          </p:cNvSpPr>
          <p:nvPr>
            <p:ph type="title"/>
          </p:nvPr>
        </p:nvSpPr>
        <p:spPr>
          <a:xfrm>
            <a:off x="-1" y="365125"/>
            <a:ext cx="12306925" cy="789907"/>
          </a:xfrm>
        </p:spPr>
        <p:txBody>
          <a:bodyPr>
            <a:normAutofit/>
          </a:bodyPr>
          <a:lstStyle/>
          <a:p>
            <a:pPr algn="ctr"/>
            <a:r>
              <a:rPr lang="en-US" sz="3600">
                <a:latin typeface="Arial"/>
                <a:cs typeface="Arial"/>
              </a:rPr>
              <a:t>Cost Estimate</a:t>
            </a:r>
            <a:endParaRPr lang="en-US"/>
          </a:p>
        </p:txBody>
      </p:sp>
    </p:spTree>
    <p:extLst>
      <p:ext uri="{BB962C8B-B14F-4D97-AF65-F5344CB8AC3E}">
        <p14:creationId xmlns:p14="http://schemas.microsoft.com/office/powerpoint/2010/main" val="3001843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38D2C-1454-C420-38E3-C94818BFDB6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963B6-317C-3C7B-7AEE-4E16BD0C6A2A}"/>
              </a:ext>
            </a:extLst>
          </p:cNvPr>
          <p:cNvSpPr>
            <a:spLocks noGrp="1"/>
          </p:cNvSpPr>
          <p:nvPr>
            <p:ph type="body" sz="quarter" idx="10"/>
          </p:nvPr>
        </p:nvSpPr>
        <p:spPr>
          <a:xfrm>
            <a:off x="609599" y="1158240"/>
            <a:ext cx="10972165" cy="4871720"/>
          </a:xfrm>
        </p:spPr>
        <p:txBody>
          <a:bodyPr vert="horz" lIns="91440" tIns="45720" rIns="91440" bIns="45720" rtlCol="0" anchor="t">
            <a:noAutofit/>
          </a:bodyPr>
          <a:lstStyle/>
          <a:p>
            <a:r>
              <a:rPr lang="en-US" sz="2800" dirty="0">
                <a:latin typeface="Arial"/>
                <a:cs typeface="Arial"/>
              </a:rPr>
              <a:t>Alt 2B - $636,693,000       </a:t>
            </a:r>
            <a:endParaRPr lang="en-US" sz="2800" dirty="0"/>
          </a:p>
          <a:p>
            <a:pPr lvl="1">
              <a:buFont typeface="Courier New" panose="020B0604020202020204" pitchFamily="34" charset="0"/>
              <a:buChar char="o"/>
            </a:pPr>
            <a:r>
              <a:rPr lang="en-US" sz="2600" b="1" dirty="0">
                <a:latin typeface="Arial"/>
                <a:cs typeface="Arial"/>
              </a:rPr>
              <a:t>Large cost Items:</a:t>
            </a:r>
            <a:endParaRPr lang="en-US" sz="2600" b="1" dirty="0"/>
          </a:p>
          <a:p>
            <a:pPr lvl="2">
              <a:buFont typeface="Wingdings" panose="020B0604020202020204" pitchFamily="34" charset="0"/>
              <a:buChar char="§"/>
            </a:pPr>
            <a:r>
              <a:rPr lang="en-US" sz="2400" b="1" dirty="0">
                <a:latin typeface="Arial"/>
                <a:cs typeface="Arial"/>
              </a:rPr>
              <a:t> Hydraulic mitigation - $61M, lands - $26M, setback levees -$35M</a:t>
            </a:r>
            <a:endParaRPr lang="en-US" sz="2400" b="1"/>
          </a:p>
          <a:p>
            <a:endParaRPr lang="en-US" sz="2800">
              <a:latin typeface="Arial"/>
              <a:cs typeface="Arial"/>
            </a:endParaRPr>
          </a:p>
          <a:p>
            <a:r>
              <a:rPr lang="en-US" sz="2800" dirty="0">
                <a:latin typeface="Arial"/>
                <a:cs typeface="Arial"/>
              </a:rPr>
              <a:t>Alt 3B - $892,835,000       </a:t>
            </a:r>
            <a:endParaRPr lang="en-US" dirty="0"/>
          </a:p>
          <a:p>
            <a:pPr lvl="1">
              <a:buFont typeface="Courier New" panose="020B0604020202020204" pitchFamily="34" charset="0"/>
              <a:buChar char="o"/>
            </a:pPr>
            <a:r>
              <a:rPr lang="en-US" sz="2600" b="1" dirty="0">
                <a:latin typeface="Arial"/>
                <a:cs typeface="Arial"/>
              </a:rPr>
              <a:t>Large cost Items:</a:t>
            </a:r>
            <a:endParaRPr lang="en-US" b="1" dirty="0"/>
          </a:p>
          <a:p>
            <a:pPr lvl="2">
              <a:buFont typeface="Wingdings" panose="020B0604020202020204" pitchFamily="34" charset="0"/>
              <a:buChar char="§"/>
            </a:pPr>
            <a:r>
              <a:rPr lang="en-US" sz="2400" b="1" dirty="0">
                <a:latin typeface="Arial"/>
                <a:cs typeface="Arial"/>
              </a:rPr>
              <a:t>Hydraulic mitigation - $91M, lands - $119M, setback levees-$26M, DVI levee - $27M, UPRR opening - $24M, habitat $38M</a:t>
            </a:r>
            <a:endParaRPr lang="en-US" b="1"/>
          </a:p>
          <a:p>
            <a:pPr lvl="1">
              <a:buFont typeface="Courier New" panose="020B0604020202020204" pitchFamily="34" charset="0"/>
              <a:buChar char="o"/>
            </a:pPr>
            <a:endParaRPr lang="en-US" sz="2800">
              <a:latin typeface="Arial"/>
              <a:cs typeface="Arial"/>
            </a:endParaRPr>
          </a:p>
          <a:p>
            <a:r>
              <a:rPr lang="en-US" sz="2800" dirty="0">
                <a:latin typeface="Arial"/>
                <a:cs typeface="Arial"/>
              </a:rPr>
              <a:t>Alt 6B - $1,043,185,000     </a:t>
            </a:r>
          </a:p>
          <a:p>
            <a:pPr lvl="1">
              <a:buFont typeface="Courier New" panose="020B0604020202020204" pitchFamily="34" charset="0"/>
              <a:buChar char="o"/>
            </a:pPr>
            <a:r>
              <a:rPr lang="en-US" sz="2600" b="1" dirty="0">
                <a:latin typeface="Arial"/>
                <a:cs typeface="Arial"/>
              </a:rPr>
              <a:t>Large cost Items:</a:t>
            </a:r>
            <a:endParaRPr lang="en-US" b="1" dirty="0"/>
          </a:p>
          <a:p>
            <a:pPr lvl="2">
              <a:buFont typeface="Wingdings" panose="020B0604020202020204" pitchFamily="34" charset="0"/>
              <a:buChar char="§"/>
            </a:pPr>
            <a:r>
              <a:rPr lang="en-US" sz="2400" b="1" dirty="0">
                <a:latin typeface="Arial"/>
                <a:cs typeface="Arial"/>
              </a:rPr>
              <a:t>Hydraulic mitigation - $56M, lands - $137M, setback levees-$52M, DVI levee - $27M, UPRR openings - $51M, habitat $69M</a:t>
            </a:r>
          </a:p>
        </p:txBody>
      </p:sp>
      <p:sp>
        <p:nvSpPr>
          <p:cNvPr id="3" name="Title 2">
            <a:extLst>
              <a:ext uri="{FF2B5EF4-FFF2-40B4-BE49-F238E27FC236}">
                <a16:creationId xmlns:a16="http://schemas.microsoft.com/office/drawing/2014/main" id="{89A328A8-544E-82F3-0A8D-AE597AD20050}"/>
              </a:ext>
            </a:extLst>
          </p:cNvPr>
          <p:cNvSpPr>
            <a:spLocks noGrp="1"/>
          </p:cNvSpPr>
          <p:nvPr>
            <p:ph type="title"/>
          </p:nvPr>
        </p:nvSpPr>
        <p:spPr>
          <a:xfrm>
            <a:off x="-1" y="365125"/>
            <a:ext cx="12306925" cy="789907"/>
          </a:xfrm>
        </p:spPr>
        <p:txBody>
          <a:bodyPr>
            <a:normAutofit/>
          </a:bodyPr>
          <a:lstStyle/>
          <a:p>
            <a:pPr algn="ctr"/>
            <a:r>
              <a:rPr lang="en-US" sz="3600">
                <a:latin typeface="Arial"/>
                <a:cs typeface="Arial"/>
              </a:rPr>
              <a:t>Alternative Costs</a:t>
            </a:r>
          </a:p>
        </p:txBody>
      </p:sp>
    </p:spTree>
    <p:extLst>
      <p:ext uri="{BB962C8B-B14F-4D97-AF65-F5344CB8AC3E}">
        <p14:creationId xmlns:p14="http://schemas.microsoft.com/office/powerpoint/2010/main" val="3727688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C677-4EF6-9414-6F04-B2B646E0521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560FF45-557A-4AD5-0A94-8EC2157B25B0}"/>
              </a:ext>
            </a:extLst>
          </p:cNvPr>
          <p:cNvSpPr>
            <a:spLocks noGrp="1"/>
          </p:cNvSpPr>
          <p:nvPr>
            <p:ph type="body" sz="quarter" idx="10"/>
          </p:nvPr>
        </p:nvSpPr>
        <p:spPr/>
        <p:txBody>
          <a:bodyPr vert="horz" lIns="91440" tIns="45720" rIns="91440" bIns="45720" rtlCol="0" anchor="t">
            <a:normAutofit/>
          </a:bodyPr>
          <a:lstStyle/>
          <a:p>
            <a:pPr marL="0" indent="0">
              <a:buNone/>
            </a:pPr>
            <a:r>
              <a:rPr lang="en-US" sz="2800" dirty="0">
                <a:latin typeface="Arial"/>
                <a:cs typeface="Arial"/>
              </a:rPr>
              <a:t>Includes both O&amp;M and lost RD revenue for setback areas</a:t>
            </a:r>
            <a:endParaRPr lang="en-US" sz="2800" dirty="0"/>
          </a:p>
          <a:p>
            <a:r>
              <a:rPr lang="en-US" sz="2800" dirty="0">
                <a:latin typeface="Arial"/>
                <a:cs typeface="Arial"/>
              </a:rPr>
              <a:t>Alt 2B - $657,509/annually</a:t>
            </a:r>
          </a:p>
          <a:p>
            <a:r>
              <a:rPr lang="en-US" sz="2800" dirty="0">
                <a:latin typeface="Arial"/>
                <a:cs typeface="Arial"/>
              </a:rPr>
              <a:t>Alt 3B - $1,514,450/annually</a:t>
            </a:r>
          </a:p>
          <a:p>
            <a:r>
              <a:rPr lang="en-US" sz="2800" dirty="0">
                <a:latin typeface="Arial"/>
                <a:cs typeface="Arial"/>
              </a:rPr>
              <a:t>Alt 6B - $1,708,186/annually</a:t>
            </a:r>
          </a:p>
          <a:p>
            <a:endParaRPr lang="en-US" sz="2800">
              <a:latin typeface="Arial"/>
              <a:cs typeface="Arial"/>
            </a:endParaRPr>
          </a:p>
          <a:p>
            <a:pPr marL="0" indent="0">
              <a:buNone/>
            </a:pPr>
            <a:r>
              <a:rPr lang="en-US" sz="2800" dirty="0">
                <a:latin typeface="Arial"/>
                <a:cs typeface="Arial"/>
              </a:rPr>
              <a:t>O&amp;M costs include habitat management and sediment removal downstream of new weir. It does not include costs the County will incur for closing and cleanup of roads.</a:t>
            </a:r>
          </a:p>
        </p:txBody>
      </p:sp>
      <p:sp>
        <p:nvSpPr>
          <p:cNvPr id="3" name="Title 2">
            <a:extLst>
              <a:ext uri="{FF2B5EF4-FFF2-40B4-BE49-F238E27FC236}">
                <a16:creationId xmlns:a16="http://schemas.microsoft.com/office/drawing/2014/main" id="{BFC8A59E-4901-F029-2466-5531AC6183F3}"/>
              </a:ext>
            </a:extLst>
          </p:cNvPr>
          <p:cNvSpPr>
            <a:spLocks noGrp="1"/>
          </p:cNvSpPr>
          <p:nvPr>
            <p:ph type="title"/>
          </p:nvPr>
        </p:nvSpPr>
        <p:spPr>
          <a:xfrm>
            <a:off x="-1" y="365125"/>
            <a:ext cx="12306925" cy="789907"/>
          </a:xfrm>
        </p:spPr>
        <p:txBody>
          <a:bodyPr>
            <a:normAutofit/>
          </a:bodyPr>
          <a:lstStyle/>
          <a:p>
            <a:pPr algn="ctr"/>
            <a:r>
              <a:rPr lang="en-US" sz="3600">
                <a:latin typeface="Arial"/>
                <a:cs typeface="Arial"/>
              </a:rPr>
              <a:t>Annual Costs</a:t>
            </a:r>
          </a:p>
        </p:txBody>
      </p:sp>
    </p:spTree>
    <p:extLst>
      <p:ext uri="{BB962C8B-B14F-4D97-AF65-F5344CB8AC3E}">
        <p14:creationId xmlns:p14="http://schemas.microsoft.com/office/powerpoint/2010/main" val="690435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245529-F08B-809B-E9C2-406FD9D4FFDB}"/>
              </a:ext>
            </a:extLst>
          </p:cNvPr>
          <p:cNvSpPr>
            <a:spLocks noGrp="1"/>
          </p:cNvSpPr>
          <p:nvPr>
            <p:ph type="title"/>
          </p:nvPr>
        </p:nvSpPr>
        <p:spPr>
          <a:xfrm>
            <a:off x="-1" y="264762"/>
            <a:ext cx="12192001" cy="838200"/>
          </a:xfrm>
        </p:spPr>
        <p:txBody>
          <a:bodyPr anchor="t">
            <a:normAutofit/>
          </a:bodyPr>
          <a:lstStyle/>
          <a:p>
            <a:r>
              <a:rPr lang="en-US" sz="3600"/>
              <a:t>Alternative 2B</a:t>
            </a:r>
          </a:p>
        </p:txBody>
      </p:sp>
      <p:pic>
        <p:nvPicPr>
          <p:cNvPr id="2" name="Picture 1">
            <a:extLst>
              <a:ext uri="{FF2B5EF4-FFF2-40B4-BE49-F238E27FC236}">
                <a16:creationId xmlns:a16="http://schemas.microsoft.com/office/drawing/2014/main" id="{11D915FA-BD89-8D76-8CCE-92167E3D529F}"/>
              </a:ext>
            </a:extLst>
          </p:cNvPr>
          <p:cNvPicPr>
            <a:picLocks noChangeAspect="1"/>
          </p:cNvPicPr>
          <p:nvPr/>
        </p:nvPicPr>
        <p:blipFill>
          <a:blip r:embed="rId3"/>
          <a:stretch>
            <a:fillRect/>
          </a:stretch>
        </p:blipFill>
        <p:spPr>
          <a:xfrm>
            <a:off x="2814637" y="854710"/>
            <a:ext cx="6835894" cy="5993201"/>
          </a:xfrm>
          <a:prstGeom prst="rect">
            <a:avLst/>
          </a:prstGeom>
        </p:spPr>
      </p:pic>
    </p:spTree>
    <p:extLst>
      <p:ext uri="{BB962C8B-B14F-4D97-AF65-F5344CB8AC3E}">
        <p14:creationId xmlns:p14="http://schemas.microsoft.com/office/powerpoint/2010/main" val="1307364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E12D0-8BB3-0F14-36B7-7AFC4233C5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C05532-F632-F2D5-1218-4A246A33368B}"/>
              </a:ext>
            </a:extLst>
          </p:cNvPr>
          <p:cNvSpPr>
            <a:spLocks noGrp="1"/>
          </p:cNvSpPr>
          <p:nvPr>
            <p:ph type="title"/>
          </p:nvPr>
        </p:nvSpPr>
        <p:spPr>
          <a:xfrm>
            <a:off x="0" y="241515"/>
            <a:ext cx="12192000" cy="838200"/>
          </a:xfrm>
        </p:spPr>
        <p:txBody>
          <a:bodyPr anchor="t">
            <a:normAutofit/>
          </a:bodyPr>
          <a:lstStyle/>
          <a:p>
            <a:r>
              <a:rPr lang="en-US" sz="3600"/>
              <a:t>Alternative 3B</a:t>
            </a:r>
          </a:p>
        </p:txBody>
      </p:sp>
      <p:pic>
        <p:nvPicPr>
          <p:cNvPr id="4" name="Picture 3" descr="A table with text and numbers&#10;&#10;AI-generated content may be incorrect.">
            <a:extLst>
              <a:ext uri="{FF2B5EF4-FFF2-40B4-BE49-F238E27FC236}">
                <a16:creationId xmlns:a16="http://schemas.microsoft.com/office/drawing/2014/main" id="{C8539E91-BF5A-30F4-72B9-0FE2863A5144}"/>
              </a:ext>
            </a:extLst>
          </p:cNvPr>
          <p:cNvPicPr>
            <a:picLocks noChangeAspect="1"/>
          </p:cNvPicPr>
          <p:nvPr/>
        </p:nvPicPr>
        <p:blipFill>
          <a:blip r:embed="rId3"/>
          <a:stretch>
            <a:fillRect/>
          </a:stretch>
        </p:blipFill>
        <p:spPr>
          <a:xfrm>
            <a:off x="2809875" y="863720"/>
            <a:ext cx="6888551" cy="5993201"/>
          </a:xfrm>
          <a:prstGeom prst="rect">
            <a:avLst/>
          </a:prstGeom>
        </p:spPr>
      </p:pic>
    </p:spTree>
    <p:extLst>
      <p:ext uri="{BB962C8B-B14F-4D97-AF65-F5344CB8AC3E}">
        <p14:creationId xmlns:p14="http://schemas.microsoft.com/office/powerpoint/2010/main" val="1526959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BDB96-53AA-B3ED-C4D2-C7F05D1FD1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319BD9-539E-F93C-1262-261A5B4F9FBE}"/>
              </a:ext>
            </a:extLst>
          </p:cNvPr>
          <p:cNvSpPr>
            <a:spLocks noGrp="1"/>
          </p:cNvSpPr>
          <p:nvPr>
            <p:ph type="title"/>
          </p:nvPr>
        </p:nvSpPr>
        <p:spPr>
          <a:xfrm>
            <a:off x="657725" y="171773"/>
            <a:ext cx="10972800" cy="838200"/>
          </a:xfrm>
        </p:spPr>
        <p:txBody>
          <a:bodyPr anchor="t">
            <a:normAutofit/>
          </a:bodyPr>
          <a:lstStyle/>
          <a:p>
            <a:r>
              <a:rPr lang="en-US" sz="3600"/>
              <a:t>Alternative 6B</a:t>
            </a:r>
          </a:p>
        </p:txBody>
      </p:sp>
      <p:pic>
        <p:nvPicPr>
          <p:cNvPr id="2" name="Picture 1">
            <a:extLst>
              <a:ext uri="{FF2B5EF4-FFF2-40B4-BE49-F238E27FC236}">
                <a16:creationId xmlns:a16="http://schemas.microsoft.com/office/drawing/2014/main" id="{AC34E69E-E1E7-BBD8-C3DF-E25B32E8C456}"/>
              </a:ext>
            </a:extLst>
          </p:cNvPr>
          <p:cNvPicPr>
            <a:picLocks noChangeAspect="1"/>
          </p:cNvPicPr>
          <p:nvPr/>
        </p:nvPicPr>
        <p:blipFill>
          <a:blip r:embed="rId3"/>
          <a:stretch>
            <a:fillRect/>
          </a:stretch>
        </p:blipFill>
        <p:spPr>
          <a:xfrm>
            <a:off x="2795498" y="700717"/>
            <a:ext cx="7061080" cy="6103547"/>
          </a:xfrm>
          <a:prstGeom prst="rect">
            <a:avLst/>
          </a:prstGeom>
        </p:spPr>
      </p:pic>
    </p:spTree>
    <p:extLst>
      <p:ext uri="{BB962C8B-B14F-4D97-AF65-F5344CB8AC3E}">
        <p14:creationId xmlns:p14="http://schemas.microsoft.com/office/powerpoint/2010/main" val="1056214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E4BAC-A14E-1620-08D4-ADE5CE10B9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7C5FC8-9CEE-B998-3BD4-351001D4EEC7}"/>
              </a:ext>
            </a:extLst>
          </p:cNvPr>
          <p:cNvSpPr>
            <a:spLocks noGrp="1"/>
          </p:cNvSpPr>
          <p:nvPr>
            <p:ph type="title"/>
          </p:nvPr>
        </p:nvSpPr>
        <p:spPr>
          <a:xfrm>
            <a:off x="-1" y="264762"/>
            <a:ext cx="12192001" cy="838200"/>
          </a:xfrm>
        </p:spPr>
        <p:txBody>
          <a:bodyPr anchor="t">
            <a:normAutofit/>
          </a:bodyPr>
          <a:lstStyle/>
          <a:p>
            <a:r>
              <a:rPr lang="en-US" sz="3600" dirty="0">
                <a:latin typeface="Arial"/>
                <a:cs typeface="Arial"/>
              </a:rPr>
              <a:t>Reduced RD Revenue</a:t>
            </a:r>
            <a:endParaRPr lang="en-US" sz="3600" dirty="0"/>
          </a:p>
        </p:txBody>
      </p:sp>
      <p:pic>
        <p:nvPicPr>
          <p:cNvPr id="4" name="Picture 3" descr="A table with numbers and symbols&#10;&#10;AI-generated content may be incorrect.">
            <a:extLst>
              <a:ext uri="{FF2B5EF4-FFF2-40B4-BE49-F238E27FC236}">
                <a16:creationId xmlns:a16="http://schemas.microsoft.com/office/drawing/2014/main" id="{B6ED9EB1-8CB5-50A9-CEB7-90D42B55E197}"/>
              </a:ext>
            </a:extLst>
          </p:cNvPr>
          <p:cNvPicPr>
            <a:picLocks noChangeAspect="1"/>
          </p:cNvPicPr>
          <p:nvPr/>
        </p:nvPicPr>
        <p:blipFill>
          <a:blip r:embed="rId3"/>
          <a:stretch>
            <a:fillRect/>
          </a:stretch>
        </p:blipFill>
        <p:spPr>
          <a:xfrm>
            <a:off x="690245" y="1968500"/>
            <a:ext cx="10821670" cy="2921000"/>
          </a:xfrm>
          <a:prstGeom prst="rect">
            <a:avLst/>
          </a:prstGeom>
        </p:spPr>
      </p:pic>
    </p:spTree>
    <p:extLst>
      <p:ext uri="{BB962C8B-B14F-4D97-AF65-F5344CB8AC3E}">
        <p14:creationId xmlns:p14="http://schemas.microsoft.com/office/powerpoint/2010/main" val="11477308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FE977-EDBD-5EC1-B6F0-61CC1D6D5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228C6E-A070-D15C-7D5A-A4022DD04FFC}"/>
              </a:ext>
            </a:extLst>
          </p:cNvPr>
          <p:cNvSpPr>
            <a:spLocks noGrp="1"/>
          </p:cNvSpPr>
          <p:nvPr>
            <p:ph type="title"/>
          </p:nvPr>
        </p:nvSpPr>
        <p:spPr/>
        <p:txBody>
          <a:bodyPr/>
          <a:lstStyle/>
          <a:p>
            <a:r>
              <a:rPr lang="en-US"/>
              <a:t>Evaluation &amp; Comparison of </a:t>
            </a:r>
            <a:br>
              <a:rPr lang="en-US"/>
            </a:br>
            <a:r>
              <a:rPr lang="en-US"/>
              <a:t>the Final Array of Alternatives</a:t>
            </a:r>
          </a:p>
        </p:txBody>
      </p:sp>
    </p:spTree>
    <p:extLst>
      <p:ext uri="{BB962C8B-B14F-4D97-AF65-F5344CB8AC3E}">
        <p14:creationId xmlns:p14="http://schemas.microsoft.com/office/powerpoint/2010/main" val="2604317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E2E5C-7DB3-68F3-5D98-B044E79DD3D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3306561-E154-C71E-7BD6-E5497277EE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2563" r="4939"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8" name="Content Placeholder 2">
            <a:extLst>
              <a:ext uri="{FF2B5EF4-FFF2-40B4-BE49-F238E27FC236}">
                <a16:creationId xmlns:a16="http://schemas.microsoft.com/office/drawing/2014/main" id="{D8EBA2F7-3B63-557A-4856-9C9D0938ED37}"/>
              </a:ext>
            </a:extLst>
          </p:cNvPr>
          <p:cNvSpPr txBox="1">
            <a:spLocks/>
          </p:cNvSpPr>
          <p:nvPr/>
        </p:nvSpPr>
        <p:spPr>
          <a:xfrm>
            <a:off x="6657715" y="1774209"/>
            <a:ext cx="5028867" cy="46354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3550" marR="0" indent="-342900">
              <a:lnSpc>
                <a:spcPct val="110000"/>
              </a:lnSpc>
              <a:spcBef>
                <a:spcPts val="1200"/>
              </a:spcBef>
              <a:spcAft>
                <a:spcPts val="600"/>
              </a:spcAft>
              <a:buFont typeface="+mj-lt"/>
              <a:buAutoNum type="arabicPeriod"/>
            </a:pPr>
            <a:r>
              <a:rPr lang="en-US" sz="2000" b="1">
                <a:solidFill>
                  <a:schemeClr val="tx1">
                    <a:alpha val="80000"/>
                  </a:schemeClr>
                </a:solidFill>
                <a:effectLst/>
                <a:latin typeface="Arial" panose="020B0604020202020204" pitchFamily="34" charset="0"/>
                <a:cs typeface="Arial" panose="020B0604020202020204" pitchFamily="34" charset="0"/>
              </a:rPr>
              <a:t>Reduce catastrophic flood risk for communities</a:t>
            </a:r>
            <a:r>
              <a:rPr lang="en-US" sz="2000">
                <a:solidFill>
                  <a:schemeClr val="tx1">
                    <a:alpha val="80000"/>
                  </a:schemeClr>
                </a:solidFill>
                <a:effectLst/>
                <a:latin typeface="Arial" panose="020B0604020202020204" pitchFamily="34" charset="0"/>
                <a:cs typeface="Arial" panose="020B0604020202020204" pitchFamily="34" charset="0"/>
              </a:rPr>
              <a:t> including Lathrop, Manteca, and Stockton.</a:t>
            </a:r>
          </a:p>
          <a:p>
            <a:pPr marL="463550" marR="0" indent="-342900">
              <a:lnSpc>
                <a:spcPct val="110000"/>
              </a:lnSpc>
              <a:spcBef>
                <a:spcPts val="1200"/>
              </a:spcBef>
              <a:spcAft>
                <a:spcPts val="600"/>
              </a:spcAft>
              <a:buFont typeface="+mj-lt"/>
              <a:buAutoNum type="arabicPeriod"/>
            </a:pPr>
            <a:r>
              <a:rPr lang="en-US" sz="2000" b="1">
                <a:solidFill>
                  <a:schemeClr val="tx1">
                    <a:alpha val="80000"/>
                  </a:schemeClr>
                </a:solidFill>
                <a:effectLst/>
                <a:latin typeface="Arial" panose="020B0604020202020204" pitchFamily="34" charset="0"/>
                <a:cs typeface="Arial" panose="020B0604020202020204" pitchFamily="34" charset="0"/>
              </a:rPr>
              <a:t>Protect farms from uncontrolled flooding.</a:t>
            </a:r>
          </a:p>
          <a:p>
            <a:pPr marL="463550" marR="0" indent="-342900">
              <a:lnSpc>
                <a:spcPct val="110000"/>
              </a:lnSpc>
              <a:spcBef>
                <a:spcPts val="1200"/>
              </a:spcBef>
              <a:spcAft>
                <a:spcPts val="600"/>
              </a:spcAft>
              <a:buFont typeface="+mj-lt"/>
              <a:buAutoNum type="arabicPeriod"/>
            </a:pPr>
            <a:r>
              <a:rPr lang="en-US" sz="2000" b="1">
                <a:solidFill>
                  <a:schemeClr val="tx1">
                    <a:alpha val="80000"/>
                  </a:schemeClr>
                </a:solidFill>
                <a:effectLst/>
                <a:latin typeface="Arial" panose="020B0604020202020204" pitchFamily="34" charset="0"/>
                <a:cs typeface="Arial" panose="020B0604020202020204" pitchFamily="34" charset="0"/>
              </a:rPr>
              <a:t>Restore and improve </a:t>
            </a:r>
            <a:r>
              <a:rPr lang="en-US" sz="2000">
                <a:solidFill>
                  <a:schemeClr val="tx1">
                    <a:alpha val="80000"/>
                  </a:schemeClr>
                </a:solidFill>
                <a:effectLst/>
                <a:latin typeface="Arial" panose="020B0604020202020204" pitchFamily="34" charset="0"/>
                <a:cs typeface="Arial" panose="020B0604020202020204" pitchFamily="34" charset="0"/>
              </a:rPr>
              <a:t>the quantity, diversity and connectivity of </a:t>
            </a:r>
            <a:r>
              <a:rPr lang="en-US" sz="2000" b="1">
                <a:solidFill>
                  <a:schemeClr val="tx1">
                    <a:alpha val="80000"/>
                  </a:schemeClr>
                </a:solidFill>
                <a:effectLst/>
                <a:latin typeface="Arial" panose="020B0604020202020204" pitchFamily="34" charset="0"/>
                <a:cs typeface="Arial" panose="020B0604020202020204" pitchFamily="34" charset="0"/>
              </a:rPr>
              <a:t>riverine, floodplain, riparian, and wetland habitat </a:t>
            </a:r>
            <a:r>
              <a:rPr lang="en-US" sz="2000">
                <a:solidFill>
                  <a:schemeClr val="tx1">
                    <a:alpha val="80000"/>
                  </a:schemeClr>
                </a:solidFill>
                <a:effectLst/>
                <a:latin typeface="Arial" panose="020B0604020202020204" pitchFamily="34" charset="0"/>
                <a:cs typeface="Arial" panose="020B0604020202020204" pitchFamily="34" charset="0"/>
              </a:rPr>
              <a:t>for native fish and wildlife.</a:t>
            </a:r>
          </a:p>
          <a:p>
            <a:pPr marL="463550" marR="0" indent="-342900">
              <a:lnSpc>
                <a:spcPct val="110000"/>
              </a:lnSpc>
              <a:spcBef>
                <a:spcPts val="1200"/>
              </a:spcBef>
              <a:spcAft>
                <a:spcPts val="600"/>
              </a:spcAft>
              <a:buFont typeface="+mj-lt"/>
              <a:buAutoNum type="arabicPeriod"/>
            </a:pPr>
            <a:r>
              <a:rPr lang="en-US" sz="2000" b="1">
                <a:solidFill>
                  <a:schemeClr val="tx1">
                    <a:alpha val="80000"/>
                  </a:schemeClr>
                </a:solidFill>
                <a:effectLst/>
                <a:latin typeface="Arial" panose="020B0604020202020204" pitchFamily="34" charset="0"/>
                <a:cs typeface="Arial" panose="020B0604020202020204" pitchFamily="34" charset="0"/>
              </a:rPr>
              <a:t>Improve irrigation intake reliability </a:t>
            </a:r>
            <a:r>
              <a:rPr lang="en-US" sz="2000">
                <a:solidFill>
                  <a:schemeClr val="tx1">
                    <a:alpha val="80000"/>
                  </a:schemeClr>
                </a:solidFill>
                <a:effectLst/>
                <a:latin typeface="Arial" panose="020B0604020202020204" pitchFamily="34" charset="0"/>
                <a:cs typeface="Arial" panose="020B0604020202020204" pitchFamily="34" charset="0"/>
              </a:rPr>
              <a:t>and waterway navigability.</a:t>
            </a:r>
          </a:p>
        </p:txBody>
      </p:sp>
      <p:sp>
        <p:nvSpPr>
          <p:cNvPr id="7" name="TextBox 6">
            <a:extLst>
              <a:ext uri="{FF2B5EF4-FFF2-40B4-BE49-F238E27FC236}">
                <a16:creationId xmlns:a16="http://schemas.microsoft.com/office/drawing/2014/main" id="{E38356F3-7340-EB39-0F17-F86764F798BF}"/>
              </a:ext>
            </a:extLst>
          </p:cNvPr>
          <p:cNvSpPr txBox="1"/>
          <p:nvPr/>
        </p:nvSpPr>
        <p:spPr>
          <a:xfrm>
            <a:off x="6657716" y="747401"/>
            <a:ext cx="5534284" cy="646331"/>
          </a:xfrm>
          <a:prstGeom prst="rect">
            <a:avLst/>
          </a:prstGeom>
          <a:noFill/>
        </p:spPr>
        <p:txBody>
          <a:bodyPr wrap="square" rtlCol="0">
            <a:spAutoFit/>
          </a:bodyPr>
          <a:lstStyle/>
          <a:p>
            <a:r>
              <a:rPr lang="en-US" sz="3600" b="1">
                <a:solidFill>
                  <a:schemeClr val="accent1"/>
                </a:solidFill>
                <a:latin typeface="Arial" panose="020B0604020202020204" pitchFamily="34" charset="0"/>
                <a:cs typeface="Arial" panose="020B0604020202020204" pitchFamily="34" charset="0"/>
              </a:rPr>
              <a:t>Project Objectives</a:t>
            </a:r>
          </a:p>
        </p:txBody>
      </p:sp>
    </p:spTree>
    <p:extLst>
      <p:ext uri="{BB962C8B-B14F-4D97-AF65-F5344CB8AC3E}">
        <p14:creationId xmlns:p14="http://schemas.microsoft.com/office/powerpoint/2010/main" val="36017826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5038B-0F52-4D25-104D-5E8AB645F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CCA1D1-3BCB-FB80-20B3-1BC582573797}"/>
              </a:ext>
            </a:extLst>
          </p:cNvPr>
          <p:cNvSpPr>
            <a:spLocks noGrp="1"/>
          </p:cNvSpPr>
          <p:nvPr>
            <p:ph type="title"/>
          </p:nvPr>
        </p:nvSpPr>
        <p:spPr>
          <a:xfrm>
            <a:off x="0" y="365125"/>
            <a:ext cx="12192000" cy="789907"/>
          </a:xfrm>
        </p:spPr>
        <p:txBody>
          <a:bodyPr>
            <a:normAutofit/>
          </a:bodyPr>
          <a:lstStyle/>
          <a:p>
            <a:pPr algn="ctr"/>
            <a:r>
              <a:rPr lang="en-US" sz="3600"/>
              <a:t>New Quantitative Evaluation Criteria</a:t>
            </a:r>
          </a:p>
        </p:txBody>
      </p:sp>
      <p:sp>
        <p:nvSpPr>
          <p:cNvPr id="5" name="Slide Number Placeholder 4">
            <a:extLst>
              <a:ext uri="{FF2B5EF4-FFF2-40B4-BE49-F238E27FC236}">
                <a16:creationId xmlns:a16="http://schemas.microsoft.com/office/drawing/2014/main" id="{4A33E1DE-7187-EA4A-E267-82E1429514CA}"/>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41</a:t>
            </a:fld>
            <a:endParaRPr lang="en-US"/>
          </a:p>
        </p:txBody>
      </p:sp>
      <p:graphicFrame>
        <p:nvGraphicFramePr>
          <p:cNvPr id="3" name="Table 2">
            <a:extLst>
              <a:ext uri="{FF2B5EF4-FFF2-40B4-BE49-F238E27FC236}">
                <a16:creationId xmlns:a16="http://schemas.microsoft.com/office/drawing/2014/main" id="{C23D7FFC-091A-6C64-F07A-DD919B54B874}"/>
              </a:ext>
            </a:extLst>
          </p:cNvPr>
          <p:cNvGraphicFramePr>
            <a:graphicFrameLocks noGrp="1"/>
          </p:cNvGraphicFramePr>
          <p:nvPr>
            <p:extLst>
              <p:ext uri="{D42A27DB-BD31-4B8C-83A1-F6EECF244321}">
                <p14:modId xmlns:p14="http://schemas.microsoft.com/office/powerpoint/2010/main" val="2671622618"/>
              </p:ext>
            </p:extLst>
          </p:nvPr>
        </p:nvGraphicFramePr>
        <p:xfrm>
          <a:off x="633276" y="1046939"/>
          <a:ext cx="11027330" cy="4923142"/>
        </p:xfrm>
        <a:graphic>
          <a:graphicData uri="http://schemas.openxmlformats.org/drawingml/2006/table">
            <a:tbl>
              <a:tblPr firstRow="1" firstCol="1" bandRow="1">
                <a:tableStyleId>{5C22544A-7EE6-4342-B048-85BDC9FD1C3A}</a:tableStyleId>
              </a:tblPr>
              <a:tblGrid>
                <a:gridCol w="4387826">
                  <a:extLst>
                    <a:ext uri="{9D8B030D-6E8A-4147-A177-3AD203B41FA5}">
                      <a16:colId xmlns:a16="http://schemas.microsoft.com/office/drawing/2014/main" val="1199733968"/>
                    </a:ext>
                  </a:extLst>
                </a:gridCol>
                <a:gridCol w="5465315">
                  <a:extLst>
                    <a:ext uri="{9D8B030D-6E8A-4147-A177-3AD203B41FA5}">
                      <a16:colId xmlns:a16="http://schemas.microsoft.com/office/drawing/2014/main" val="331249435"/>
                    </a:ext>
                  </a:extLst>
                </a:gridCol>
                <a:gridCol w="1174189">
                  <a:extLst>
                    <a:ext uri="{9D8B030D-6E8A-4147-A177-3AD203B41FA5}">
                      <a16:colId xmlns:a16="http://schemas.microsoft.com/office/drawing/2014/main" val="1010155806"/>
                    </a:ext>
                  </a:extLst>
                </a:gridCol>
              </a:tblGrid>
              <a:tr h="443249">
                <a:tc>
                  <a:txBody>
                    <a:bodyPr/>
                    <a:lstStyle/>
                    <a:p>
                      <a:pPr marL="118745" marR="0" indent="-118745" algn="ctr">
                        <a:spcBef>
                          <a:spcPts val="150"/>
                        </a:spcBef>
                        <a:spcAft>
                          <a:spcPts val="150"/>
                        </a:spcAft>
                      </a:pPr>
                      <a:r>
                        <a:rPr lang="en-US" sz="1800">
                          <a:effectLst/>
                        </a:rPr>
                        <a:t>Category</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Quantitative Evaluation Criteria</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Units</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509251">
                <a:tc gridSpan="3">
                  <a:txBody>
                    <a:bodyPr/>
                    <a:lstStyle/>
                    <a:p>
                      <a:pPr marL="118745" marR="0" indent="-118745">
                        <a:spcBef>
                          <a:spcPts val="150"/>
                        </a:spcBef>
                        <a:spcAft>
                          <a:spcPts val="150"/>
                        </a:spcAft>
                      </a:pPr>
                      <a:r>
                        <a:rPr lang="en-US" sz="1800">
                          <a:effectLst/>
                        </a:rPr>
                        <a:t>How well does the alternative contribute to the Project objectives?</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pPr marL="118745" marR="0" indent="-118745">
                        <a:spcBef>
                          <a:spcPts val="150"/>
                        </a:spcBef>
                        <a:spcAft>
                          <a:spcPts val="150"/>
                        </a:spcAft>
                      </a:pP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endParaRPr lang="en-US"/>
                    </a:p>
                  </a:txBody>
                  <a:tcPr/>
                </a:tc>
                <a:extLst>
                  <a:ext uri="{0D108BD9-81ED-4DB2-BD59-A6C34878D82A}">
                    <a16:rowId xmlns:a16="http://schemas.microsoft.com/office/drawing/2014/main" val="1960301589"/>
                  </a:ext>
                </a:extLst>
              </a:tr>
              <a:tr h="975463">
                <a:tc>
                  <a:txBody>
                    <a:bodyPr/>
                    <a:lstStyle/>
                    <a:p>
                      <a:pPr marL="0" marR="0" lvl="0" indent="-22">
                        <a:spcBef>
                          <a:spcPts val="150"/>
                        </a:spcBef>
                        <a:spcAft>
                          <a:spcPts val="150"/>
                        </a:spcAft>
                      </a:pPr>
                      <a:r>
                        <a:rPr lang="en-US" sz="1800">
                          <a:solidFill>
                            <a:schemeClr val="accent1"/>
                          </a:solidFill>
                          <a:effectLst/>
                        </a:rPr>
                        <a:t>Reduce catastrophic flood risk for communities including Lathrop, Manteca, and Stockton </a:t>
                      </a:r>
                      <a:r>
                        <a:rPr lang="en-US" sz="1800" b="0">
                          <a:solidFill>
                            <a:schemeClr val="accent1"/>
                          </a:solidFill>
                          <a:effectLst/>
                        </a:rPr>
                        <a:t>(urban flood risk reduction)</a:t>
                      </a:r>
                      <a:endParaRPr lang="en-US" sz="1800" b="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800" b="0">
                          <a:solidFill>
                            <a:schemeClr val="tx1"/>
                          </a:solidFill>
                          <a:effectLst/>
                        </a:rPr>
                        <a:t>Change in stage on the San Joaquin River at I-5, Old River, and Howard Road Bridge (2072 hydrology)</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800" b="0">
                          <a:solidFill>
                            <a:schemeClr val="tx1"/>
                          </a:solidFill>
                          <a:effectLst/>
                          <a:latin typeface="+mn-lt"/>
                          <a:ea typeface="MS Mincho" panose="02020609040205080304" pitchFamily="49" charset="-128"/>
                          <a:cs typeface="Arial" panose="020B0604020202020204" pitchFamily="34" charset="0"/>
                        </a:rPr>
                        <a:t>Feet</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3026006644"/>
                  </a:ext>
                </a:extLst>
              </a:tr>
              <a:tr h="975463">
                <a:tc>
                  <a:txBody>
                    <a:bodyPr/>
                    <a:lstStyle/>
                    <a:p>
                      <a:pPr marL="0" marR="0" lvl="0" indent="-22">
                        <a:spcBef>
                          <a:spcPts val="150"/>
                        </a:spcBef>
                        <a:spcAft>
                          <a:spcPts val="150"/>
                        </a:spcAft>
                      </a:pPr>
                      <a:r>
                        <a:rPr lang="en-US" sz="1800">
                          <a:solidFill>
                            <a:schemeClr val="accent1"/>
                          </a:solidFill>
                          <a:effectLst/>
                        </a:rPr>
                        <a:t>Protect farms from uncontrolled flooding </a:t>
                      </a:r>
                      <a:r>
                        <a:rPr lang="en-US" sz="1800" b="0">
                          <a:solidFill>
                            <a:schemeClr val="accent1"/>
                          </a:solidFill>
                          <a:effectLst/>
                        </a:rPr>
                        <a:t>(rural flood risk reduction)</a:t>
                      </a:r>
                      <a:endParaRPr lang="en-US" sz="1800" b="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800" b="0">
                          <a:solidFill>
                            <a:schemeClr val="tx1"/>
                          </a:solidFill>
                          <a:effectLst/>
                        </a:rPr>
                        <a:t>Change in stage on the San Joaquin River at BCID Canal, on Paradise Cut at the UPRR east crossing, and on Paradise Cut at Paradise Road (1955 design hydrology)</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800" b="0">
                          <a:solidFill>
                            <a:schemeClr val="tx1"/>
                          </a:solidFill>
                          <a:effectLst/>
                          <a:latin typeface="+mn-lt"/>
                          <a:ea typeface="MS Mincho" panose="02020609040205080304" pitchFamily="49" charset="-128"/>
                          <a:cs typeface="Arial" panose="020B0604020202020204" pitchFamily="34" charset="0"/>
                        </a:rPr>
                        <a:t>Feet</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3812608698"/>
                  </a:ext>
                </a:extLst>
              </a:tr>
              <a:tr h="1330216">
                <a:tc>
                  <a:txBody>
                    <a:bodyPr/>
                    <a:lstStyle/>
                    <a:p>
                      <a:pPr marL="0" marR="0" lvl="0" indent="-22">
                        <a:spcBef>
                          <a:spcPts val="150"/>
                        </a:spcBef>
                        <a:spcAft>
                          <a:spcPts val="150"/>
                        </a:spcAft>
                      </a:pPr>
                      <a:r>
                        <a:rPr lang="en-US" sz="1800">
                          <a:solidFill>
                            <a:schemeClr val="accent1"/>
                          </a:solidFill>
                          <a:effectLst/>
                        </a:rPr>
                        <a:t>Restore and improve the quantity, diversity, and connectivity of riverine, floodplain, riparian, and wetland habitat for native fish and wildlife</a:t>
                      </a:r>
                      <a:endParaRPr lang="en-US" sz="180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800" b="0" kern="1200">
                          <a:solidFill>
                            <a:schemeClr val="tx1"/>
                          </a:solidFill>
                          <a:effectLst/>
                          <a:latin typeface="+mn-lt"/>
                          <a:ea typeface="+mn-ea"/>
                          <a:cs typeface="+mn-cs"/>
                        </a:rPr>
                        <a:t>Conservation strategy measurable objectives: inundated floodplain, riverine geomorphic processes, SRA cover, riparian habitat, and marsh and other wetland habitat</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800" b="0">
                          <a:solidFill>
                            <a:schemeClr val="tx1"/>
                          </a:solidFill>
                          <a:effectLst/>
                          <a:latin typeface="+mn-lt"/>
                          <a:ea typeface="MS Mincho" panose="02020609040205080304" pitchFamily="49" charset="-128"/>
                          <a:cs typeface="Arial" panose="020B0604020202020204" pitchFamily="34" charset="0"/>
                        </a:rPr>
                        <a:t>Acres, miles</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785287933"/>
                  </a:ext>
                </a:extLst>
              </a:tr>
              <a:tr h="689500">
                <a:tc>
                  <a:txBody>
                    <a:bodyPr/>
                    <a:lstStyle/>
                    <a:p>
                      <a:pPr marL="0" marR="0" lvl="0" indent="-22">
                        <a:spcBef>
                          <a:spcPts val="150"/>
                        </a:spcBef>
                        <a:spcAft>
                          <a:spcPts val="150"/>
                        </a:spcAft>
                      </a:pPr>
                      <a:r>
                        <a:rPr lang="en-US" sz="1800">
                          <a:solidFill>
                            <a:schemeClr val="accent1"/>
                          </a:solidFill>
                          <a:effectLst/>
                        </a:rPr>
                        <a:t>Improve irrigation intake reliability and waterway navigability</a:t>
                      </a:r>
                      <a:endParaRPr lang="en-US" sz="180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800" b="0">
                          <a:solidFill>
                            <a:schemeClr val="tx1"/>
                          </a:solidFill>
                          <a:effectLst/>
                        </a:rPr>
                        <a:t>Potential to reduce sedimentation in downstream channels</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800" b="0">
                          <a:solidFill>
                            <a:schemeClr val="tx1"/>
                          </a:solidFill>
                          <a:effectLst/>
                          <a:latin typeface="+mn-lt"/>
                          <a:ea typeface="MS Mincho" panose="02020609040205080304" pitchFamily="49" charset="-128"/>
                          <a:cs typeface="Arial" panose="020B0604020202020204" pitchFamily="34" charset="0"/>
                        </a:rPr>
                        <a:t>Binary (Yes/No)</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1226367141"/>
                  </a:ext>
                </a:extLst>
              </a:tr>
            </a:tbl>
          </a:graphicData>
        </a:graphic>
      </p:graphicFrame>
    </p:spTree>
    <p:extLst>
      <p:ext uri="{BB962C8B-B14F-4D97-AF65-F5344CB8AC3E}">
        <p14:creationId xmlns:p14="http://schemas.microsoft.com/office/powerpoint/2010/main" val="483493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DA58F-212A-DCC8-FB6A-C087252BD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719F3-D984-FDE0-4E18-40F8427E436D}"/>
              </a:ext>
            </a:extLst>
          </p:cNvPr>
          <p:cNvSpPr>
            <a:spLocks noGrp="1"/>
          </p:cNvSpPr>
          <p:nvPr>
            <p:ph type="title"/>
          </p:nvPr>
        </p:nvSpPr>
        <p:spPr>
          <a:xfrm>
            <a:off x="0" y="365125"/>
            <a:ext cx="12191999" cy="789907"/>
          </a:xfrm>
        </p:spPr>
        <p:txBody>
          <a:bodyPr>
            <a:noAutofit/>
          </a:bodyPr>
          <a:lstStyle/>
          <a:p>
            <a:pPr algn="ctr"/>
            <a:r>
              <a:rPr lang="en-US" sz="3600"/>
              <a:t>New Quantitative Evaluation Criteria (Continued)</a:t>
            </a:r>
          </a:p>
        </p:txBody>
      </p:sp>
      <p:sp>
        <p:nvSpPr>
          <p:cNvPr id="5" name="Slide Number Placeholder 4">
            <a:extLst>
              <a:ext uri="{FF2B5EF4-FFF2-40B4-BE49-F238E27FC236}">
                <a16:creationId xmlns:a16="http://schemas.microsoft.com/office/drawing/2014/main" id="{21781B7F-462E-4EFB-CC04-86AA86A2C6AB}"/>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42</a:t>
            </a:fld>
            <a:endParaRPr lang="en-US"/>
          </a:p>
        </p:txBody>
      </p:sp>
      <p:graphicFrame>
        <p:nvGraphicFramePr>
          <p:cNvPr id="3" name="Table 2">
            <a:extLst>
              <a:ext uri="{FF2B5EF4-FFF2-40B4-BE49-F238E27FC236}">
                <a16:creationId xmlns:a16="http://schemas.microsoft.com/office/drawing/2014/main" id="{C40BCA57-E139-16EF-6F42-E4CDC1F8815D}"/>
              </a:ext>
            </a:extLst>
          </p:cNvPr>
          <p:cNvGraphicFramePr>
            <a:graphicFrameLocks noGrp="1"/>
          </p:cNvGraphicFramePr>
          <p:nvPr>
            <p:extLst>
              <p:ext uri="{D42A27DB-BD31-4B8C-83A1-F6EECF244321}">
                <p14:modId xmlns:p14="http://schemas.microsoft.com/office/powerpoint/2010/main" val="340133637"/>
              </p:ext>
            </p:extLst>
          </p:nvPr>
        </p:nvGraphicFramePr>
        <p:xfrm>
          <a:off x="633276" y="1046938"/>
          <a:ext cx="11027330" cy="4014299"/>
        </p:xfrm>
        <a:graphic>
          <a:graphicData uri="http://schemas.openxmlformats.org/drawingml/2006/table">
            <a:tbl>
              <a:tblPr firstRow="1" firstCol="1" bandRow="1">
                <a:tableStyleId>{5C22544A-7EE6-4342-B048-85BDC9FD1C3A}</a:tableStyleId>
              </a:tblPr>
              <a:tblGrid>
                <a:gridCol w="4387826">
                  <a:extLst>
                    <a:ext uri="{9D8B030D-6E8A-4147-A177-3AD203B41FA5}">
                      <a16:colId xmlns:a16="http://schemas.microsoft.com/office/drawing/2014/main" val="1199733968"/>
                    </a:ext>
                  </a:extLst>
                </a:gridCol>
                <a:gridCol w="5465315">
                  <a:extLst>
                    <a:ext uri="{9D8B030D-6E8A-4147-A177-3AD203B41FA5}">
                      <a16:colId xmlns:a16="http://schemas.microsoft.com/office/drawing/2014/main" val="331249435"/>
                    </a:ext>
                  </a:extLst>
                </a:gridCol>
                <a:gridCol w="1174189">
                  <a:extLst>
                    <a:ext uri="{9D8B030D-6E8A-4147-A177-3AD203B41FA5}">
                      <a16:colId xmlns:a16="http://schemas.microsoft.com/office/drawing/2014/main" val="1010155806"/>
                    </a:ext>
                  </a:extLst>
                </a:gridCol>
              </a:tblGrid>
              <a:tr h="451122">
                <a:tc>
                  <a:txBody>
                    <a:bodyPr/>
                    <a:lstStyle/>
                    <a:p>
                      <a:pPr marL="118745" marR="0" indent="-118745" algn="ctr">
                        <a:spcBef>
                          <a:spcPts val="150"/>
                        </a:spcBef>
                        <a:spcAft>
                          <a:spcPts val="150"/>
                        </a:spcAft>
                      </a:pPr>
                      <a:r>
                        <a:rPr lang="en-US" sz="1800">
                          <a:effectLst/>
                        </a:rPr>
                        <a:t>Category</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Evaluation Criteria</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Units</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476655">
                <a:tc gridSpan="3">
                  <a:txBody>
                    <a:bodyPr/>
                    <a:lstStyle/>
                    <a:p>
                      <a:pPr marL="118745" marR="0" indent="-118745">
                        <a:spcBef>
                          <a:spcPts val="150"/>
                        </a:spcBef>
                        <a:spcAft>
                          <a:spcPts val="150"/>
                        </a:spcAft>
                      </a:pPr>
                      <a:r>
                        <a:rPr lang="en-US" sz="1800">
                          <a:effectLst/>
                        </a:rPr>
                        <a:t>What are the costs and impacts of the alternative?</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pPr marL="118745" marR="0" indent="-118745">
                        <a:spcBef>
                          <a:spcPts val="150"/>
                        </a:spcBef>
                        <a:spcAft>
                          <a:spcPts val="150"/>
                        </a:spcAft>
                      </a:pP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endParaRPr lang="en-US"/>
                    </a:p>
                  </a:txBody>
                  <a:tcPr/>
                </a:tc>
                <a:extLst>
                  <a:ext uri="{0D108BD9-81ED-4DB2-BD59-A6C34878D82A}">
                    <a16:rowId xmlns:a16="http://schemas.microsoft.com/office/drawing/2014/main" val="1960301589"/>
                  </a:ext>
                </a:extLst>
              </a:tr>
              <a:tr h="1759085">
                <a:tc>
                  <a:txBody>
                    <a:bodyPr/>
                    <a:lstStyle/>
                    <a:p>
                      <a:pPr marL="118723" marR="0" lvl="0" indent="-118745">
                        <a:spcBef>
                          <a:spcPts val="150"/>
                        </a:spcBef>
                        <a:spcAft>
                          <a:spcPts val="150"/>
                        </a:spcAft>
                      </a:pPr>
                      <a:r>
                        <a:rPr lang="en-US" sz="1800">
                          <a:solidFill>
                            <a:schemeClr val="accent1"/>
                          </a:solidFill>
                          <a:effectLst/>
                        </a:rPr>
                        <a:t>Capital cost</a:t>
                      </a:r>
                      <a:endParaRPr lang="en-US" sz="180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800" b="1" kern="1200">
                          <a:solidFill>
                            <a:schemeClr val="tx1"/>
                          </a:solidFill>
                          <a:effectLst/>
                          <a:latin typeface="+mn-lt"/>
                          <a:ea typeface="+mn-ea"/>
                          <a:cs typeface="+mn-cs"/>
                        </a:rPr>
                        <a:t>Estimated capital cost </a:t>
                      </a:r>
                      <a:r>
                        <a:rPr lang="en-US" sz="1800" kern="1200">
                          <a:solidFill>
                            <a:schemeClr val="tx1"/>
                          </a:solidFill>
                          <a:effectLst/>
                          <a:latin typeface="+mn-lt"/>
                          <a:ea typeface="+mn-ea"/>
                          <a:cs typeface="+mn-cs"/>
                        </a:rPr>
                        <a:t>which includes: design </a:t>
                      </a:r>
                      <a:r>
                        <a:rPr lang="en-US" sz="1800" kern="1200">
                          <a:solidFill>
                            <a:schemeClr val="dk1"/>
                          </a:solidFill>
                          <a:effectLst/>
                          <a:latin typeface="+mn-lt"/>
                          <a:ea typeface="+mn-ea"/>
                          <a:cs typeface="+mn-cs"/>
                        </a:rPr>
                        <a:t>and engineering, permitting, construction, construction management, land acquisition, existing infrastructure removal and relocation, environmental remediation, hydraulic mitigation, environmental mitigation</a:t>
                      </a:r>
                      <a:endParaRPr lang="en-US" sz="180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800" b="0">
                          <a:solidFill>
                            <a:schemeClr val="tx1"/>
                          </a:solidFill>
                          <a:effectLst/>
                          <a:latin typeface="+mn-lt"/>
                          <a:ea typeface="MS Mincho" panose="02020609040205080304" pitchFamily="49" charset="-128"/>
                          <a:cs typeface="Arial" panose="020B0604020202020204" pitchFamily="34" charset="0"/>
                        </a:rPr>
                        <a:t>Dollars</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3026006644"/>
                  </a:ext>
                </a:extLst>
              </a:tr>
              <a:tr h="1327437">
                <a:tc>
                  <a:txBody>
                    <a:bodyPr/>
                    <a:lstStyle/>
                    <a:p>
                      <a:pPr marL="118723" marR="0" lvl="0" indent="-118745">
                        <a:spcBef>
                          <a:spcPts val="150"/>
                        </a:spcBef>
                        <a:spcAft>
                          <a:spcPts val="150"/>
                        </a:spcAft>
                      </a:pPr>
                      <a:r>
                        <a:rPr lang="en-US" sz="1800">
                          <a:solidFill>
                            <a:schemeClr val="accent1"/>
                          </a:solidFill>
                          <a:effectLst/>
                        </a:rPr>
                        <a:t>Potential loss in RD revenue</a:t>
                      </a:r>
                      <a:endParaRPr lang="en-US" sz="180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800" b="1" kern="1200">
                          <a:solidFill>
                            <a:schemeClr val="tx1"/>
                          </a:solidFill>
                          <a:effectLst/>
                          <a:latin typeface="+mn-lt"/>
                          <a:ea typeface="+mn-ea"/>
                          <a:cs typeface="+mn-cs"/>
                        </a:rPr>
                        <a:t>Estimates acres of new floodway area</a:t>
                      </a:r>
                      <a:r>
                        <a:rPr lang="en-US" sz="1800" kern="1200">
                          <a:solidFill>
                            <a:schemeClr val="tx1"/>
                          </a:solidFill>
                          <a:effectLst/>
                          <a:latin typeface="+mn-lt"/>
                          <a:ea typeface="+mn-ea"/>
                          <a:cs typeface="+mn-cs"/>
                        </a:rPr>
                        <a:t>, where benefit assessments that fund O&amp;M would be reduced or eliminated, </a:t>
                      </a:r>
                      <a:r>
                        <a:rPr lang="en-US" sz="1800" b="1" kern="1200">
                          <a:solidFill>
                            <a:schemeClr val="tx1"/>
                          </a:solidFill>
                          <a:effectLst/>
                          <a:latin typeface="+mn-lt"/>
                          <a:ea typeface="+mn-ea"/>
                          <a:cs typeface="+mn-cs"/>
                        </a:rPr>
                        <a:t>multiplied by the assessment rate for each RD </a:t>
                      </a:r>
                      <a:r>
                        <a:rPr lang="en-US" sz="1800" b="0" kern="1200">
                          <a:solidFill>
                            <a:schemeClr val="tx1"/>
                          </a:solidFill>
                          <a:effectLst/>
                          <a:latin typeface="+mn-lt"/>
                          <a:ea typeface="+mn-ea"/>
                          <a:cs typeface="+mn-cs"/>
                        </a:rPr>
                        <a:t>and summed </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800" b="0">
                          <a:solidFill>
                            <a:schemeClr val="tx1"/>
                          </a:solidFill>
                          <a:effectLst/>
                          <a:latin typeface="+mn-lt"/>
                          <a:ea typeface="MS Mincho" panose="02020609040205080304" pitchFamily="49" charset="-128"/>
                          <a:cs typeface="Arial" panose="020B0604020202020204" pitchFamily="34" charset="0"/>
                        </a:rPr>
                        <a:t>Dollars per year</a:t>
                      </a:r>
                      <a:endParaRPr lang="en-US" sz="18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3812608698"/>
                  </a:ext>
                </a:extLst>
              </a:tr>
            </a:tbl>
          </a:graphicData>
        </a:graphic>
      </p:graphicFrame>
    </p:spTree>
    <p:extLst>
      <p:ext uri="{BB962C8B-B14F-4D97-AF65-F5344CB8AC3E}">
        <p14:creationId xmlns:p14="http://schemas.microsoft.com/office/powerpoint/2010/main" val="54703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D2AE3-E4D9-2750-24B5-7D91A7AF3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59822-DCB3-6E77-E9A2-D73F8197B3E8}"/>
              </a:ext>
            </a:extLst>
          </p:cNvPr>
          <p:cNvSpPr>
            <a:spLocks noGrp="1"/>
          </p:cNvSpPr>
          <p:nvPr>
            <p:ph type="title"/>
          </p:nvPr>
        </p:nvSpPr>
        <p:spPr>
          <a:xfrm>
            <a:off x="0" y="174274"/>
            <a:ext cx="12192000" cy="789907"/>
          </a:xfrm>
        </p:spPr>
        <p:txBody>
          <a:bodyPr>
            <a:noAutofit/>
          </a:bodyPr>
          <a:lstStyle/>
          <a:p>
            <a:pPr algn="ctr"/>
            <a:r>
              <a:rPr lang="en-US" sz="3600"/>
              <a:t>New Quantitative Evaluation Criteria (Continued)</a:t>
            </a:r>
          </a:p>
        </p:txBody>
      </p:sp>
      <p:sp>
        <p:nvSpPr>
          <p:cNvPr id="5" name="Slide Number Placeholder 4">
            <a:extLst>
              <a:ext uri="{FF2B5EF4-FFF2-40B4-BE49-F238E27FC236}">
                <a16:creationId xmlns:a16="http://schemas.microsoft.com/office/drawing/2014/main" id="{B6B711A9-9000-E64F-9AFB-3517F88BD69B}"/>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43</a:t>
            </a:fld>
            <a:endParaRPr lang="en-US"/>
          </a:p>
        </p:txBody>
      </p:sp>
      <p:graphicFrame>
        <p:nvGraphicFramePr>
          <p:cNvPr id="3" name="Table 2">
            <a:extLst>
              <a:ext uri="{FF2B5EF4-FFF2-40B4-BE49-F238E27FC236}">
                <a16:creationId xmlns:a16="http://schemas.microsoft.com/office/drawing/2014/main" id="{6048E6E4-C349-3060-F64B-2379CA06889E}"/>
              </a:ext>
            </a:extLst>
          </p:cNvPr>
          <p:cNvGraphicFramePr>
            <a:graphicFrameLocks noGrp="1"/>
          </p:cNvGraphicFramePr>
          <p:nvPr>
            <p:extLst>
              <p:ext uri="{D42A27DB-BD31-4B8C-83A1-F6EECF244321}">
                <p14:modId xmlns:p14="http://schemas.microsoft.com/office/powerpoint/2010/main" val="4014056579"/>
              </p:ext>
            </p:extLst>
          </p:nvPr>
        </p:nvGraphicFramePr>
        <p:xfrm>
          <a:off x="596699" y="838172"/>
          <a:ext cx="11150558" cy="5390639"/>
        </p:xfrm>
        <a:graphic>
          <a:graphicData uri="http://schemas.openxmlformats.org/drawingml/2006/table">
            <a:tbl>
              <a:tblPr firstRow="1" firstCol="1" bandRow="1">
                <a:tableStyleId>{5C22544A-7EE6-4342-B048-85BDC9FD1C3A}</a:tableStyleId>
              </a:tblPr>
              <a:tblGrid>
                <a:gridCol w="3170629">
                  <a:extLst>
                    <a:ext uri="{9D8B030D-6E8A-4147-A177-3AD203B41FA5}">
                      <a16:colId xmlns:a16="http://schemas.microsoft.com/office/drawing/2014/main" val="1199733968"/>
                    </a:ext>
                  </a:extLst>
                </a:gridCol>
                <a:gridCol w="7025773">
                  <a:extLst>
                    <a:ext uri="{9D8B030D-6E8A-4147-A177-3AD203B41FA5}">
                      <a16:colId xmlns:a16="http://schemas.microsoft.com/office/drawing/2014/main" val="331249435"/>
                    </a:ext>
                  </a:extLst>
                </a:gridCol>
                <a:gridCol w="954156">
                  <a:extLst>
                    <a:ext uri="{9D8B030D-6E8A-4147-A177-3AD203B41FA5}">
                      <a16:colId xmlns:a16="http://schemas.microsoft.com/office/drawing/2014/main" val="1010155806"/>
                    </a:ext>
                  </a:extLst>
                </a:gridCol>
              </a:tblGrid>
              <a:tr h="449127">
                <a:tc>
                  <a:txBody>
                    <a:bodyPr/>
                    <a:lstStyle/>
                    <a:p>
                      <a:pPr marL="118745" marR="0" indent="-118745" algn="ctr">
                        <a:spcBef>
                          <a:spcPts val="150"/>
                        </a:spcBef>
                        <a:spcAft>
                          <a:spcPts val="150"/>
                        </a:spcAft>
                      </a:pPr>
                      <a:r>
                        <a:rPr lang="en-US" sz="1800">
                          <a:effectLst/>
                        </a:rPr>
                        <a:t>Category</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Evaluation Criteria</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Units</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855648">
                <a:tc>
                  <a:txBody>
                    <a:bodyPr/>
                    <a:lstStyle/>
                    <a:p>
                      <a:pPr marL="0" marR="0" lvl="0" indent="-22">
                        <a:spcBef>
                          <a:spcPts val="150"/>
                        </a:spcBef>
                        <a:spcAft>
                          <a:spcPts val="150"/>
                        </a:spcAft>
                      </a:pPr>
                      <a:r>
                        <a:rPr lang="en-US" sz="1600" b="1">
                          <a:solidFill>
                            <a:schemeClr val="accent1"/>
                          </a:solidFill>
                          <a:effectLst/>
                        </a:rPr>
                        <a:t>Reduce catastrophic flood risk for communities </a:t>
                      </a:r>
                      <a:r>
                        <a:rPr lang="en-US" sz="1600" b="0">
                          <a:solidFill>
                            <a:schemeClr val="accent1"/>
                          </a:solidFill>
                          <a:effectLst/>
                        </a:rPr>
                        <a:t>(urban flood risk reduction)</a:t>
                      </a:r>
                      <a:endParaRPr lang="en-US" sz="1600" b="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600" b="0">
                          <a:solidFill>
                            <a:schemeClr val="tx1"/>
                          </a:solidFill>
                          <a:effectLst/>
                        </a:rPr>
                        <a:t>Change in stage on the San Joaquin River at I-5, Old River, and Howard Road Bridge (2072 hydrology)</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600" b="0">
                          <a:solidFill>
                            <a:schemeClr val="tx1"/>
                          </a:solidFill>
                          <a:effectLst/>
                          <a:latin typeface="+mn-lt"/>
                          <a:ea typeface="MS Mincho" panose="02020609040205080304" pitchFamily="49" charset="-128"/>
                          <a:cs typeface="Arial" panose="020B0604020202020204" pitchFamily="34" charset="0"/>
                        </a:rPr>
                        <a:t>Feet</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3026006644"/>
                  </a:ext>
                </a:extLst>
              </a:tr>
              <a:tr h="671842">
                <a:tc>
                  <a:txBody>
                    <a:bodyPr/>
                    <a:lstStyle/>
                    <a:p>
                      <a:pPr marL="0" marR="0" lvl="0" indent="-22">
                        <a:spcBef>
                          <a:spcPts val="150"/>
                        </a:spcBef>
                        <a:spcAft>
                          <a:spcPts val="150"/>
                        </a:spcAft>
                      </a:pPr>
                      <a:r>
                        <a:rPr lang="en-US" sz="1600" b="1">
                          <a:solidFill>
                            <a:schemeClr val="accent1"/>
                          </a:solidFill>
                          <a:effectLst/>
                        </a:rPr>
                        <a:t>Protect farms from uncontrolled flooding </a:t>
                      </a:r>
                      <a:r>
                        <a:rPr lang="en-US" sz="1600" b="0">
                          <a:solidFill>
                            <a:schemeClr val="accent1"/>
                          </a:solidFill>
                          <a:effectLst/>
                        </a:rPr>
                        <a:t>(rural flood risk reduction)</a:t>
                      </a:r>
                      <a:endParaRPr lang="en-US" sz="1600" b="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a:solidFill>
                            <a:schemeClr val="tx1"/>
                          </a:solidFill>
                          <a:effectLst/>
                        </a:rPr>
                        <a:t>Change in stage on the San Joaquin River at BCID Canal, on Paradise Cut at the UPRR east crossing, and on Paradise Cut at Paradise Road (1955 design hydrology)</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600" b="0">
                          <a:solidFill>
                            <a:schemeClr val="tx1"/>
                          </a:solidFill>
                          <a:effectLst/>
                          <a:latin typeface="+mn-lt"/>
                          <a:ea typeface="MS Mincho" panose="02020609040205080304" pitchFamily="49" charset="-128"/>
                          <a:cs typeface="Arial" panose="020B0604020202020204" pitchFamily="34" charset="0"/>
                        </a:rPr>
                        <a:t>Feet</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3812608698"/>
                  </a:ext>
                </a:extLst>
              </a:tr>
              <a:tr h="925107">
                <a:tc>
                  <a:txBody>
                    <a:bodyPr/>
                    <a:lstStyle/>
                    <a:p>
                      <a:pPr marL="0" marR="0" lvl="0" indent="-22">
                        <a:spcBef>
                          <a:spcPts val="150"/>
                        </a:spcBef>
                        <a:spcAft>
                          <a:spcPts val="150"/>
                        </a:spcAft>
                      </a:pPr>
                      <a:r>
                        <a:rPr lang="en-US" sz="1600" b="1">
                          <a:solidFill>
                            <a:schemeClr val="accent1"/>
                          </a:solidFill>
                          <a:effectLst/>
                        </a:rPr>
                        <a:t>Restore and improve riverine, floodplain, riparian, and wetland habitat</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600" b="0" kern="1200">
                          <a:solidFill>
                            <a:schemeClr val="tx1"/>
                          </a:solidFill>
                          <a:effectLst/>
                          <a:latin typeface="+mn-lt"/>
                          <a:ea typeface="+mn-ea"/>
                          <a:cs typeface="+mn-cs"/>
                        </a:rPr>
                        <a:t>Conservation strategy measurable objectives: inundated floodplain, riverine geomorphic processes, SRA cover, riparian habitat, and marsh and other wetland habitat</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600" b="0">
                          <a:solidFill>
                            <a:schemeClr val="tx1"/>
                          </a:solidFill>
                          <a:effectLst/>
                          <a:latin typeface="+mn-lt"/>
                          <a:ea typeface="MS Mincho" panose="02020609040205080304" pitchFamily="49" charset="-128"/>
                          <a:cs typeface="Arial" panose="020B0604020202020204" pitchFamily="34" charset="0"/>
                        </a:rPr>
                        <a:t>Acres, miles</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785287933"/>
                  </a:ext>
                </a:extLst>
              </a:tr>
              <a:tr h="630826">
                <a:tc>
                  <a:txBody>
                    <a:bodyPr/>
                    <a:lstStyle/>
                    <a:p>
                      <a:pPr marL="0" marR="0" lvl="0" indent="-22">
                        <a:spcBef>
                          <a:spcPts val="150"/>
                        </a:spcBef>
                        <a:spcAft>
                          <a:spcPts val="150"/>
                        </a:spcAft>
                      </a:pPr>
                      <a:r>
                        <a:rPr lang="en-US" sz="1600" b="1">
                          <a:solidFill>
                            <a:schemeClr val="accent1"/>
                          </a:solidFill>
                          <a:effectLst/>
                        </a:rPr>
                        <a:t>Improve irrigation intake reliability and waterway navigability</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a:solidFill>
                            <a:schemeClr val="tx1"/>
                          </a:solidFill>
                          <a:effectLst/>
                        </a:rPr>
                        <a:t>Potential to reduce sedimentation in downstream channels</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600" b="0">
                          <a:solidFill>
                            <a:schemeClr val="tx1"/>
                          </a:solidFill>
                          <a:effectLst/>
                          <a:latin typeface="+mn-lt"/>
                          <a:ea typeface="MS Mincho" panose="02020609040205080304" pitchFamily="49" charset="-128"/>
                          <a:cs typeface="Arial" panose="020B0604020202020204" pitchFamily="34" charset="0"/>
                        </a:rPr>
                        <a:t>Binary (Yes/No)</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1226367141"/>
                  </a:ext>
                </a:extLst>
              </a:tr>
              <a:tr h="1116868">
                <a:tc>
                  <a:txBody>
                    <a:bodyPr/>
                    <a:lstStyle/>
                    <a:p>
                      <a:pPr marL="118723" marR="0" lvl="0" indent="-118745">
                        <a:spcBef>
                          <a:spcPts val="150"/>
                        </a:spcBef>
                        <a:spcAft>
                          <a:spcPts val="150"/>
                        </a:spcAft>
                      </a:pPr>
                      <a:r>
                        <a:rPr lang="en-US" sz="1600" b="1">
                          <a:solidFill>
                            <a:schemeClr val="accent1"/>
                          </a:solidFill>
                          <a:effectLst/>
                        </a:rPr>
                        <a:t>Capital cost</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kern="1200">
                          <a:solidFill>
                            <a:schemeClr val="tx1"/>
                          </a:solidFill>
                          <a:effectLst/>
                          <a:latin typeface="+mn-lt"/>
                          <a:ea typeface="+mn-ea"/>
                          <a:cs typeface="+mn-cs"/>
                        </a:rPr>
                        <a:t>Estimated capital cost which includes: design and engineering, permitting, construction, construction management, land acquisition, existing infrastructure removal and relocation, environmental remediation, hydraulic mitigation, environmental mitigation</a:t>
                      </a: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600" b="0">
                          <a:solidFill>
                            <a:schemeClr val="tx1"/>
                          </a:solidFill>
                          <a:effectLst/>
                          <a:latin typeface="+mn-lt"/>
                          <a:ea typeface="MS Mincho" panose="02020609040205080304" pitchFamily="49" charset="-128"/>
                          <a:cs typeface="Arial" panose="020B0604020202020204" pitchFamily="34" charset="0"/>
                        </a:rPr>
                        <a:t>Dollars</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3410070276"/>
                  </a:ext>
                </a:extLst>
              </a:tr>
              <a:tr h="741221">
                <a:tc>
                  <a:txBody>
                    <a:bodyPr/>
                    <a:lstStyle/>
                    <a:p>
                      <a:pPr marL="118723" marR="0" lvl="0" indent="-118745">
                        <a:spcBef>
                          <a:spcPts val="150"/>
                        </a:spcBef>
                        <a:spcAft>
                          <a:spcPts val="150"/>
                        </a:spcAft>
                      </a:pPr>
                      <a:r>
                        <a:rPr lang="en-US" sz="1600" b="1">
                          <a:solidFill>
                            <a:schemeClr val="accent1"/>
                          </a:solidFill>
                          <a:effectLst/>
                        </a:rPr>
                        <a:t>Potential loss in RD revenue</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kern="1200">
                          <a:solidFill>
                            <a:schemeClr val="tx1"/>
                          </a:solidFill>
                          <a:effectLst/>
                          <a:latin typeface="+mn-lt"/>
                          <a:ea typeface="+mn-ea"/>
                          <a:cs typeface="+mn-cs"/>
                        </a:rPr>
                        <a:t>Estimates acres of new floodway area, where benefit assessments that fund O&amp;M would be reduced or eliminated, multiplied by the assessment rate for each RD and summed </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lgn="ctr">
                        <a:spcBef>
                          <a:spcPts val="150"/>
                        </a:spcBef>
                        <a:spcAft>
                          <a:spcPts val="150"/>
                        </a:spcAft>
                      </a:pPr>
                      <a:r>
                        <a:rPr lang="en-US" sz="1600" b="0">
                          <a:solidFill>
                            <a:schemeClr val="tx1"/>
                          </a:solidFill>
                          <a:effectLst/>
                          <a:latin typeface="+mn-lt"/>
                          <a:ea typeface="MS Mincho" panose="02020609040205080304" pitchFamily="49" charset="-128"/>
                          <a:cs typeface="Arial" panose="020B0604020202020204" pitchFamily="34" charset="0"/>
                        </a:rPr>
                        <a:t>Dollars per year</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1940262020"/>
                  </a:ext>
                </a:extLst>
              </a:tr>
            </a:tbl>
          </a:graphicData>
        </a:graphic>
      </p:graphicFrame>
      <p:sp>
        <p:nvSpPr>
          <p:cNvPr id="4" name="Rectangle 3">
            <a:extLst>
              <a:ext uri="{FF2B5EF4-FFF2-40B4-BE49-F238E27FC236}">
                <a16:creationId xmlns:a16="http://schemas.microsoft.com/office/drawing/2014/main" id="{98F07B7C-EA8B-D348-5EED-5F1D194B8139}"/>
              </a:ext>
            </a:extLst>
          </p:cNvPr>
          <p:cNvSpPr/>
          <p:nvPr/>
        </p:nvSpPr>
        <p:spPr>
          <a:xfrm>
            <a:off x="10689799" y="768096"/>
            <a:ext cx="1159339" cy="546071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853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D7007-D3D4-4486-1A1A-AF6CEA5DF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2B8F6-7E0A-A919-D8C4-D38364E7F963}"/>
              </a:ext>
            </a:extLst>
          </p:cNvPr>
          <p:cNvSpPr>
            <a:spLocks noGrp="1"/>
          </p:cNvSpPr>
          <p:nvPr>
            <p:ph type="title"/>
          </p:nvPr>
        </p:nvSpPr>
        <p:spPr>
          <a:xfrm>
            <a:off x="0" y="132356"/>
            <a:ext cx="12192000" cy="789907"/>
          </a:xfrm>
        </p:spPr>
        <p:txBody>
          <a:bodyPr>
            <a:normAutofit/>
          </a:bodyPr>
          <a:lstStyle/>
          <a:p>
            <a:pPr algn="ctr"/>
            <a:r>
              <a:rPr lang="en-US" sz="3600"/>
              <a:t>New Quantitative Evaluation Criteria (Continued)</a:t>
            </a:r>
          </a:p>
        </p:txBody>
      </p:sp>
      <p:sp>
        <p:nvSpPr>
          <p:cNvPr id="5" name="Slide Number Placeholder 4">
            <a:extLst>
              <a:ext uri="{FF2B5EF4-FFF2-40B4-BE49-F238E27FC236}">
                <a16:creationId xmlns:a16="http://schemas.microsoft.com/office/drawing/2014/main" id="{FF882942-5E6C-13CE-75CF-A9154F12462B}"/>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44</a:t>
            </a:fld>
            <a:endParaRPr lang="en-US"/>
          </a:p>
        </p:txBody>
      </p:sp>
      <p:graphicFrame>
        <p:nvGraphicFramePr>
          <p:cNvPr id="3" name="Table 2">
            <a:extLst>
              <a:ext uri="{FF2B5EF4-FFF2-40B4-BE49-F238E27FC236}">
                <a16:creationId xmlns:a16="http://schemas.microsoft.com/office/drawing/2014/main" id="{A12A57EA-F6F5-7037-4D86-1E1A1C4F960A}"/>
              </a:ext>
            </a:extLst>
          </p:cNvPr>
          <p:cNvGraphicFramePr>
            <a:graphicFrameLocks noGrp="1"/>
          </p:cNvGraphicFramePr>
          <p:nvPr>
            <p:extLst>
              <p:ext uri="{D42A27DB-BD31-4B8C-83A1-F6EECF244321}">
                <p14:modId xmlns:p14="http://schemas.microsoft.com/office/powerpoint/2010/main" val="3043181405"/>
              </p:ext>
            </p:extLst>
          </p:nvPr>
        </p:nvGraphicFramePr>
        <p:xfrm>
          <a:off x="596699" y="838172"/>
          <a:ext cx="11150558" cy="5390639"/>
        </p:xfrm>
        <a:graphic>
          <a:graphicData uri="http://schemas.openxmlformats.org/drawingml/2006/table">
            <a:tbl>
              <a:tblPr firstRow="1" firstCol="1" bandRow="1">
                <a:tableStyleId>{5C22544A-7EE6-4342-B048-85BDC9FD1C3A}</a:tableStyleId>
              </a:tblPr>
              <a:tblGrid>
                <a:gridCol w="3170629">
                  <a:extLst>
                    <a:ext uri="{9D8B030D-6E8A-4147-A177-3AD203B41FA5}">
                      <a16:colId xmlns:a16="http://schemas.microsoft.com/office/drawing/2014/main" val="1199733968"/>
                    </a:ext>
                  </a:extLst>
                </a:gridCol>
                <a:gridCol w="7025773">
                  <a:extLst>
                    <a:ext uri="{9D8B030D-6E8A-4147-A177-3AD203B41FA5}">
                      <a16:colId xmlns:a16="http://schemas.microsoft.com/office/drawing/2014/main" val="331249435"/>
                    </a:ext>
                  </a:extLst>
                </a:gridCol>
                <a:gridCol w="954156">
                  <a:extLst>
                    <a:ext uri="{9D8B030D-6E8A-4147-A177-3AD203B41FA5}">
                      <a16:colId xmlns:a16="http://schemas.microsoft.com/office/drawing/2014/main" val="1010155806"/>
                    </a:ext>
                  </a:extLst>
                </a:gridCol>
              </a:tblGrid>
              <a:tr h="449127">
                <a:tc>
                  <a:txBody>
                    <a:bodyPr/>
                    <a:lstStyle/>
                    <a:p>
                      <a:pPr marL="118745" marR="0" indent="-118745" algn="ctr">
                        <a:spcBef>
                          <a:spcPts val="150"/>
                        </a:spcBef>
                        <a:spcAft>
                          <a:spcPts val="150"/>
                        </a:spcAft>
                      </a:pPr>
                      <a:r>
                        <a:rPr lang="en-US" sz="1800">
                          <a:effectLst/>
                        </a:rPr>
                        <a:t>Category</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Evaluation Criteria</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a:effectLst/>
                        </a:rPr>
                        <a:t>Units</a:t>
                      </a:r>
                      <a:endParaRPr lang="en-US" sz="18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855648">
                <a:tc>
                  <a:txBody>
                    <a:bodyPr/>
                    <a:lstStyle/>
                    <a:p>
                      <a:pPr marL="0" marR="0" lvl="0" indent="-22">
                        <a:spcBef>
                          <a:spcPts val="150"/>
                        </a:spcBef>
                        <a:spcAft>
                          <a:spcPts val="150"/>
                        </a:spcAft>
                      </a:pPr>
                      <a:r>
                        <a:rPr lang="en-US" sz="1600" b="1">
                          <a:solidFill>
                            <a:schemeClr val="accent1"/>
                          </a:solidFill>
                          <a:effectLst/>
                        </a:rPr>
                        <a:t>Reduce catastrophic flood risk for communities </a:t>
                      </a:r>
                      <a:r>
                        <a:rPr lang="en-US" sz="1600" b="0">
                          <a:solidFill>
                            <a:schemeClr val="accent1"/>
                          </a:solidFill>
                          <a:effectLst/>
                        </a:rPr>
                        <a:t>(urban flood risk reduction)</a:t>
                      </a:r>
                      <a:endParaRPr lang="en-US" sz="1600" b="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600" b="0">
                          <a:solidFill>
                            <a:schemeClr val="tx1"/>
                          </a:solidFill>
                          <a:effectLst/>
                        </a:rPr>
                        <a:t>Change in stage on the San Joaquin River at I-5, Old River, and Howard Road Bridge (2072 hydrology)</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600" b="0">
                          <a:solidFill>
                            <a:schemeClr val="tx1"/>
                          </a:solidFill>
                          <a:effectLst/>
                          <a:latin typeface="Aptos" panose="020B0004020202020204" pitchFamily="34" charset="0"/>
                          <a:ea typeface="MS Mincho" panose="02020609040205080304" pitchFamily="49" charset="-128"/>
                          <a:cs typeface="Times New Roman" panose="02020603050405020304" pitchFamily="18" charset="0"/>
                        </a:rPr>
                        <a:t>Percent</a:t>
                      </a:r>
                    </a:p>
                  </a:txBody>
                  <a:tcPr marL="96352" marR="96352" marT="0" marB="0" anchor="ctr">
                    <a:solidFill>
                      <a:srgbClr val="E8ECEF"/>
                    </a:solidFill>
                  </a:tcPr>
                </a:tc>
                <a:extLst>
                  <a:ext uri="{0D108BD9-81ED-4DB2-BD59-A6C34878D82A}">
                    <a16:rowId xmlns:a16="http://schemas.microsoft.com/office/drawing/2014/main" val="3026006644"/>
                  </a:ext>
                </a:extLst>
              </a:tr>
              <a:tr h="671842">
                <a:tc>
                  <a:txBody>
                    <a:bodyPr/>
                    <a:lstStyle/>
                    <a:p>
                      <a:pPr marL="0" marR="0" lvl="0" indent="-22">
                        <a:spcBef>
                          <a:spcPts val="150"/>
                        </a:spcBef>
                        <a:spcAft>
                          <a:spcPts val="150"/>
                        </a:spcAft>
                      </a:pPr>
                      <a:r>
                        <a:rPr lang="en-US" sz="1600" b="1">
                          <a:solidFill>
                            <a:schemeClr val="accent1"/>
                          </a:solidFill>
                          <a:effectLst/>
                        </a:rPr>
                        <a:t>Protect farms from uncontrolled flooding </a:t>
                      </a:r>
                      <a:r>
                        <a:rPr lang="en-US" sz="1600" b="0">
                          <a:solidFill>
                            <a:schemeClr val="accent1"/>
                          </a:solidFill>
                          <a:effectLst/>
                        </a:rPr>
                        <a:t>(rural flood risk reduction)</a:t>
                      </a:r>
                      <a:endParaRPr lang="en-US" sz="1600" b="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a:solidFill>
                            <a:schemeClr val="tx1"/>
                          </a:solidFill>
                          <a:effectLst/>
                        </a:rPr>
                        <a:t>Change in stage on the San Joaquin River at BCID Canal, on Paradise Cut at the UPRR east crossing, and on Paradise Cut at Paradise Road (1955 design hydrology)</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a:solidFill>
                            <a:schemeClr val="tx1"/>
                          </a:solidFill>
                          <a:effectLst/>
                          <a:latin typeface="Aptos" panose="020B0004020202020204" pitchFamily="34" charset="0"/>
                          <a:ea typeface="MS Mincho" panose="02020609040205080304" pitchFamily="49" charset="-128"/>
                          <a:cs typeface="Times New Roman" panose="02020603050405020304" pitchFamily="18" charset="0"/>
                        </a:rPr>
                        <a:t>Percent</a:t>
                      </a:r>
                    </a:p>
                  </a:txBody>
                  <a:tcPr marL="96352" marR="96352" marT="0" marB="0" anchor="ctr">
                    <a:solidFill>
                      <a:schemeClr val="bg1">
                        <a:lumMod val="95000"/>
                      </a:schemeClr>
                    </a:solidFill>
                  </a:tcPr>
                </a:tc>
                <a:extLst>
                  <a:ext uri="{0D108BD9-81ED-4DB2-BD59-A6C34878D82A}">
                    <a16:rowId xmlns:a16="http://schemas.microsoft.com/office/drawing/2014/main" val="3812608698"/>
                  </a:ext>
                </a:extLst>
              </a:tr>
              <a:tr h="925107">
                <a:tc>
                  <a:txBody>
                    <a:bodyPr/>
                    <a:lstStyle/>
                    <a:p>
                      <a:pPr marL="0" marR="0" lvl="0" indent="-22">
                        <a:spcBef>
                          <a:spcPts val="150"/>
                        </a:spcBef>
                        <a:spcAft>
                          <a:spcPts val="150"/>
                        </a:spcAft>
                      </a:pPr>
                      <a:r>
                        <a:rPr lang="en-US" sz="1600" b="1">
                          <a:solidFill>
                            <a:schemeClr val="accent1"/>
                          </a:solidFill>
                          <a:effectLst/>
                        </a:rPr>
                        <a:t>Restore and improve riverine, floodplain, riparian, and wetland habitat</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600" b="0" kern="1200">
                          <a:solidFill>
                            <a:schemeClr val="tx1"/>
                          </a:solidFill>
                          <a:effectLst/>
                          <a:latin typeface="+mn-lt"/>
                          <a:ea typeface="+mn-ea"/>
                          <a:cs typeface="+mn-cs"/>
                        </a:rPr>
                        <a:t>Conservation strategy measurable objectives: inundated floodplain, riverine geomorphic processes, SRA cover, riparian habitat, and marsh and other wetland habitat</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a:solidFill>
                            <a:schemeClr val="tx1"/>
                          </a:solidFill>
                          <a:effectLst/>
                          <a:latin typeface="Aptos" panose="020B0004020202020204" pitchFamily="34" charset="0"/>
                          <a:ea typeface="MS Mincho" panose="02020609040205080304" pitchFamily="49" charset="-128"/>
                          <a:cs typeface="Times New Roman" panose="02020603050405020304" pitchFamily="18" charset="0"/>
                        </a:rPr>
                        <a:t>Percent</a:t>
                      </a:r>
                    </a:p>
                  </a:txBody>
                  <a:tcPr marL="96352" marR="96352" marT="0" marB="0" anchor="ctr">
                    <a:solidFill>
                      <a:srgbClr val="E8ECEF"/>
                    </a:solidFill>
                  </a:tcPr>
                </a:tc>
                <a:extLst>
                  <a:ext uri="{0D108BD9-81ED-4DB2-BD59-A6C34878D82A}">
                    <a16:rowId xmlns:a16="http://schemas.microsoft.com/office/drawing/2014/main" val="785287933"/>
                  </a:ext>
                </a:extLst>
              </a:tr>
              <a:tr h="630826">
                <a:tc>
                  <a:txBody>
                    <a:bodyPr/>
                    <a:lstStyle/>
                    <a:p>
                      <a:pPr marL="0" marR="0" lvl="0" indent="-22">
                        <a:spcBef>
                          <a:spcPts val="150"/>
                        </a:spcBef>
                        <a:spcAft>
                          <a:spcPts val="150"/>
                        </a:spcAft>
                      </a:pPr>
                      <a:r>
                        <a:rPr lang="en-US" sz="1600" b="1">
                          <a:solidFill>
                            <a:schemeClr val="accent1"/>
                          </a:solidFill>
                          <a:effectLst/>
                        </a:rPr>
                        <a:t>Improve irrigation intake reliability and waterway navigability</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a:solidFill>
                            <a:schemeClr val="tx1"/>
                          </a:solidFill>
                          <a:effectLst/>
                        </a:rPr>
                        <a:t>Potential to reduce sedimentation in downstream channels</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a:solidFill>
                            <a:schemeClr val="tx1"/>
                          </a:solidFill>
                          <a:effectLst/>
                          <a:latin typeface="Aptos" panose="020B0004020202020204" pitchFamily="34" charset="0"/>
                          <a:ea typeface="MS Mincho" panose="02020609040205080304" pitchFamily="49" charset="-128"/>
                          <a:cs typeface="Times New Roman" panose="02020603050405020304" pitchFamily="18" charset="0"/>
                        </a:rPr>
                        <a:t>Percent</a:t>
                      </a:r>
                    </a:p>
                  </a:txBody>
                  <a:tcPr marL="96352" marR="96352" marT="0" marB="0" anchor="ctr">
                    <a:solidFill>
                      <a:schemeClr val="bg1">
                        <a:lumMod val="95000"/>
                      </a:schemeClr>
                    </a:solidFill>
                  </a:tcPr>
                </a:tc>
                <a:extLst>
                  <a:ext uri="{0D108BD9-81ED-4DB2-BD59-A6C34878D82A}">
                    <a16:rowId xmlns:a16="http://schemas.microsoft.com/office/drawing/2014/main" val="1226367141"/>
                  </a:ext>
                </a:extLst>
              </a:tr>
              <a:tr h="1116868">
                <a:tc>
                  <a:txBody>
                    <a:bodyPr/>
                    <a:lstStyle/>
                    <a:p>
                      <a:pPr marL="118723" marR="0" lvl="0" indent="-118745">
                        <a:spcBef>
                          <a:spcPts val="150"/>
                        </a:spcBef>
                        <a:spcAft>
                          <a:spcPts val="150"/>
                        </a:spcAft>
                      </a:pPr>
                      <a:r>
                        <a:rPr lang="en-US" sz="1600" b="1">
                          <a:solidFill>
                            <a:schemeClr val="accent1"/>
                          </a:solidFill>
                          <a:effectLst/>
                        </a:rPr>
                        <a:t>Capital cost</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kern="1200">
                          <a:solidFill>
                            <a:schemeClr val="tx1"/>
                          </a:solidFill>
                          <a:effectLst/>
                          <a:latin typeface="+mn-lt"/>
                          <a:ea typeface="+mn-ea"/>
                          <a:cs typeface="+mn-cs"/>
                        </a:rPr>
                        <a:t>Estimated capital cost which includes: design and engineering, permitting, construction, construction management, land acquisition, existing infrastructure removal and relocation, environmental remediation, hydraulic mitigation, environmental mitigation</a:t>
                      </a: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a:solidFill>
                            <a:schemeClr val="tx1"/>
                          </a:solidFill>
                          <a:effectLst/>
                          <a:latin typeface="Aptos" panose="020B0004020202020204" pitchFamily="34" charset="0"/>
                          <a:ea typeface="MS Mincho" panose="02020609040205080304" pitchFamily="49" charset="-128"/>
                          <a:cs typeface="Times New Roman" panose="02020603050405020304" pitchFamily="18" charset="0"/>
                        </a:rPr>
                        <a:t>Percent</a:t>
                      </a:r>
                    </a:p>
                  </a:txBody>
                  <a:tcPr marL="96352" marR="96352" marT="0" marB="0" anchor="ctr">
                    <a:solidFill>
                      <a:schemeClr val="bg1">
                        <a:lumMod val="95000"/>
                      </a:schemeClr>
                    </a:solidFill>
                  </a:tcPr>
                </a:tc>
                <a:extLst>
                  <a:ext uri="{0D108BD9-81ED-4DB2-BD59-A6C34878D82A}">
                    <a16:rowId xmlns:a16="http://schemas.microsoft.com/office/drawing/2014/main" val="3410070276"/>
                  </a:ext>
                </a:extLst>
              </a:tr>
              <a:tr h="741221">
                <a:tc>
                  <a:txBody>
                    <a:bodyPr/>
                    <a:lstStyle/>
                    <a:p>
                      <a:pPr marL="118723" marR="0" lvl="0" indent="-118745">
                        <a:spcBef>
                          <a:spcPts val="150"/>
                        </a:spcBef>
                        <a:spcAft>
                          <a:spcPts val="150"/>
                        </a:spcAft>
                      </a:pPr>
                      <a:r>
                        <a:rPr lang="en-US" sz="1600" b="1">
                          <a:solidFill>
                            <a:schemeClr val="accent1"/>
                          </a:solidFill>
                          <a:effectLst/>
                        </a:rPr>
                        <a:t>Potential loss in RD revenue</a:t>
                      </a:r>
                      <a:endParaRPr lang="en-US" sz="1600" b="1">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kern="1200">
                          <a:solidFill>
                            <a:schemeClr val="tx1"/>
                          </a:solidFill>
                          <a:effectLst/>
                          <a:latin typeface="+mn-lt"/>
                          <a:ea typeface="+mn-ea"/>
                          <a:cs typeface="+mn-cs"/>
                        </a:rPr>
                        <a:t>Estimates acres of new floodway area, where benefit assessments that fund O&amp;M would be reduced or eliminated, multiplied by the assessment rate for each RD and summed </a:t>
                      </a:r>
                      <a:endParaRPr lang="en-US" sz="1600" b="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a:solidFill>
                            <a:schemeClr val="tx1"/>
                          </a:solidFill>
                          <a:effectLst/>
                          <a:latin typeface="Aptos" panose="020B0004020202020204" pitchFamily="34" charset="0"/>
                          <a:ea typeface="MS Mincho" panose="02020609040205080304" pitchFamily="49" charset="-128"/>
                          <a:cs typeface="Times New Roman" panose="02020603050405020304" pitchFamily="18" charset="0"/>
                        </a:rPr>
                        <a:t>Percent</a:t>
                      </a:r>
                    </a:p>
                  </a:txBody>
                  <a:tcPr marL="96352" marR="96352" marT="0" marB="0" anchor="ctr">
                    <a:solidFill>
                      <a:schemeClr val="bg1">
                        <a:lumMod val="95000"/>
                      </a:schemeClr>
                    </a:solidFill>
                  </a:tcPr>
                </a:tc>
                <a:extLst>
                  <a:ext uri="{0D108BD9-81ED-4DB2-BD59-A6C34878D82A}">
                    <a16:rowId xmlns:a16="http://schemas.microsoft.com/office/drawing/2014/main" val="1940262020"/>
                  </a:ext>
                </a:extLst>
              </a:tr>
            </a:tbl>
          </a:graphicData>
        </a:graphic>
      </p:graphicFrame>
      <p:sp>
        <p:nvSpPr>
          <p:cNvPr id="4" name="Rectangle 3">
            <a:extLst>
              <a:ext uri="{FF2B5EF4-FFF2-40B4-BE49-F238E27FC236}">
                <a16:creationId xmlns:a16="http://schemas.microsoft.com/office/drawing/2014/main" id="{4B63376B-1439-6DE4-D03D-9D846E44CFC9}"/>
              </a:ext>
            </a:extLst>
          </p:cNvPr>
          <p:cNvSpPr/>
          <p:nvPr/>
        </p:nvSpPr>
        <p:spPr>
          <a:xfrm>
            <a:off x="10689799" y="768096"/>
            <a:ext cx="1159339" cy="546071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0598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0D2EC-6BC5-4C28-A468-72FA1ED44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8C9D8-1185-2A57-15B6-5E0696E57F80}"/>
              </a:ext>
            </a:extLst>
          </p:cNvPr>
          <p:cNvSpPr>
            <a:spLocks noGrp="1"/>
          </p:cNvSpPr>
          <p:nvPr>
            <p:ph type="title"/>
          </p:nvPr>
        </p:nvSpPr>
        <p:spPr>
          <a:xfrm>
            <a:off x="0" y="234235"/>
            <a:ext cx="12192000" cy="789907"/>
          </a:xfrm>
        </p:spPr>
        <p:txBody>
          <a:bodyPr>
            <a:noAutofit/>
          </a:bodyPr>
          <a:lstStyle/>
          <a:p>
            <a:pPr algn="ctr"/>
            <a:r>
              <a:rPr lang="en-US" sz="3600"/>
              <a:t>New Quantitative Evaluation Criteria (Continued)</a:t>
            </a:r>
          </a:p>
        </p:txBody>
      </p:sp>
      <p:sp>
        <p:nvSpPr>
          <p:cNvPr id="5" name="Slide Number Placeholder 4">
            <a:extLst>
              <a:ext uri="{FF2B5EF4-FFF2-40B4-BE49-F238E27FC236}">
                <a16:creationId xmlns:a16="http://schemas.microsoft.com/office/drawing/2014/main" id="{2247FD3B-DCBA-1CAF-A362-C685F45FE1E0}"/>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45</a:t>
            </a:fld>
            <a:endParaRPr lang="en-US"/>
          </a:p>
        </p:txBody>
      </p:sp>
      <p:graphicFrame>
        <p:nvGraphicFramePr>
          <p:cNvPr id="3" name="Table 2">
            <a:extLst>
              <a:ext uri="{FF2B5EF4-FFF2-40B4-BE49-F238E27FC236}">
                <a16:creationId xmlns:a16="http://schemas.microsoft.com/office/drawing/2014/main" id="{6E579E95-8186-1339-E667-2B8AFFEBBF1E}"/>
              </a:ext>
            </a:extLst>
          </p:cNvPr>
          <p:cNvGraphicFramePr>
            <a:graphicFrameLocks noGrp="1"/>
          </p:cNvGraphicFramePr>
          <p:nvPr>
            <p:extLst>
              <p:ext uri="{D42A27DB-BD31-4B8C-83A1-F6EECF244321}">
                <p14:modId xmlns:p14="http://schemas.microsoft.com/office/powerpoint/2010/main" val="3075313792"/>
              </p:ext>
            </p:extLst>
          </p:nvPr>
        </p:nvGraphicFramePr>
        <p:xfrm>
          <a:off x="596699" y="838172"/>
          <a:ext cx="11150558" cy="5390639"/>
        </p:xfrm>
        <a:graphic>
          <a:graphicData uri="http://schemas.openxmlformats.org/drawingml/2006/table">
            <a:tbl>
              <a:tblPr firstRow="1" firstCol="1" bandRow="1">
                <a:tableStyleId>{5C22544A-7EE6-4342-B048-85BDC9FD1C3A}</a:tableStyleId>
              </a:tblPr>
              <a:tblGrid>
                <a:gridCol w="3170629">
                  <a:extLst>
                    <a:ext uri="{9D8B030D-6E8A-4147-A177-3AD203B41FA5}">
                      <a16:colId xmlns:a16="http://schemas.microsoft.com/office/drawing/2014/main" val="1199733968"/>
                    </a:ext>
                  </a:extLst>
                </a:gridCol>
                <a:gridCol w="7025773">
                  <a:extLst>
                    <a:ext uri="{9D8B030D-6E8A-4147-A177-3AD203B41FA5}">
                      <a16:colId xmlns:a16="http://schemas.microsoft.com/office/drawing/2014/main" val="331249435"/>
                    </a:ext>
                  </a:extLst>
                </a:gridCol>
                <a:gridCol w="954156">
                  <a:extLst>
                    <a:ext uri="{9D8B030D-6E8A-4147-A177-3AD203B41FA5}">
                      <a16:colId xmlns:a16="http://schemas.microsoft.com/office/drawing/2014/main" val="1010155806"/>
                    </a:ext>
                  </a:extLst>
                </a:gridCol>
              </a:tblGrid>
              <a:tr h="449127">
                <a:tc>
                  <a:txBody>
                    <a:bodyPr/>
                    <a:lstStyle/>
                    <a:p>
                      <a:pPr marL="118745" marR="0" indent="-118745" algn="ctr">
                        <a:spcBef>
                          <a:spcPts val="150"/>
                        </a:spcBef>
                        <a:spcAft>
                          <a:spcPts val="150"/>
                        </a:spcAft>
                      </a:pPr>
                      <a:r>
                        <a:rPr lang="en-US" sz="1800" dirty="0">
                          <a:effectLst/>
                        </a:rPr>
                        <a:t>Category</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dirty="0">
                          <a:effectLst/>
                        </a:rPr>
                        <a:t>Evaluation Criteria</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dirty="0">
                          <a:effectLst/>
                        </a:rPr>
                        <a:t>Units</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855648">
                <a:tc>
                  <a:txBody>
                    <a:bodyPr/>
                    <a:lstStyle/>
                    <a:p>
                      <a:pPr marL="0" marR="0" lvl="0" indent="0">
                        <a:spcBef>
                          <a:spcPts val="150"/>
                        </a:spcBef>
                        <a:spcAft>
                          <a:spcPts val="150"/>
                        </a:spcAft>
                      </a:pPr>
                      <a:r>
                        <a:rPr lang="en-US" sz="1600" b="1" dirty="0">
                          <a:solidFill>
                            <a:schemeClr val="accent1"/>
                          </a:solidFill>
                          <a:effectLst/>
                        </a:rPr>
                        <a:t>Reduce catastrophic flood risk for communities </a:t>
                      </a:r>
                      <a:r>
                        <a:rPr lang="en-US" sz="1600" b="0" dirty="0">
                          <a:solidFill>
                            <a:schemeClr val="accent1"/>
                          </a:solidFill>
                          <a:effectLst/>
                        </a:rPr>
                        <a:t>(urban flood risk reduction)</a:t>
                      </a:r>
                      <a:endParaRPr lang="en-US" sz="1600" b="0"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600" b="0" dirty="0">
                          <a:solidFill>
                            <a:schemeClr val="tx1"/>
                          </a:solidFill>
                          <a:effectLst/>
                        </a:rPr>
                        <a:t>Change in stage on the San Joaquin River at I-5, Old River, and Howard Road Bridge (2072 hydrology)</a:t>
                      </a:r>
                      <a:endParaRPr lang="en-US" sz="1600" b="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lgn="ctr">
                        <a:spcBef>
                          <a:spcPts val="150"/>
                        </a:spcBef>
                        <a:spcAft>
                          <a:spcPts val="150"/>
                        </a:spcAft>
                      </a:pPr>
                      <a:r>
                        <a:rPr lang="en-US" sz="1600" b="0" dirty="0">
                          <a:solidFill>
                            <a:schemeClr val="tx1"/>
                          </a:solidFill>
                          <a:effectLst/>
                          <a:latin typeface="Aptos"/>
                          <a:ea typeface="MS Mincho"/>
                          <a:cs typeface="Times New Roman"/>
                        </a:rPr>
                        <a:t>Percent</a:t>
                      </a:r>
                    </a:p>
                  </a:txBody>
                  <a:tcPr marL="96352" marR="96352" marT="0" marB="0" anchor="ctr">
                    <a:solidFill>
                      <a:srgbClr val="E8ECEF"/>
                    </a:solidFill>
                  </a:tcPr>
                </a:tc>
                <a:extLst>
                  <a:ext uri="{0D108BD9-81ED-4DB2-BD59-A6C34878D82A}">
                    <a16:rowId xmlns:a16="http://schemas.microsoft.com/office/drawing/2014/main" val="3026006644"/>
                  </a:ext>
                </a:extLst>
              </a:tr>
              <a:tr h="671842">
                <a:tc>
                  <a:txBody>
                    <a:bodyPr/>
                    <a:lstStyle/>
                    <a:p>
                      <a:pPr marL="0" marR="0" lvl="0" indent="0">
                        <a:spcBef>
                          <a:spcPts val="150"/>
                        </a:spcBef>
                        <a:spcAft>
                          <a:spcPts val="150"/>
                        </a:spcAft>
                      </a:pPr>
                      <a:r>
                        <a:rPr lang="en-US" sz="1600" b="1" dirty="0">
                          <a:solidFill>
                            <a:schemeClr val="accent1"/>
                          </a:solidFill>
                          <a:effectLst/>
                        </a:rPr>
                        <a:t>Protect farms from uncontrolled flooding </a:t>
                      </a:r>
                      <a:r>
                        <a:rPr lang="en-US" sz="1600" b="0" dirty="0">
                          <a:solidFill>
                            <a:schemeClr val="accent1"/>
                          </a:solidFill>
                          <a:effectLst/>
                        </a:rPr>
                        <a:t>(rural flood risk reduction)</a:t>
                      </a:r>
                      <a:endParaRPr lang="en-US" sz="1600" b="0"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dirty="0">
                          <a:solidFill>
                            <a:schemeClr val="tx1"/>
                          </a:solidFill>
                          <a:effectLst/>
                        </a:rPr>
                        <a:t>Change in stage on the San Joaquin River at BCID Canal, on Paradise Cut at the UPRR east crossing, and on Paradise Cut at Paradise Road (1955 design hydrology)</a:t>
                      </a:r>
                      <a:endParaRPr lang="en-US" sz="1600" b="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dirty="0">
                          <a:solidFill>
                            <a:schemeClr val="tx1"/>
                          </a:solidFill>
                          <a:effectLst/>
                          <a:latin typeface="Aptos"/>
                          <a:ea typeface="MS Mincho"/>
                          <a:cs typeface="Times New Roman"/>
                        </a:rPr>
                        <a:t>Percent</a:t>
                      </a:r>
                    </a:p>
                  </a:txBody>
                  <a:tcPr marL="96352" marR="96352" marT="0" marB="0" anchor="ctr">
                    <a:solidFill>
                      <a:schemeClr val="bg1">
                        <a:lumMod val="95000"/>
                      </a:schemeClr>
                    </a:solidFill>
                  </a:tcPr>
                </a:tc>
                <a:extLst>
                  <a:ext uri="{0D108BD9-81ED-4DB2-BD59-A6C34878D82A}">
                    <a16:rowId xmlns:a16="http://schemas.microsoft.com/office/drawing/2014/main" val="3812608698"/>
                  </a:ext>
                </a:extLst>
              </a:tr>
              <a:tr h="925107">
                <a:tc>
                  <a:txBody>
                    <a:bodyPr/>
                    <a:lstStyle/>
                    <a:p>
                      <a:pPr marL="0" marR="0" lvl="0" indent="0">
                        <a:spcBef>
                          <a:spcPts val="150"/>
                        </a:spcBef>
                        <a:spcAft>
                          <a:spcPts val="150"/>
                        </a:spcAft>
                      </a:pPr>
                      <a:r>
                        <a:rPr lang="en-US" sz="1600" b="1" dirty="0">
                          <a:solidFill>
                            <a:schemeClr val="accent1"/>
                          </a:solidFill>
                          <a:effectLst/>
                        </a:rPr>
                        <a:t>Restore and improve riverine, floodplain, riparian, and wetland habitat</a:t>
                      </a:r>
                      <a:endParaRPr lang="en-US" sz="1600" b="1"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600" b="0" kern="1200" dirty="0">
                          <a:solidFill>
                            <a:schemeClr val="tx1"/>
                          </a:solidFill>
                          <a:effectLst/>
                          <a:latin typeface="+mn-lt"/>
                          <a:ea typeface="+mn-ea"/>
                          <a:cs typeface="+mn-cs"/>
                        </a:rPr>
                        <a:t>Conservation strategy measurable objectives: inundated floodplain, riverine geomorphic processes, SRA cover, riparian habitat, and marsh and other wetland habitat</a:t>
                      </a:r>
                      <a:endParaRPr lang="en-US" sz="1600" b="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dirty="0">
                          <a:solidFill>
                            <a:schemeClr val="tx1"/>
                          </a:solidFill>
                          <a:effectLst/>
                          <a:latin typeface="Aptos"/>
                          <a:ea typeface="MS Mincho"/>
                          <a:cs typeface="Times New Roman"/>
                        </a:rPr>
                        <a:t>Percent</a:t>
                      </a:r>
                    </a:p>
                  </a:txBody>
                  <a:tcPr marL="96352" marR="96352" marT="0" marB="0" anchor="ctr">
                    <a:solidFill>
                      <a:srgbClr val="E8ECEF"/>
                    </a:solidFill>
                  </a:tcPr>
                </a:tc>
                <a:extLst>
                  <a:ext uri="{0D108BD9-81ED-4DB2-BD59-A6C34878D82A}">
                    <a16:rowId xmlns:a16="http://schemas.microsoft.com/office/drawing/2014/main" val="785287933"/>
                  </a:ext>
                </a:extLst>
              </a:tr>
              <a:tr h="630826">
                <a:tc>
                  <a:txBody>
                    <a:bodyPr/>
                    <a:lstStyle/>
                    <a:p>
                      <a:pPr marL="0" marR="0" lvl="0" indent="0">
                        <a:spcBef>
                          <a:spcPts val="150"/>
                        </a:spcBef>
                        <a:spcAft>
                          <a:spcPts val="150"/>
                        </a:spcAft>
                      </a:pPr>
                      <a:r>
                        <a:rPr lang="en-US" sz="1600" b="1" dirty="0">
                          <a:solidFill>
                            <a:schemeClr val="accent1"/>
                          </a:solidFill>
                          <a:effectLst/>
                        </a:rPr>
                        <a:t>Improve irrigation intake reliability and waterway navigability</a:t>
                      </a:r>
                      <a:endParaRPr lang="en-US" sz="1600" b="1"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dirty="0">
                          <a:solidFill>
                            <a:schemeClr val="tx1"/>
                          </a:solidFill>
                          <a:effectLst/>
                        </a:rPr>
                        <a:t>Potential to reduce sedimentation in downstream channels</a:t>
                      </a:r>
                      <a:endParaRPr lang="en-US" sz="1600" b="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dirty="0">
                          <a:solidFill>
                            <a:schemeClr val="tx1"/>
                          </a:solidFill>
                          <a:effectLst/>
                          <a:latin typeface="Aptos"/>
                          <a:ea typeface="MS Mincho"/>
                          <a:cs typeface="Times New Roman"/>
                        </a:rPr>
                        <a:t>Percent</a:t>
                      </a:r>
                    </a:p>
                  </a:txBody>
                  <a:tcPr marL="96352" marR="96352" marT="0" marB="0" anchor="ctr">
                    <a:solidFill>
                      <a:schemeClr val="bg1">
                        <a:lumMod val="95000"/>
                      </a:schemeClr>
                    </a:solidFill>
                  </a:tcPr>
                </a:tc>
                <a:extLst>
                  <a:ext uri="{0D108BD9-81ED-4DB2-BD59-A6C34878D82A}">
                    <a16:rowId xmlns:a16="http://schemas.microsoft.com/office/drawing/2014/main" val="1226367141"/>
                  </a:ext>
                </a:extLst>
              </a:tr>
              <a:tr h="1116868">
                <a:tc>
                  <a:txBody>
                    <a:bodyPr/>
                    <a:lstStyle/>
                    <a:p>
                      <a:pPr marL="118110" marR="0" lvl="0" indent="-118745">
                        <a:spcBef>
                          <a:spcPts val="150"/>
                        </a:spcBef>
                        <a:spcAft>
                          <a:spcPts val="150"/>
                        </a:spcAft>
                      </a:pPr>
                      <a:r>
                        <a:rPr lang="en-US" sz="1600" b="1" dirty="0">
                          <a:solidFill>
                            <a:schemeClr val="accent1"/>
                          </a:solidFill>
                          <a:effectLst/>
                        </a:rPr>
                        <a:t>Capital cost</a:t>
                      </a:r>
                      <a:endParaRPr lang="en-US" sz="1600" b="1"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kern="1200" dirty="0">
                          <a:solidFill>
                            <a:schemeClr val="tx1"/>
                          </a:solidFill>
                          <a:effectLst/>
                          <a:latin typeface="+mn-lt"/>
                          <a:ea typeface="+mn-ea"/>
                          <a:cs typeface="+mn-cs"/>
                        </a:rPr>
                        <a:t>Estimated capital cost which includes: design and engineering, permitting, construction, construction management, land acquisition, existing infrastructure removal and relocation, environmental remediation, hydraulic mitigation, environmental mitigation</a:t>
                      </a: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dirty="0">
                          <a:solidFill>
                            <a:schemeClr val="tx1"/>
                          </a:solidFill>
                          <a:effectLst/>
                          <a:latin typeface="Aptos"/>
                          <a:ea typeface="MS Mincho"/>
                          <a:cs typeface="Times New Roman"/>
                        </a:rPr>
                        <a:t>Percent</a:t>
                      </a:r>
                    </a:p>
                  </a:txBody>
                  <a:tcPr marL="96352" marR="96352" marT="0" marB="0" anchor="ctr">
                    <a:solidFill>
                      <a:schemeClr val="bg1">
                        <a:lumMod val="95000"/>
                      </a:schemeClr>
                    </a:solidFill>
                  </a:tcPr>
                </a:tc>
                <a:extLst>
                  <a:ext uri="{0D108BD9-81ED-4DB2-BD59-A6C34878D82A}">
                    <a16:rowId xmlns:a16="http://schemas.microsoft.com/office/drawing/2014/main" val="3410070276"/>
                  </a:ext>
                </a:extLst>
              </a:tr>
              <a:tr h="741221">
                <a:tc>
                  <a:txBody>
                    <a:bodyPr/>
                    <a:lstStyle/>
                    <a:p>
                      <a:pPr marL="118110" marR="0" lvl="0" indent="-118745">
                        <a:spcBef>
                          <a:spcPts val="150"/>
                        </a:spcBef>
                        <a:spcAft>
                          <a:spcPts val="150"/>
                        </a:spcAft>
                      </a:pPr>
                      <a:r>
                        <a:rPr lang="en-US" sz="1600" b="1" dirty="0">
                          <a:solidFill>
                            <a:schemeClr val="accent1"/>
                          </a:solidFill>
                          <a:effectLst/>
                        </a:rPr>
                        <a:t>Potential loss in RD revenue &amp; O&amp;M Costs</a:t>
                      </a:r>
                      <a:endParaRPr lang="en-US" sz="1600" b="1"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600" b="0" kern="1200" dirty="0">
                          <a:solidFill>
                            <a:schemeClr val="tx1"/>
                          </a:solidFill>
                          <a:effectLst/>
                          <a:latin typeface="+mn-lt"/>
                          <a:ea typeface="+mn-ea"/>
                          <a:cs typeface="+mn-cs"/>
                        </a:rPr>
                        <a:t>Estimates acres of new floodway area, where benefit assessments that fund O&amp;M would be reduced or eliminated, multiplied by the assessment rate for each RD and summed; O&amp;M estimated costs.</a:t>
                      </a:r>
                      <a:endParaRPr lang="en-US" sz="1600" b="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lvl="0" indent="0" algn="ctr" defTabSz="914400" rtl="0" eaLnBrk="1" fontAlgn="auto" latinLnBrk="0" hangingPunct="1">
                        <a:lnSpc>
                          <a:spcPct val="100000"/>
                        </a:lnSpc>
                        <a:spcBef>
                          <a:spcPts val="150"/>
                        </a:spcBef>
                        <a:spcAft>
                          <a:spcPts val="150"/>
                        </a:spcAft>
                        <a:buClrTx/>
                        <a:buSzTx/>
                        <a:buFontTx/>
                        <a:buNone/>
                        <a:tabLst/>
                        <a:defRPr/>
                      </a:pPr>
                      <a:r>
                        <a:rPr lang="en-US" sz="1600" b="0" dirty="0">
                          <a:solidFill>
                            <a:schemeClr val="tx1"/>
                          </a:solidFill>
                          <a:effectLst/>
                          <a:latin typeface="Aptos"/>
                          <a:ea typeface="MS Mincho"/>
                          <a:cs typeface="Times New Roman"/>
                        </a:rPr>
                        <a:t>Percent</a:t>
                      </a:r>
                    </a:p>
                  </a:txBody>
                  <a:tcPr marL="96352" marR="96352" marT="0" marB="0" anchor="ctr">
                    <a:solidFill>
                      <a:schemeClr val="bg1">
                        <a:lumMod val="95000"/>
                      </a:schemeClr>
                    </a:solidFill>
                  </a:tcPr>
                </a:tc>
                <a:extLst>
                  <a:ext uri="{0D108BD9-81ED-4DB2-BD59-A6C34878D82A}">
                    <a16:rowId xmlns:a16="http://schemas.microsoft.com/office/drawing/2014/main" val="1940262020"/>
                  </a:ext>
                </a:extLst>
              </a:tr>
            </a:tbl>
          </a:graphicData>
        </a:graphic>
      </p:graphicFrame>
    </p:spTree>
    <p:extLst>
      <p:ext uri="{BB962C8B-B14F-4D97-AF65-F5344CB8AC3E}">
        <p14:creationId xmlns:p14="http://schemas.microsoft.com/office/powerpoint/2010/main" val="40993561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5CE9-8132-4D53-D7A8-618AA2C53BA9}"/>
              </a:ext>
            </a:extLst>
          </p:cNvPr>
          <p:cNvSpPr>
            <a:spLocks noGrp="1"/>
          </p:cNvSpPr>
          <p:nvPr>
            <p:ph type="title"/>
          </p:nvPr>
        </p:nvSpPr>
        <p:spPr>
          <a:xfrm>
            <a:off x="0" y="365125"/>
            <a:ext cx="12192000" cy="789907"/>
          </a:xfrm>
        </p:spPr>
        <p:txBody>
          <a:bodyPr>
            <a:normAutofit/>
          </a:bodyPr>
          <a:lstStyle/>
          <a:p>
            <a:pPr algn="ctr"/>
            <a:r>
              <a:rPr lang="en-US" sz="3600"/>
              <a:t>Preferred Alternative Selection Process</a:t>
            </a:r>
          </a:p>
        </p:txBody>
      </p:sp>
      <p:sp>
        <p:nvSpPr>
          <p:cNvPr id="3" name="Slide Number Placeholder 2">
            <a:extLst>
              <a:ext uri="{FF2B5EF4-FFF2-40B4-BE49-F238E27FC236}">
                <a16:creationId xmlns:a16="http://schemas.microsoft.com/office/drawing/2014/main" id="{41BA7650-5E97-A114-7256-F307ABEAB4A8}"/>
              </a:ext>
            </a:extLst>
          </p:cNvPr>
          <p:cNvSpPr>
            <a:spLocks noGrp="1"/>
          </p:cNvSpPr>
          <p:nvPr>
            <p:ph type="sldNum" sz="quarter" idx="4"/>
          </p:nvPr>
        </p:nvSpPr>
        <p:spPr/>
        <p:txBody>
          <a:bodyPr/>
          <a:lstStyle/>
          <a:p>
            <a:fld id="{5C0226AD-77F7-45E6-9DC5-E20DF6C30660}" type="slidenum">
              <a:rPr lang="en-US" smtClean="0"/>
              <a:pPr/>
              <a:t>46</a:t>
            </a:fld>
            <a:endParaRPr lang="en-US"/>
          </a:p>
        </p:txBody>
      </p:sp>
      <p:sp>
        <p:nvSpPr>
          <p:cNvPr id="4" name="Text Placeholder 3">
            <a:extLst>
              <a:ext uri="{FF2B5EF4-FFF2-40B4-BE49-F238E27FC236}">
                <a16:creationId xmlns:a16="http://schemas.microsoft.com/office/drawing/2014/main" id="{D1745C72-E287-BB00-770C-A997BD07BE1B}"/>
              </a:ext>
            </a:extLst>
          </p:cNvPr>
          <p:cNvSpPr txBox="1">
            <a:spLocks/>
          </p:cNvSpPr>
          <p:nvPr/>
        </p:nvSpPr>
        <p:spPr>
          <a:xfrm>
            <a:off x="531394" y="1216986"/>
            <a:ext cx="11153775" cy="49900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600"/>
              </a:spcAft>
            </a:pPr>
            <a:r>
              <a:rPr lang="en-US" sz="3200" dirty="0"/>
              <a:t>September 2025 – </a:t>
            </a:r>
            <a:r>
              <a:rPr lang="en-US" sz="3200" b="0" dirty="0"/>
              <a:t>SJAFCA will host two virtual meetings with reclamation districts to secure feedback on the evaluation of alternatives and possible preferred alternative</a:t>
            </a:r>
          </a:p>
          <a:p>
            <a:pPr marL="342900" indent="-342900">
              <a:spcAft>
                <a:spcPts val="600"/>
              </a:spcAft>
            </a:pPr>
            <a:r>
              <a:rPr lang="en-US" sz="3200" dirty="0"/>
              <a:t>September 2025 </a:t>
            </a:r>
            <a:r>
              <a:rPr lang="en-US" sz="3200" b="0" dirty="0"/>
              <a:t>– The Advisory Committee will review Chapter 6 of the Feasibility Study Report, including the detailed Evaluation and Comparison of the Final Array of Alternatives</a:t>
            </a:r>
          </a:p>
          <a:p>
            <a:pPr marL="342900" indent="-342900">
              <a:spcAft>
                <a:spcPts val="600"/>
              </a:spcAft>
            </a:pPr>
            <a:r>
              <a:rPr lang="en-US" sz="3200" dirty="0"/>
              <a:t>October 2025 </a:t>
            </a:r>
            <a:r>
              <a:rPr lang="en-US" sz="3200" b="0" dirty="0"/>
              <a:t>– The Advisory Committee will review and potentially recommend a preferred alternative to the SJAFCA Board of Directors</a:t>
            </a:r>
          </a:p>
        </p:txBody>
      </p:sp>
    </p:spTree>
    <p:extLst>
      <p:ext uri="{BB962C8B-B14F-4D97-AF65-F5344CB8AC3E}">
        <p14:creationId xmlns:p14="http://schemas.microsoft.com/office/powerpoint/2010/main" val="4063982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F9BD9-4119-E066-B6A0-3EDE5AD1633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9767447-0AB2-0F03-984D-7CF47CC4255E}"/>
              </a:ext>
            </a:extLst>
          </p:cNvPr>
          <p:cNvSpPr/>
          <p:nvPr/>
        </p:nvSpPr>
        <p:spPr>
          <a:xfrm>
            <a:off x="-79030"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53C3439-C46C-126E-26F1-572FF985DBDB}"/>
              </a:ext>
            </a:extLst>
          </p:cNvPr>
          <p:cNvSpPr txBox="1">
            <a:spLocks/>
          </p:cNvSpPr>
          <p:nvPr/>
        </p:nvSpPr>
        <p:spPr>
          <a:xfrm>
            <a:off x="1672651" y="4202152"/>
            <a:ext cx="96708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Arial" panose="020B0604020202020204" pitchFamily="34" charset="0"/>
                <a:cs typeface="Arial" panose="020B0604020202020204" pitchFamily="34" charset="0"/>
              </a:rPr>
              <a:t>Outreach and Community Engagement Update</a:t>
            </a:r>
          </a:p>
        </p:txBody>
      </p:sp>
    </p:spTree>
    <p:extLst>
      <p:ext uri="{BB962C8B-B14F-4D97-AF65-F5344CB8AC3E}">
        <p14:creationId xmlns:p14="http://schemas.microsoft.com/office/powerpoint/2010/main" val="94636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5029F-A99D-B628-C55C-F01223474AAB}"/>
              </a:ext>
            </a:extLst>
          </p:cNvPr>
          <p:cNvSpPr>
            <a:spLocks noGrp="1"/>
          </p:cNvSpPr>
          <p:nvPr>
            <p:ph type="title"/>
          </p:nvPr>
        </p:nvSpPr>
        <p:spPr>
          <a:xfrm>
            <a:off x="531395" y="123825"/>
            <a:ext cx="10515600" cy="789907"/>
          </a:xfrm>
        </p:spPr>
        <p:txBody>
          <a:bodyPr>
            <a:normAutofit/>
          </a:bodyPr>
          <a:lstStyle/>
          <a:p>
            <a:pPr algn="ctr"/>
            <a:r>
              <a:rPr lang="en-US" sz="3600" dirty="0"/>
              <a:t>Updated Engagement Strategy</a:t>
            </a:r>
          </a:p>
        </p:txBody>
      </p:sp>
      <p:sp>
        <p:nvSpPr>
          <p:cNvPr id="3" name="Slide Number Placeholder 2">
            <a:extLst>
              <a:ext uri="{FF2B5EF4-FFF2-40B4-BE49-F238E27FC236}">
                <a16:creationId xmlns:a16="http://schemas.microsoft.com/office/drawing/2014/main" id="{651D35C8-006A-BB20-8C2C-90C126AB67B5}"/>
              </a:ext>
            </a:extLst>
          </p:cNvPr>
          <p:cNvSpPr>
            <a:spLocks noGrp="1"/>
          </p:cNvSpPr>
          <p:nvPr>
            <p:ph type="sldNum" sz="quarter" idx="4"/>
          </p:nvPr>
        </p:nvSpPr>
        <p:spPr/>
        <p:txBody>
          <a:bodyPr/>
          <a:lstStyle/>
          <a:p>
            <a:fld id="{5C0226AD-77F7-45E6-9DC5-E20DF6C30660}" type="slidenum">
              <a:rPr lang="en-US" smtClean="0"/>
              <a:pPr/>
              <a:t>48</a:t>
            </a:fld>
            <a:endParaRPr lang="en-US"/>
          </a:p>
        </p:txBody>
      </p:sp>
      <p:sp>
        <p:nvSpPr>
          <p:cNvPr id="4" name="Text Placeholder 3">
            <a:extLst>
              <a:ext uri="{FF2B5EF4-FFF2-40B4-BE49-F238E27FC236}">
                <a16:creationId xmlns:a16="http://schemas.microsoft.com/office/drawing/2014/main" id="{DFD82FF6-E562-9D54-F421-258215CCD896}"/>
              </a:ext>
            </a:extLst>
          </p:cNvPr>
          <p:cNvSpPr>
            <a:spLocks noGrp="1"/>
          </p:cNvSpPr>
          <p:nvPr>
            <p:ph type="body" sz="quarter" idx="10"/>
          </p:nvPr>
        </p:nvSpPr>
        <p:spPr>
          <a:xfrm>
            <a:off x="303213" y="774701"/>
            <a:ext cx="11736387" cy="5549900"/>
          </a:xfrm>
        </p:spPr>
        <p:txBody>
          <a:bodyPr>
            <a:normAutofit fontScale="85000" lnSpcReduction="20000"/>
          </a:bodyPr>
          <a:lstStyle/>
          <a:p>
            <a:pPr>
              <a:lnSpc>
                <a:spcPct val="120000"/>
              </a:lnSpc>
            </a:pPr>
            <a:r>
              <a:rPr lang="en-US" dirty="0"/>
              <a:t>August 2025: </a:t>
            </a:r>
            <a:r>
              <a:rPr lang="en-US" b="0" dirty="0"/>
              <a:t>Advisory Committee meeting (August 25, 2025) including presenting the Overview of the Evaluation and Comparison of the Final Array of Alternatives</a:t>
            </a:r>
          </a:p>
          <a:p>
            <a:pPr>
              <a:lnSpc>
                <a:spcPct val="120000"/>
              </a:lnSpc>
            </a:pPr>
            <a:r>
              <a:rPr lang="en-US" dirty="0"/>
              <a:t>September 2025: </a:t>
            </a:r>
            <a:r>
              <a:rPr lang="en-US" b="0" dirty="0"/>
              <a:t>10-day review period (September 12, 2025 – September 26,2025) for Chapter 6 of the Feasibility Report, including the Detailed Evaluation and Comparison of the Final Array of Alternatives</a:t>
            </a:r>
          </a:p>
          <a:p>
            <a:pPr>
              <a:lnSpc>
                <a:spcPct val="120000"/>
              </a:lnSpc>
            </a:pPr>
            <a:r>
              <a:rPr lang="en-US" dirty="0"/>
              <a:t>September 2025: </a:t>
            </a:r>
            <a:r>
              <a:rPr lang="en-US" b="0" dirty="0"/>
              <a:t>Meetings with primary audiences as needed to secure feedback on Chapter 6 of the Feasibility Report, including the Detailed Evaluation and Comparison of the Final Array of Alternatives</a:t>
            </a:r>
          </a:p>
          <a:p>
            <a:pPr>
              <a:lnSpc>
                <a:spcPct val="120000"/>
              </a:lnSpc>
            </a:pPr>
            <a:r>
              <a:rPr lang="en-US" dirty="0"/>
              <a:t>October 2025: </a:t>
            </a:r>
            <a:r>
              <a:rPr lang="en-US" b="0" dirty="0"/>
              <a:t>Advisory Committee meeting (October 15, 2025) and recommendation of the Preferred Alternative</a:t>
            </a:r>
          </a:p>
          <a:p>
            <a:pPr>
              <a:lnSpc>
                <a:spcPct val="120000"/>
              </a:lnSpc>
            </a:pPr>
            <a:r>
              <a:rPr lang="en-US" dirty="0"/>
              <a:t>November 2025: </a:t>
            </a:r>
            <a:r>
              <a:rPr lang="en-US" b="0" dirty="0"/>
              <a:t>Public workshop #1</a:t>
            </a:r>
          </a:p>
          <a:p>
            <a:pPr>
              <a:lnSpc>
                <a:spcPct val="120000"/>
              </a:lnSpc>
            </a:pPr>
            <a:r>
              <a:rPr lang="en-US" dirty="0"/>
              <a:t>December 2025 – January 2026: </a:t>
            </a:r>
            <a:r>
              <a:rPr lang="en-US" b="0" dirty="0"/>
              <a:t>Third virtual newsletter</a:t>
            </a:r>
          </a:p>
          <a:p>
            <a:pPr>
              <a:lnSpc>
                <a:spcPct val="120000"/>
              </a:lnSpc>
            </a:pPr>
            <a:r>
              <a:rPr lang="en-US" dirty="0"/>
              <a:t>December 2025 – January 2026: </a:t>
            </a:r>
            <a:r>
              <a:rPr lang="en-US" b="0" dirty="0"/>
              <a:t>Update Project page on SJAFCA website</a:t>
            </a:r>
          </a:p>
          <a:p>
            <a:pPr>
              <a:lnSpc>
                <a:spcPct val="120000"/>
              </a:lnSpc>
            </a:pPr>
            <a:r>
              <a:rPr lang="en-US" dirty="0"/>
              <a:t>January – February 2026: </a:t>
            </a:r>
            <a:r>
              <a:rPr lang="en-US" b="0" dirty="0"/>
              <a:t>10-day review period (January 23, 2026 – February 6, 2026) for Draft Feasibility Report</a:t>
            </a:r>
          </a:p>
          <a:p>
            <a:pPr>
              <a:lnSpc>
                <a:spcPct val="120000"/>
              </a:lnSpc>
            </a:pPr>
            <a:r>
              <a:rPr lang="en-US" dirty="0"/>
              <a:t>January – February 2026: </a:t>
            </a:r>
            <a:r>
              <a:rPr lang="en-US" b="0" dirty="0"/>
              <a:t>Meetings with primary audiences as needed</a:t>
            </a:r>
          </a:p>
          <a:p>
            <a:pPr>
              <a:lnSpc>
                <a:spcPct val="120000"/>
              </a:lnSpc>
            </a:pPr>
            <a:r>
              <a:rPr lang="en-US" dirty="0"/>
              <a:t>February 2026: </a:t>
            </a:r>
            <a:r>
              <a:rPr lang="en-US" b="0" dirty="0"/>
              <a:t>Advisory Committee meeting (February 9, 2026) including presenting the Overview of the Draft Feasibility Report</a:t>
            </a:r>
          </a:p>
          <a:p>
            <a:pPr>
              <a:lnSpc>
                <a:spcPct val="120000"/>
              </a:lnSpc>
            </a:pPr>
            <a:r>
              <a:rPr lang="en-US" dirty="0"/>
              <a:t>March 2026: </a:t>
            </a:r>
            <a:r>
              <a:rPr lang="en-US" b="0" dirty="0"/>
              <a:t>Release Final Feasibility Report </a:t>
            </a:r>
          </a:p>
          <a:p>
            <a:endParaRPr lang="en-US" dirty="0"/>
          </a:p>
          <a:p>
            <a:endParaRPr lang="en-US" dirty="0"/>
          </a:p>
        </p:txBody>
      </p:sp>
    </p:spTree>
    <p:extLst>
      <p:ext uri="{BB962C8B-B14F-4D97-AF65-F5344CB8AC3E}">
        <p14:creationId xmlns:p14="http://schemas.microsoft.com/office/powerpoint/2010/main" val="2452940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712407" y="4162396"/>
            <a:ext cx="839002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Arial" panose="020B0604020202020204" pitchFamily="34" charset="0"/>
                <a:cs typeface="Arial" panose="020B0604020202020204" pitchFamily="34" charset="0"/>
              </a:rPr>
              <a:t>SJAFCA Update</a:t>
            </a:r>
          </a:p>
        </p:txBody>
      </p:sp>
    </p:spTree>
    <p:extLst>
      <p:ext uri="{BB962C8B-B14F-4D97-AF65-F5344CB8AC3E}">
        <p14:creationId xmlns:p14="http://schemas.microsoft.com/office/powerpoint/2010/main" val="1477075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674253" y="3625153"/>
            <a:ext cx="10315977"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000">
                <a:solidFill>
                  <a:schemeClr val="bg1"/>
                </a:solidFill>
                <a:latin typeface="Arial" panose="020B0604020202020204" pitchFamily="34" charset="0"/>
                <a:cs typeface="Arial" panose="020B0604020202020204" pitchFamily="34" charset="0"/>
              </a:rPr>
              <a:t>California Department of Water Resources, Central Valley Flood Protection Board, and Delta Conservancy Updates</a:t>
            </a:r>
          </a:p>
        </p:txBody>
      </p:sp>
    </p:spTree>
    <p:extLst>
      <p:ext uri="{BB962C8B-B14F-4D97-AF65-F5344CB8AC3E}">
        <p14:creationId xmlns:p14="http://schemas.microsoft.com/office/powerpoint/2010/main" val="30214394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797108" y="3658813"/>
            <a:ext cx="9414232"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solidFill>
                  <a:schemeClr val="bg1"/>
                </a:solidFill>
                <a:latin typeface="Arial" panose="020B0604020202020204" pitchFamily="34" charset="0"/>
                <a:cs typeface="Arial" panose="020B0604020202020204" pitchFamily="34" charset="0"/>
              </a:rPr>
              <a:t>Advisory Committee Comments</a:t>
            </a:r>
          </a:p>
        </p:txBody>
      </p:sp>
    </p:spTree>
    <p:extLst>
      <p:ext uri="{BB962C8B-B14F-4D97-AF65-F5344CB8AC3E}">
        <p14:creationId xmlns:p14="http://schemas.microsoft.com/office/powerpoint/2010/main" val="38441951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797108" y="3658813"/>
            <a:ext cx="9414232"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solidFill>
                  <a:schemeClr val="bg1"/>
                </a:solidFill>
                <a:latin typeface="Arial" panose="020B0604020202020204" pitchFamily="34" charset="0"/>
                <a:cs typeface="Arial" panose="020B0604020202020204" pitchFamily="34" charset="0"/>
              </a:rPr>
              <a:t>Public Comments</a:t>
            </a:r>
          </a:p>
        </p:txBody>
      </p:sp>
    </p:spTree>
    <p:extLst>
      <p:ext uri="{BB962C8B-B14F-4D97-AF65-F5344CB8AC3E}">
        <p14:creationId xmlns:p14="http://schemas.microsoft.com/office/powerpoint/2010/main" val="3559091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1088269"/>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168458" y="-735063"/>
            <a:ext cx="9414232"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solidFill>
                  <a:schemeClr val="bg1"/>
                </a:solidFill>
                <a:latin typeface="Arial" panose="020B0604020202020204" pitchFamily="34" charset="0"/>
                <a:cs typeface="Arial" panose="020B0604020202020204" pitchFamily="34" charset="0"/>
              </a:rPr>
              <a:t>Adjournment</a:t>
            </a:r>
          </a:p>
        </p:txBody>
      </p:sp>
      <p:sp>
        <p:nvSpPr>
          <p:cNvPr id="2" name="Content Placeholder 2">
            <a:extLst>
              <a:ext uri="{FF2B5EF4-FFF2-40B4-BE49-F238E27FC236}">
                <a16:creationId xmlns:a16="http://schemas.microsoft.com/office/drawing/2014/main" id="{D7B2B7D0-1C64-ED7A-C77F-4D9A23BD9A14}"/>
              </a:ext>
            </a:extLst>
          </p:cNvPr>
          <p:cNvSpPr>
            <a:spLocks noGrp="1"/>
          </p:cNvSpPr>
          <p:nvPr>
            <p:ph idx="1"/>
          </p:nvPr>
        </p:nvSpPr>
        <p:spPr>
          <a:xfrm>
            <a:off x="448370" y="1236420"/>
            <a:ext cx="10723723" cy="5200650"/>
          </a:xfrm>
        </p:spPr>
        <p:txBody>
          <a:bodyPr>
            <a:normAutofit fontScale="92500" lnSpcReduction="20000"/>
          </a:bodyPr>
          <a:lstStyle/>
          <a:p>
            <a:pPr marL="457200" lvl="1" indent="0" algn="ctr">
              <a:lnSpc>
                <a:spcPct val="110000"/>
              </a:lnSpc>
              <a:spcBef>
                <a:spcPts val="0"/>
              </a:spcBef>
              <a:buNone/>
              <a:tabLst>
                <a:tab pos="914400" algn="l"/>
              </a:tabLst>
            </a:pPr>
            <a:endParaRPr lang="en-US" sz="3200">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a:latin typeface="Arial" panose="020B0604020202020204" pitchFamily="34" charset="0"/>
                <a:ea typeface="Calibri" panose="020F0502020204030204" pitchFamily="34" charset="0"/>
                <a:cs typeface="Arial" panose="020B0604020202020204" pitchFamily="34" charset="0"/>
              </a:rPr>
              <a:t>Glenn Prasad | Project Manager</a:t>
            </a:r>
          </a:p>
          <a:p>
            <a:pPr marL="457200" lvl="1" indent="0" algn="ctr">
              <a:lnSpc>
                <a:spcPct val="110000"/>
              </a:lnSpc>
              <a:spcBef>
                <a:spcPts val="0"/>
              </a:spcBef>
              <a:buNone/>
              <a:tabLst>
                <a:tab pos="914400" algn="l"/>
              </a:tabLst>
            </a:pPr>
            <a:r>
              <a:rPr lang="en-US" sz="3200">
                <a:latin typeface="Arial" panose="020B0604020202020204" pitchFamily="34" charset="0"/>
                <a:ea typeface="Calibri" panose="020F0502020204030204" pitchFamily="34" charset="0"/>
                <a:cs typeface="Arial" panose="020B0604020202020204" pitchFamily="34" charset="0"/>
                <a:hlinkClick r:id="rId3"/>
              </a:rPr>
              <a:t>g</a:t>
            </a:r>
            <a:r>
              <a:rPr lang="en-US" sz="3200">
                <a:effectLst/>
                <a:latin typeface="Arial" panose="020B0604020202020204" pitchFamily="34" charset="0"/>
                <a:ea typeface="Calibri" panose="020F0502020204030204" pitchFamily="34" charset="0"/>
                <a:cs typeface="Arial" panose="020B0604020202020204" pitchFamily="34" charset="0"/>
                <a:hlinkClick r:id="rId3"/>
              </a:rPr>
              <a:t>lenn.</a:t>
            </a:r>
            <a:r>
              <a:rPr lang="en-US" sz="3200">
                <a:latin typeface="Arial" panose="020B0604020202020204" pitchFamily="34" charset="0"/>
                <a:ea typeface="Calibri" panose="020F0502020204030204" pitchFamily="34" charset="0"/>
                <a:cs typeface="Arial" panose="020B0604020202020204" pitchFamily="34" charset="0"/>
                <a:hlinkClick r:id="rId3"/>
              </a:rPr>
              <a:t>p</a:t>
            </a:r>
            <a:r>
              <a:rPr lang="en-US" sz="3200">
                <a:effectLst/>
                <a:latin typeface="Arial" panose="020B0604020202020204" pitchFamily="34" charset="0"/>
                <a:ea typeface="Calibri" panose="020F0502020204030204" pitchFamily="34" charset="0"/>
                <a:cs typeface="Arial" panose="020B0604020202020204" pitchFamily="34" charset="0"/>
                <a:hlinkClick r:id="rId3"/>
              </a:rPr>
              <a:t>rasad@sjafca.org</a:t>
            </a:r>
            <a:endParaRPr lang="en-US" sz="3200">
              <a:effectLst/>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endParaRPr lang="en-US" sz="3200">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a:effectLst/>
                <a:latin typeface="Arial" panose="020B0604020202020204" pitchFamily="34" charset="0"/>
                <a:ea typeface="Calibri" panose="020F0502020204030204" pitchFamily="34" charset="0"/>
                <a:cs typeface="Arial" panose="020B0604020202020204" pitchFamily="34" charset="0"/>
              </a:rPr>
              <a:t>Melissa </a:t>
            </a:r>
            <a:r>
              <a:rPr lang="en-US" sz="3200" err="1">
                <a:effectLst/>
                <a:latin typeface="Arial" panose="020B0604020202020204" pitchFamily="34" charset="0"/>
                <a:ea typeface="Calibri" panose="020F0502020204030204" pitchFamily="34" charset="0"/>
                <a:cs typeface="Arial" panose="020B0604020202020204" pitchFamily="34" charset="0"/>
              </a:rPr>
              <a:t>Weymiller</a:t>
            </a:r>
            <a:r>
              <a:rPr lang="en-US" sz="3200">
                <a:effectLst/>
                <a:latin typeface="Arial" panose="020B0604020202020204" pitchFamily="34" charset="0"/>
                <a:ea typeface="Calibri" panose="020F0502020204030204" pitchFamily="34" charset="0"/>
                <a:cs typeface="Arial" panose="020B0604020202020204" pitchFamily="34" charset="0"/>
              </a:rPr>
              <a:t> | Project Manager</a:t>
            </a:r>
          </a:p>
          <a:p>
            <a:pPr marL="457200" lvl="1" indent="0" algn="ctr">
              <a:lnSpc>
                <a:spcPct val="110000"/>
              </a:lnSpc>
              <a:spcBef>
                <a:spcPts val="0"/>
              </a:spcBef>
              <a:buNone/>
              <a:tabLst>
                <a:tab pos="914400" algn="l"/>
              </a:tabLst>
            </a:pPr>
            <a:r>
              <a:rPr lang="en-US" sz="3200">
                <a:effectLst/>
                <a:latin typeface="Arial" panose="020B0604020202020204" pitchFamily="34" charset="0"/>
                <a:ea typeface="Calibri" panose="020F0502020204030204" pitchFamily="34" charset="0"/>
                <a:cs typeface="Arial" panose="020B0604020202020204" pitchFamily="34" charset="0"/>
                <a:hlinkClick r:id="rId4"/>
              </a:rPr>
              <a:t>melissa@larsenwurzel.com</a:t>
            </a:r>
            <a:r>
              <a:rPr lang="en-US" sz="3200">
                <a:effectLst/>
                <a:latin typeface="Arial" panose="020B0604020202020204" pitchFamily="34" charset="0"/>
                <a:ea typeface="Calibri" panose="020F0502020204030204" pitchFamily="34" charset="0"/>
                <a:cs typeface="Arial" panose="020B0604020202020204" pitchFamily="34" charset="0"/>
              </a:rPr>
              <a:t> </a:t>
            </a:r>
          </a:p>
          <a:p>
            <a:pPr marL="457200" lvl="1" indent="0" algn="ctr">
              <a:lnSpc>
                <a:spcPct val="110000"/>
              </a:lnSpc>
              <a:spcBef>
                <a:spcPts val="0"/>
              </a:spcBef>
              <a:buNone/>
              <a:tabLst>
                <a:tab pos="914400" algn="l"/>
              </a:tabLst>
            </a:pPr>
            <a:endParaRPr lang="en-US" sz="3200">
              <a:effectLst/>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a:effectLst/>
                <a:latin typeface="Arial" panose="020B0604020202020204" pitchFamily="34" charset="0"/>
                <a:ea typeface="Calibri" panose="020F0502020204030204" pitchFamily="34" charset="0"/>
                <a:cs typeface="Arial" panose="020B0604020202020204" pitchFamily="34" charset="0"/>
              </a:rPr>
              <a:t>Ric Reinhardt | Feasibility Study Technical Team Lead</a:t>
            </a:r>
          </a:p>
          <a:p>
            <a:pPr marL="457200" lvl="1" indent="0" algn="ctr">
              <a:lnSpc>
                <a:spcPct val="110000"/>
              </a:lnSpc>
              <a:spcBef>
                <a:spcPts val="0"/>
              </a:spcBef>
              <a:buNone/>
              <a:tabLst>
                <a:tab pos="914400" algn="l"/>
              </a:tabLst>
            </a:pPr>
            <a:r>
              <a:rPr lang="en-US" sz="3200">
                <a:effectLst/>
                <a:latin typeface="Arial" panose="020B0604020202020204" pitchFamily="34" charset="0"/>
                <a:ea typeface="Calibri" panose="020F0502020204030204" pitchFamily="34" charset="0"/>
                <a:cs typeface="Arial" panose="020B0604020202020204" pitchFamily="34" charset="0"/>
                <a:hlinkClick r:id="rId5"/>
              </a:rPr>
              <a:t>rreinhardt@woodrodgers.com</a:t>
            </a:r>
            <a:r>
              <a:rPr lang="en-US" sz="3200">
                <a:effectLst/>
                <a:latin typeface="Arial" panose="020B0604020202020204" pitchFamily="34" charset="0"/>
                <a:ea typeface="Calibri" panose="020F0502020204030204" pitchFamily="34" charset="0"/>
                <a:cs typeface="Arial" panose="020B0604020202020204" pitchFamily="34" charset="0"/>
              </a:rPr>
              <a:t> </a:t>
            </a:r>
          </a:p>
          <a:p>
            <a:pPr marL="457200" lvl="1" indent="0" algn="ctr">
              <a:lnSpc>
                <a:spcPct val="110000"/>
              </a:lnSpc>
              <a:spcBef>
                <a:spcPts val="0"/>
              </a:spcBef>
              <a:buNone/>
              <a:tabLst>
                <a:tab pos="914400" algn="l"/>
              </a:tabLst>
            </a:pPr>
            <a:endParaRPr lang="en-US" sz="3200">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err="1">
                <a:effectLst/>
                <a:latin typeface="Arial" panose="020B0604020202020204" pitchFamily="34" charset="0"/>
                <a:ea typeface="Calibri" panose="020F0502020204030204" pitchFamily="34" charset="0"/>
                <a:cs typeface="Arial" panose="020B0604020202020204" pitchFamily="34" charset="0"/>
              </a:rPr>
              <a:t>Petrea</a:t>
            </a:r>
            <a:r>
              <a:rPr lang="en-US" sz="3200">
                <a:effectLst/>
                <a:latin typeface="Arial" panose="020B0604020202020204" pitchFamily="34" charset="0"/>
                <a:ea typeface="Calibri" panose="020F0502020204030204" pitchFamily="34" charset="0"/>
                <a:cs typeface="Arial" panose="020B0604020202020204" pitchFamily="34" charset="0"/>
              </a:rPr>
              <a:t> Marchand |</a:t>
            </a:r>
            <a:r>
              <a:rPr lang="en-US" sz="3200">
                <a:latin typeface="Arial" panose="020B0604020202020204" pitchFamily="34" charset="0"/>
                <a:ea typeface="Calibri" panose="020F0502020204030204" pitchFamily="34" charset="0"/>
                <a:cs typeface="Arial" panose="020B0604020202020204" pitchFamily="34" charset="0"/>
              </a:rPr>
              <a:t> </a:t>
            </a:r>
            <a:r>
              <a:rPr lang="en-US" sz="3200">
                <a:effectLst/>
                <a:latin typeface="Arial" panose="020B0604020202020204" pitchFamily="34" charset="0"/>
                <a:ea typeface="Calibri" panose="020F0502020204030204" pitchFamily="34" charset="0"/>
                <a:cs typeface="Arial" panose="020B0604020202020204" pitchFamily="34" charset="0"/>
              </a:rPr>
              <a:t>Engagement &amp; Facilitation Lead</a:t>
            </a:r>
          </a:p>
          <a:p>
            <a:pPr marL="457200" lvl="1" indent="0" algn="ctr">
              <a:lnSpc>
                <a:spcPct val="110000"/>
              </a:lnSpc>
              <a:spcBef>
                <a:spcPts val="0"/>
              </a:spcBef>
              <a:buNone/>
              <a:tabLst>
                <a:tab pos="914400" algn="l"/>
              </a:tabLst>
            </a:pPr>
            <a:r>
              <a:rPr lang="en-US" sz="3200">
                <a:latin typeface="Arial" panose="020B0604020202020204" pitchFamily="34" charset="0"/>
                <a:ea typeface="Calibri" panose="020F0502020204030204" pitchFamily="34" charset="0"/>
                <a:cs typeface="Arial" panose="020B0604020202020204" pitchFamily="34" charset="0"/>
                <a:hlinkClick r:id="rId6"/>
              </a:rPr>
              <a:t>petrea@conserosolutions.com</a:t>
            </a:r>
            <a:r>
              <a:rPr lang="en-US" sz="3200">
                <a:latin typeface="Arial" panose="020B0604020202020204" pitchFamily="34" charset="0"/>
                <a:ea typeface="Calibri" panose="020F0502020204030204" pitchFamily="34" charset="0"/>
                <a:cs typeface="Arial" panose="020B0604020202020204" pitchFamily="34" charset="0"/>
              </a:rPr>
              <a:t> </a:t>
            </a:r>
            <a:endParaRPr lang="en-US" sz="3200">
              <a:effectLst/>
              <a:latin typeface="Arial" panose="020B0604020202020204" pitchFamily="34" charset="0"/>
              <a:ea typeface="Calibri" panose="020F0502020204030204" pitchFamily="34" charset="0"/>
              <a:cs typeface="Arial" panose="020B0604020202020204" pitchFamily="34" charset="0"/>
            </a:endParaRPr>
          </a:p>
        </p:txBody>
      </p:sp>
      <p:pic>
        <p:nvPicPr>
          <p:cNvPr id="6" name="Picture 5" descr="A black and white sign with white text&#10;&#10;Description automatically generated">
            <a:extLst>
              <a:ext uri="{FF2B5EF4-FFF2-40B4-BE49-F238E27FC236}">
                <a16:creationId xmlns:a16="http://schemas.microsoft.com/office/drawing/2014/main" id="{039FB4AB-B5BD-A6B6-6463-466B5FD703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4524" y="175847"/>
            <a:ext cx="3460261" cy="665742"/>
          </a:xfrm>
          <a:prstGeom prst="rect">
            <a:avLst/>
          </a:prstGeom>
        </p:spPr>
      </p:pic>
    </p:spTree>
    <p:extLst>
      <p:ext uri="{BB962C8B-B14F-4D97-AF65-F5344CB8AC3E}">
        <p14:creationId xmlns:p14="http://schemas.microsoft.com/office/powerpoint/2010/main" val="1854023841"/>
      </p:ext>
    </p:extLst>
  </p:cSld>
  <p:clrMapOvr>
    <a:masterClrMapping/>
  </p:clrMapOvr>
</p:sld>
</file>

<file path=ppt/theme/theme1.xml><?xml version="1.0" encoding="utf-8"?>
<a:theme xmlns:a="http://schemas.openxmlformats.org/drawingml/2006/main" name="Office Theme">
  <a:themeElements>
    <a:clrScheme name="SJAFCA">
      <a:dk1>
        <a:sysClr val="windowText" lastClr="000000"/>
      </a:dk1>
      <a:lt1>
        <a:sysClr val="window" lastClr="FFFFFF"/>
      </a:lt1>
      <a:dk2>
        <a:srgbClr val="414141"/>
      </a:dk2>
      <a:lt2>
        <a:srgbClr val="E7E6E6"/>
      </a:lt2>
      <a:accent1>
        <a:srgbClr val="17479E"/>
      </a:accent1>
      <a:accent2>
        <a:srgbClr val="00B39B"/>
      </a:accent2>
      <a:accent3>
        <a:srgbClr val="00A0DD"/>
      </a:accent3>
      <a:accent4>
        <a:srgbClr val="FFC000"/>
      </a:accent4>
      <a:accent5>
        <a:srgbClr val="FFFFFF"/>
      </a:accent5>
      <a:accent6>
        <a:srgbClr val="FFFFFF"/>
      </a:accent6>
      <a:hlink>
        <a:srgbClr val="00A0DD"/>
      </a:hlink>
      <a:folHlink>
        <a:srgbClr val="17479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79DC3A14D95040998BC5D81EDD32AB" ma:contentTypeVersion="13" ma:contentTypeDescription="Create a new document." ma:contentTypeScope="" ma:versionID="9f9b5e934b11d4a1183580d94364a82e">
  <xsd:schema xmlns:xsd="http://www.w3.org/2001/XMLSchema" xmlns:xs="http://www.w3.org/2001/XMLSchema" xmlns:p="http://schemas.microsoft.com/office/2006/metadata/properties" xmlns:ns2="73c8bc1e-1438-4fdb-a189-89f754a25f67" xmlns:ns3="865686dd-2197-419a-8d84-dfb646435647" targetNamespace="http://schemas.microsoft.com/office/2006/metadata/properties" ma:root="true" ma:fieldsID="a061d2fdd575292e07de84877a90b73d" ns2:_="" ns3:_="">
    <xsd:import namespace="73c8bc1e-1438-4fdb-a189-89f754a25f67"/>
    <xsd:import namespace="865686dd-2197-419a-8d84-dfb64643564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Location"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c8bc1e-1438-4fdb-a189-89f754a25f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6f2a37-6586-48a1-9c53-25ad7229cac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65686dd-2197-419a-8d84-dfb64643564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7ec3b67-f14a-4463-a3e5-77a4c731440f}" ma:internalName="TaxCatchAll" ma:showField="CatchAllData" ma:web="865686dd-2197-419a-8d84-dfb6464356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65686dd-2197-419a-8d84-dfb646435647" xsi:nil="true"/>
    <lcf76f155ced4ddcb4097134ff3c332f xmlns="73c8bc1e-1438-4fdb-a189-89f754a25f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8E1B9D1-02F8-4026-97D1-68881F3B6DFD}">
  <ds:schemaRefs>
    <ds:schemaRef ds:uri="73c8bc1e-1438-4fdb-a189-89f754a25f67"/>
    <ds:schemaRef ds:uri="865686dd-2197-419a-8d84-dfb6464356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1D852FC-FE3B-4CFA-80EC-4D73DBB6F93F}">
  <ds:schemaRefs>
    <ds:schemaRef ds:uri="http://schemas.microsoft.com/sharepoint/v3/contenttype/forms"/>
  </ds:schemaRefs>
</ds:datastoreItem>
</file>

<file path=customXml/itemProps3.xml><?xml version="1.0" encoding="utf-8"?>
<ds:datastoreItem xmlns:ds="http://schemas.openxmlformats.org/officeDocument/2006/customXml" ds:itemID="{9A702E6A-201E-45F8-9FBB-25369DC3B6E0}">
  <ds:schemaRefs>
    <ds:schemaRef ds:uri="73c8bc1e-1438-4fdb-a189-89f754a25f67"/>
    <ds:schemaRef ds:uri="865686dd-2197-419a-8d84-dfb64643564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235</TotalTime>
  <Words>3778</Words>
  <Application>Microsoft Macintosh PowerPoint</Application>
  <PresentationFormat>Widescreen</PresentationFormat>
  <Paragraphs>459</Paragraphs>
  <Slides>53</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Aptos</vt:lpstr>
      <vt:lpstr>Arial</vt:lpstr>
      <vt:lpstr>Calibri</vt:lpstr>
      <vt:lpstr>Calibri Light</vt:lpstr>
      <vt:lpstr>Cambria</vt:lpstr>
      <vt:lpstr>Courier New</vt:lpstr>
      <vt:lpstr>Wingdings</vt:lpstr>
      <vt:lpstr>Office Theme</vt:lpstr>
      <vt:lpstr>PowerPoint Presentation</vt:lpstr>
      <vt:lpstr>PowerPoint Presentation</vt:lpstr>
      <vt:lpstr>PowerPoint Presentation</vt:lpstr>
      <vt:lpstr>PowerPoint Presentation</vt:lpstr>
      <vt:lpstr>Administrative Matters</vt:lpstr>
      <vt:lpstr>PowerPoint Presentation</vt:lpstr>
      <vt:lpstr>Final Array of Alternatives</vt:lpstr>
      <vt:lpstr>Alternative Development Process </vt:lpstr>
      <vt:lpstr>Alternative 2b: Extended Weir</vt:lpstr>
      <vt:lpstr>Alternative 3b: New 1,000-ft Upstream Weir</vt:lpstr>
      <vt:lpstr>Alternative 6b: New 2,000-ft Upstream Weir</vt:lpstr>
      <vt:lpstr>Management Actions Common to all Preliminary Alternatives</vt:lpstr>
      <vt:lpstr>Hydraulic Analysis</vt:lpstr>
      <vt:lpstr>Hydraulic Analysis Overview</vt:lpstr>
      <vt:lpstr>Hydraulic Analysis Scenarios</vt:lpstr>
      <vt:lpstr>Hydraulic Analysis Flood Events </vt:lpstr>
      <vt:lpstr>PowerPoint Presentation</vt:lpstr>
      <vt:lpstr>PowerPoint Presentation</vt:lpstr>
      <vt:lpstr>PowerPoint Presentation</vt:lpstr>
      <vt:lpstr>Hydraulic Analysis Findings &amp; Next Steps</vt:lpstr>
      <vt:lpstr>Sediment Transport</vt:lpstr>
      <vt:lpstr>Sediment Transport Model Overview</vt:lpstr>
      <vt:lpstr>Sediment Transport Model Calibration and  Lower San Joaquin River Sediment Budget</vt:lpstr>
      <vt:lpstr>Bypass Trap Efficiency</vt:lpstr>
      <vt:lpstr>Comparative Analysis of Sediment Transport Models</vt:lpstr>
      <vt:lpstr>Alternatives Analysis</vt:lpstr>
      <vt:lpstr>Habitat Concepts</vt:lpstr>
      <vt:lpstr>Task Overview</vt:lpstr>
      <vt:lpstr>Habitat Concepts Identified</vt:lpstr>
      <vt:lpstr>Contribution of Alternatives to CSMO Targets</vt:lpstr>
      <vt:lpstr>Final Array Cost Estimate</vt:lpstr>
      <vt:lpstr>Cost Estimate</vt:lpstr>
      <vt:lpstr>Alternative Costs</vt:lpstr>
      <vt:lpstr>Annual Costs</vt:lpstr>
      <vt:lpstr>Alternative 2B</vt:lpstr>
      <vt:lpstr>Alternative 3B</vt:lpstr>
      <vt:lpstr>Alternative 6B</vt:lpstr>
      <vt:lpstr>Reduced RD Revenue</vt:lpstr>
      <vt:lpstr>Evaluation &amp; Comparison of  the Final Array of Alternatives</vt:lpstr>
      <vt:lpstr>PowerPoint Presentation</vt:lpstr>
      <vt:lpstr>New Quantitative Evaluation Criteria</vt:lpstr>
      <vt:lpstr>New Quantitative Evaluation Criteria (Continued)</vt:lpstr>
      <vt:lpstr>New Quantitative Evaluation Criteria (Continued)</vt:lpstr>
      <vt:lpstr>New Quantitative Evaluation Criteria (Continued)</vt:lpstr>
      <vt:lpstr>New Quantitative Evaluation Criteria (Continued)</vt:lpstr>
      <vt:lpstr>Preferred Alternative Selection Process</vt:lpstr>
      <vt:lpstr>PowerPoint Presentation</vt:lpstr>
      <vt:lpstr>Updated Engagement Strategy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Joaquin template</dc:title>
  <dc:creator>Vince Ewert</dc:creator>
  <cp:lastModifiedBy>Natalie McDonald</cp:lastModifiedBy>
  <cp:revision>189</cp:revision>
  <dcterms:created xsi:type="dcterms:W3CDTF">2022-07-13T17:53:26Z</dcterms:created>
  <dcterms:modified xsi:type="dcterms:W3CDTF">2025-08-22T22:55:27Z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0x010100EC79DC3A14D95040998BC5D81EDD32AB</vt:lpwstr>
  </property>
  <property fmtid="{D5CDD505-2E9C-101B-9397-08002B2CF9AE}" pid="3" name="MediaServiceImageTags">
    <vt:lpwstr/>
  </property>
</Properties>
</file>