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35"/>
  </p:notesMasterIdLst>
  <p:sldIdLst>
    <p:sldId id="564" r:id="rId5"/>
    <p:sldId id="588" r:id="rId6"/>
    <p:sldId id="261" r:id="rId7"/>
    <p:sldId id="602" r:id="rId8"/>
    <p:sldId id="988202112" r:id="rId9"/>
    <p:sldId id="988202122" r:id="rId10"/>
    <p:sldId id="988202118" r:id="rId11"/>
    <p:sldId id="988202120" r:id="rId12"/>
    <p:sldId id="988202121" r:id="rId13"/>
    <p:sldId id="988202119" r:id="rId14"/>
    <p:sldId id="988202123" r:id="rId15"/>
    <p:sldId id="988202124" r:id="rId16"/>
    <p:sldId id="988202115" r:id="rId17"/>
    <p:sldId id="988202113" r:id="rId18"/>
    <p:sldId id="988202114" r:id="rId19"/>
    <p:sldId id="988202116" r:id="rId20"/>
    <p:sldId id="988202080" r:id="rId21"/>
    <p:sldId id="988202105" r:id="rId22"/>
    <p:sldId id="988202099" r:id="rId23"/>
    <p:sldId id="988202110" r:id="rId24"/>
    <p:sldId id="988202108" r:id="rId25"/>
    <p:sldId id="988202109" r:id="rId26"/>
    <p:sldId id="988202106" r:id="rId27"/>
    <p:sldId id="988202097" r:id="rId28"/>
    <p:sldId id="988202104" r:id="rId29"/>
    <p:sldId id="988202111" r:id="rId30"/>
    <p:sldId id="988202107" r:id="rId31"/>
    <p:sldId id="988202090" r:id="rId32"/>
    <p:sldId id="988202082" r:id="rId33"/>
    <p:sldId id="988202102"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B61AB2D-287C-1786-D39C-D95F29E6CAB7}" name="Natalie McDonald" initials="" userId="S::natalie@conserosolutions.com::29d94078-64fb-4565-87af-7d85677ab62b" providerId="AD"/>
  <p188:author id="{BB866B3F-53F0-AC72-796F-61B3F34C6866}" name="Laura Duffy" initials="" userId="S::laura@conserosolutions.com::f2e1e3da-d81a-48e7-915c-e0e4aebfceed"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63C9D"/>
    <a:srgbClr val="50C599"/>
    <a:srgbClr val="316D97"/>
    <a:srgbClr val="759EBA"/>
    <a:srgbClr val="9AA8B5"/>
    <a:srgbClr val="B3C3D2"/>
    <a:srgbClr val="ADBBCC"/>
    <a:srgbClr val="CFD899"/>
    <a:srgbClr val="9CAAB6"/>
    <a:srgbClr val="8EAD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86"/>
    <p:restoredTop sz="85507" autoAdjust="0"/>
  </p:normalViewPr>
  <p:slideViewPr>
    <p:cSldViewPr snapToGrid="0">
      <p:cViewPr varScale="1">
        <p:scale>
          <a:sx n="116" d="100"/>
          <a:sy n="116" d="100"/>
        </p:scale>
        <p:origin x="184" y="576"/>
      </p:cViewPr>
      <p:guideLst/>
    </p:cSldViewPr>
  </p:slideViewPr>
  <p:notesTextViewPr>
    <p:cViewPr>
      <p:scale>
        <a:sx n="1" d="1"/>
        <a:sy n="1" d="1"/>
      </p:scale>
      <p:origin x="0" y="0"/>
    </p:cViewPr>
  </p:notesTextViewPr>
  <p:sorterViewPr>
    <p:cViewPr>
      <p:scale>
        <a:sx n="100" d="100"/>
        <a:sy n="100" d="100"/>
      </p:scale>
      <p:origin x="0" y="-559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0A7FE5F8-92F6-4B38-8807-5B6EA799AC8E}" type="datetimeFigureOut">
              <a:rPr lang="en-US" smtClean="0"/>
              <a:t>8/23/24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EA095F6-0236-4DFD-AC2E-9D483D171508}" type="slidenum">
              <a:rPr lang="en-US" smtClean="0"/>
              <a:t>‹#›</a:t>
            </a:fld>
            <a:endParaRPr lang="en-US"/>
          </a:p>
        </p:txBody>
      </p:sp>
    </p:spTree>
    <p:extLst>
      <p:ext uri="{BB962C8B-B14F-4D97-AF65-F5344CB8AC3E}">
        <p14:creationId xmlns:p14="http://schemas.microsoft.com/office/powerpoint/2010/main" val="1788687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EA095F6-0236-4DFD-AC2E-9D483D171508}" type="slidenum">
              <a:rPr lang="en-US" smtClean="0"/>
              <a:t>6</a:t>
            </a:fld>
            <a:endParaRPr lang="en-US"/>
          </a:p>
        </p:txBody>
      </p:sp>
    </p:spTree>
    <p:extLst>
      <p:ext uri="{BB962C8B-B14F-4D97-AF65-F5344CB8AC3E}">
        <p14:creationId xmlns:p14="http://schemas.microsoft.com/office/powerpoint/2010/main" val="2163198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E2A59C-66E4-614B-B73D-BB0654B2F4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6610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E2A59C-66E4-614B-B73D-BB0654B2F4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932078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E2A59C-66E4-614B-B73D-BB0654B2F4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472779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E2A59C-66E4-614B-B73D-BB0654B2F4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025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E2A59C-66E4-614B-B73D-BB0654B2F47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22639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44CA3CC-E040-426A-BD9D-8E6CA1306B4F}" type="slidenum">
              <a:rPr lang="en-US" smtClean="0"/>
              <a:pPr/>
              <a:t>18</a:t>
            </a:fld>
            <a:endParaRPr lang="en-US"/>
          </a:p>
        </p:txBody>
      </p:sp>
    </p:spTree>
    <p:extLst>
      <p:ext uri="{BB962C8B-B14F-4D97-AF65-F5344CB8AC3E}">
        <p14:creationId xmlns:p14="http://schemas.microsoft.com/office/powerpoint/2010/main" val="1991664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44CA3CC-E040-426A-BD9D-8E6CA1306B4F}" type="slidenum">
              <a:rPr lang="en-US" smtClean="0"/>
              <a:pPr/>
              <a:t>19</a:t>
            </a:fld>
            <a:endParaRPr lang="en-US"/>
          </a:p>
        </p:txBody>
      </p:sp>
    </p:spTree>
    <p:extLst>
      <p:ext uri="{BB962C8B-B14F-4D97-AF65-F5344CB8AC3E}">
        <p14:creationId xmlns:p14="http://schemas.microsoft.com/office/powerpoint/2010/main" val="2416782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dirty="0"/>
              <a:t>ACTION ITEM: Request approval from AC to delegate approval of final G&amp;O to either John Herrick or the PCMT.</a:t>
            </a:r>
          </a:p>
          <a:p>
            <a:endParaRPr lang="en-US" dirty="0"/>
          </a:p>
        </p:txBody>
      </p:sp>
      <p:sp>
        <p:nvSpPr>
          <p:cNvPr id="4" name="Slide Number Placeholder 3"/>
          <p:cNvSpPr>
            <a:spLocks noGrp="1"/>
          </p:cNvSpPr>
          <p:nvPr>
            <p:ph type="sldNum" sz="quarter" idx="5"/>
          </p:nvPr>
        </p:nvSpPr>
        <p:spPr/>
        <p:txBody>
          <a:bodyPr/>
          <a:lstStyle/>
          <a:p>
            <a:fld id="{E44CA3CC-E040-426A-BD9D-8E6CA1306B4F}" type="slidenum">
              <a:rPr lang="en-US" smtClean="0"/>
              <a:pPr/>
              <a:t>21</a:t>
            </a:fld>
            <a:endParaRPr lang="en-US"/>
          </a:p>
        </p:txBody>
      </p:sp>
    </p:spTree>
    <p:extLst>
      <p:ext uri="{BB962C8B-B14F-4D97-AF65-F5344CB8AC3E}">
        <p14:creationId xmlns:p14="http://schemas.microsoft.com/office/powerpoint/2010/main" val="1834953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US" dirty="0"/>
              <a:t>ACTION ITEM: Request approval from AC to delegate approval of final G&amp;O to either John Herrick or the PCMT.</a:t>
            </a:r>
          </a:p>
          <a:p>
            <a:endParaRPr lang="en-US" dirty="0"/>
          </a:p>
        </p:txBody>
      </p:sp>
      <p:sp>
        <p:nvSpPr>
          <p:cNvPr id="4" name="Slide Number Placeholder 3"/>
          <p:cNvSpPr>
            <a:spLocks noGrp="1"/>
          </p:cNvSpPr>
          <p:nvPr>
            <p:ph type="sldNum" sz="quarter" idx="5"/>
          </p:nvPr>
        </p:nvSpPr>
        <p:spPr/>
        <p:txBody>
          <a:bodyPr/>
          <a:lstStyle/>
          <a:p>
            <a:fld id="{E44CA3CC-E040-426A-BD9D-8E6CA1306B4F}" type="slidenum">
              <a:rPr lang="en-US" smtClean="0"/>
              <a:pPr/>
              <a:t>22</a:t>
            </a:fld>
            <a:endParaRPr lang="en-US"/>
          </a:p>
        </p:txBody>
      </p:sp>
    </p:spTree>
    <p:extLst>
      <p:ext uri="{BB962C8B-B14F-4D97-AF65-F5344CB8AC3E}">
        <p14:creationId xmlns:p14="http://schemas.microsoft.com/office/powerpoint/2010/main" val="104389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24</a:t>
            </a:fld>
            <a:endParaRPr lang="en-US"/>
          </a:p>
        </p:txBody>
      </p:sp>
    </p:spTree>
    <p:extLst>
      <p:ext uri="{BB962C8B-B14F-4D97-AF65-F5344CB8AC3E}">
        <p14:creationId xmlns:p14="http://schemas.microsoft.com/office/powerpoint/2010/main" val="2701047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25</a:t>
            </a:fld>
            <a:endParaRPr lang="en-US"/>
          </a:p>
        </p:txBody>
      </p:sp>
    </p:spTree>
    <p:extLst>
      <p:ext uri="{BB962C8B-B14F-4D97-AF65-F5344CB8AC3E}">
        <p14:creationId xmlns:p14="http://schemas.microsoft.com/office/powerpoint/2010/main" val="3973781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26</a:t>
            </a:fld>
            <a:endParaRPr lang="en-US"/>
          </a:p>
        </p:txBody>
      </p:sp>
    </p:spTree>
    <p:extLst>
      <p:ext uri="{BB962C8B-B14F-4D97-AF65-F5344CB8AC3E}">
        <p14:creationId xmlns:p14="http://schemas.microsoft.com/office/powerpoint/2010/main" val="7124455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28</a:t>
            </a:fld>
            <a:endParaRPr lang="en-US"/>
          </a:p>
        </p:txBody>
      </p:sp>
    </p:spTree>
    <p:extLst>
      <p:ext uri="{BB962C8B-B14F-4D97-AF65-F5344CB8AC3E}">
        <p14:creationId xmlns:p14="http://schemas.microsoft.com/office/powerpoint/2010/main" val="32652730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000000"/>
                </a:solidFill>
                <a:latin typeface="Arial" panose="020B0604020202020204" pitchFamily="34" charset="0"/>
              </a:rPr>
              <a:t>New flood control works and capital improvement projects to existing flood control works in these priority locations (Figure 4-4, which is also Appendix 8A) must evaluate the feasibility (as defined in 23 CCR section 5001[p]) of setting back or removing existing levees in order to physically expand the width of the channel (see ER P4). By engaging in this evaluation early in project planning, before funding decisions are made, reclamation districts and flood control agencies can build partnerships and projects that both reduce flood risk and restore ecosystem function. </a:t>
            </a:r>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29</a:t>
            </a:fld>
            <a:endParaRPr lang="en-US"/>
          </a:p>
        </p:txBody>
      </p:sp>
    </p:spTree>
    <p:extLst>
      <p:ext uri="{BB962C8B-B14F-4D97-AF65-F5344CB8AC3E}">
        <p14:creationId xmlns:p14="http://schemas.microsoft.com/office/powerpoint/2010/main" val="1877211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a:solidFill>
                  <a:srgbClr val="000000"/>
                </a:solidFill>
                <a:latin typeface="Arial" panose="020B0604020202020204" pitchFamily="34" charset="0"/>
              </a:rPr>
              <a:t>Covered actions must demonstrate that they would not prevent, impede, or constrain future opportunities to restore habitat in the six Priority Habitat Restoration Areas (see ER P3). </a:t>
            </a:r>
            <a:endParaRPr lang="en-US"/>
          </a:p>
        </p:txBody>
      </p:sp>
      <p:sp>
        <p:nvSpPr>
          <p:cNvPr id="4" name="Slide Number Placeholder 3"/>
          <p:cNvSpPr>
            <a:spLocks noGrp="1"/>
          </p:cNvSpPr>
          <p:nvPr>
            <p:ph type="sldNum" sz="quarter" idx="5"/>
          </p:nvPr>
        </p:nvSpPr>
        <p:spPr/>
        <p:txBody>
          <a:bodyPr/>
          <a:lstStyle/>
          <a:p>
            <a:fld id="{E44CA3CC-E040-426A-BD9D-8E6CA1306B4F}" type="slidenum">
              <a:rPr lang="en-US" smtClean="0"/>
              <a:pPr/>
              <a:t>30</a:t>
            </a:fld>
            <a:endParaRPr lang="en-US"/>
          </a:p>
        </p:txBody>
      </p:sp>
    </p:spTree>
    <p:extLst>
      <p:ext uri="{BB962C8B-B14F-4D97-AF65-F5344CB8AC3E}">
        <p14:creationId xmlns:p14="http://schemas.microsoft.com/office/powerpoint/2010/main" val="8592128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D8A66-2E4D-D4BD-C617-0472C7DDD14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A21BCE8-C5B4-7862-FA66-2AADE9DE8E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B34A656-FE19-71D9-016A-72988748EFEC}"/>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7C3463E2-ACBF-6476-2F8D-398671D344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719C4F-8F48-78B7-EBA0-7599CEC0B8C2}"/>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607057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AC3B3-2AA2-7930-6970-0CE631ABAA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2EE898-BBEB-69C0-02DF-AA0DF1F951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90CCD8-93BD-D848-81CB-6961CF42F9F5}"/>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21F216ED-A00E-4E22-6A5D-7E544F473A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80E724-1B89-8F47-A2B1-AAA0635DA1D6}"/>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29681999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7207B-7630-A753-3CFA-624DF64553F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3F9731-7FF4-D83A-1900-800AD19024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5CDA5AE-B934-E759-8D6D-17CB3199E2EF}"/>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95BF2CA2-9A4D-7425-D235-7308B5CA9F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EE16CD-C64F-E335-1894-0521320194C8}"/>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1280607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675ED-94E6-9D99-9166-9915AE4D4F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5A726F-7326-D1AC-9870-DE4464BB9F0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206343A-5EE0-CBC9-61A1-075F1F38E72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54D009F-5EA1-0090-F8A7-42EBE9214441}"/>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6" name="Footer Placeholder 5">
            <a:extLst>
              <a:ext uri="{FF2B5EF4-FFF2-40B4-BE49-F238E27FC236}">
                <a16:creationId xmlns:a16="http://schemas.microsoft.com/office/drawing/2014/main" id="{BCE38BF6-285A-4F2E-1AAA-41804237B3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C2B661-F5D3-6523-D800-12A188320117}"/>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3466281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A8BA-A9B5-DB65-DA81-690E9B60BAC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6DE570-A859-254E-D776-5BC3CEA959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A7EAFF-4709-7831-93E7-7AB59C73DB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876C3C9-6C90-B94F-A1DC-5E65A9747D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72203C-9079-AB19-E705-71962149006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25F17B0-D854-5BD4-EF08-357F9577D440}"/>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8" name="Footer Placeholder 7">
            <a:extLst>
              <a:ext uri="{FF2B5EF4-FFF2-40B4-BE49-F238E27FC236}">
                <a16:creationId xmlns:a16="http://schemas.microsoft.com/office/drawing/2014/main" id="{C210CD5B-E6F5-B4FC-B942-6DA546CEAD8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3094A74-4D2D-DC7D-28EA-C84CAF56390D}"/>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3129310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8F2B1-1049-2E88-53B4-7A5176FAD8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AB1D667-5A7B-FC27-5BC0-1C988E23F5A5}"/>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4" name="Footer Placeholder 3">
            <a:extLst>
              <a:ext uri="{FF2B5EF4-FFF2-40B4-BE49-F238E27FC236}">
                <a16:creationId xmlns:a16="http://schemas.microsoft.com/office/drawing/2014/main" id="{79BED60B-F3A8-6D33-0668-E550D4960A8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A484032-85AC-C966-B0F0-9B2FD0245E9B}"/>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119077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1EEE29-5E5F-18FF-B122-19EFA183F55C}"/>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3" name="Footer Placeholder 2">
            <a:extLst>
              <a:ext uri="{FF2B5EF4-FFF2-40B4-BE49-F238E27FC236}">
                <a16:creationId xmlns:a16="http://schemas.microsoft.com/office/drawing/2014/main" id="{4167B230-F013-4F83-7057-8B59B082EF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96242A1-2404-072E-C079-354B7F1A5CC9}"/>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36545757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E8D37-CE5A-3176-D3B5-0E2B1B0EC9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A9CA97-57B2-7D48-6D90-9DD4C628157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35F232E-5D13-8CF2-D7B6-EAB931C2D2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C3EDF53-B079-E3C3-C573-E162F8BEE872}"/>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6" name="Footer Placeholder 5">
            <a:extLst>
              <a:ext uri="{FF2B5EF4-FFF2-40B4-BE49-F238E27FC236}">
                <a16:creationId xmlns:a16="http://schemas.microsoft.com/office/drawing/2014/main" id="{32382D9B-621E-83E7-AD2C-7AE6B670C9F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18ECF5-9F9C-E323-C956-7B4C61B68DB9}"/>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17654154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6022F-4364-D276-B481-2DB6A6DCB8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87FF58-0E6D-4269-4043-FF953BE753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B82FDA7-6BC4-04A5-9014-6025026CE2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F1EF2B-BC89-BD1B-DBFF-91777BF004FD}"/>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6" name="Footer Placeholder 5">
            <a:extLst>
              <a:ext uri="{FF2B5EF4-FFF2-40B4-BE49-F238E27FC236}">
                <a16:creationId xmlns:a16="http://schemas.microsoft.com/office/drawing/2014/main" id="{53E3A6DB-5EB1-474B-FB73-744EC8C3133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B9710-D860-373A-C75F-7F46347825DC}"/>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152079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830E7-C47D-09B3-ADEF-E5A4589EC0A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C3A08DE-35F1-A9C3-A32D-0831416A8D7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0EDFF2-A851-1D26-A7AD-ED5FE4BA04BC}"/>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EF76A566-69C1-EBF7-6AD0-3EDF1D1BD8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EB1295-AECE-4EBB-FD08-3F21A9D00040}"/>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3571491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79FC70-443E-E1E9-E7D0-A409D088C9A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CF4D65-F456-F7E5-3E19-409B2FF3DF7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421AE0-715F-E7AC-B862-D90C1F6B2F7A}"/>
              </a:ext>
            </a:extLst>
          </p:cNvPr>
          <p:cNvSpPr>
            <a:spLocks noGrp="1"/>
          </p:cNvSpPr>
          <p:nvPr>
            <p:ph type="dt" sz="half" idx="10"/>
          </p:nvPr>
        </p:nvSpPr>
        <p:spPr/>
        <p:txBody>
          <a:body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3F262D0A-82B1-4542-00CA-AD27842CD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72E8F9-2A27-F520-7E9E-A3B9BB4D09CD}"/>
              </a:ext>
            </a:extLst>
          </p:cNvPr>
          <p:cNvSpPr>
            <a:spLocks noGrp="1"/>
          </p:cNvSpPr>
          <p:nvPr>
            <p:ph type="sldNum" sz="quarter" idx="12"/>
          </p:nvPr>
        </p:nvSpPr>
        <p:spPr/>
        <p:txBody>
          <a:bodyPr/>
          <a:lstStyle/>
          <a:p>
            <a:fld id="{31D35CFD-02F3-DD45-BB41-2F82BADC6AFA}" type="slidenum">
              <a:rPr lang="en-US" smtClean="0"/>
              <a:t>‹#›</a:t>
            </a:fld>
            <a:endParaRPr lang="en-US"/>
          </a:p>
        </p:txBody>
      </p:sp>
    </p:spTree>
    <p:extLst>
      <p:ext uri="{BB962C8B-B14F-4D97-AF65-F5344CB8AC3E}">
        <p14:creationId xmlns:p14="http://schemas.microsoft.com/office/powerpoint/2010/main" val="361888143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3_Quot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66800" y="685800"/>
            <a:ext cx="10058400" cy="5486400"/>
          </a:xfrm>
        </p:spPr>
        <p:txBody>
          <a:bodyPr anchor="ctr">
            <a:normAutofit/>
          </a:bodyPr>
          <a:lstStyle>
            <a:lvl1pPr algn="ctr">
              <a:lnSpc>
                <a:spcPts val="4400"/>
              </a:lnSpc>
              <a:defRPr sz="3600">
                <a:solidFill>
                  <a:schemeClr val="bg1"/>
                </a:solidFill>
              </a:defRPr>
            </a:lvl1pPr>
          </a:lstStyle>
          <a:p>
            <a:r>
              <a:rPr lang="en-US"/>
              <a:t>“Tap to add quote text”</a:t>
            </a:r>
          </a:p>
        </p:txBody>
      </p:sp>
    </p:spTree>
    <p:extLst>
      <p:ext uri="{BB962C8B-B14F-4D97-AF65-F5344CB8AC3E}">
        <p14:creationId xmlns:p14="http://schemas.microsoft.com/office/powerpoint/2010/main" val="13567493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Text">
    <p:spTree>
      <p:nvGrpSpPr>
        <p:cNvPr id="1" name=""/>
        <p:cNvGrpSpPr/>
        <p:nvPr/>
      </p:nvGrpSpPr>
      <p:grpSpPr>
        <a:xfrm>
          <a:off x="0" y="0"/>
          <a:ext cx="0" cy="0"/>
          <a:chOff x="0" y="0"/>
          <a:chExt cx="0" cy="0"/>
        </a:xfrm>
      </p:grpSpPr>
      <p:sp>
        <p:nvSpPr>
          <p:cNvPr id="4" name="Rectangle 3">
            <a:extLst>
              <a:ext uri="{C183D7F6-B498-43B3-948B-1728B52AA6E4}">
                <adec:decorative xmlns:adec="http://schemas.microsoft.com/office/drawing/2017/decorative" val="1"/>
              </a:ext>
            </a:extLst>
          </p:cNvPr>
          <p:cNvSpPr/>
          <p:nvPr/>
        </p:nvSpPr>
        <p:spPr>
          <a:xfrm>
            <a:off x="12039600" y="0"/>
            <a:ext cx="1524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1"/>
          </a:p>
        </p:txBody>
      </p:sp>
      <p:sp>
        <p:nvSpPr>
          <p:cNvPr id="6" name="Title 1"/>
          <p:cNvSpPr>
            <a:spLocks noGrp="1"/>
          </p:cNvSpPr>
          <p:nvPr>
            <p:ph type="title" hasCustomPrompt="1"/>
          </p:nvPr>
        </p:nvSpPr>
        <p:spPr>
          <a:xfrm>
            <a:off x="609600" y="381000"/>
            <a:ext cx="10972800" cy="838200"/>
          </a:xfrm>
        </p:spPr>
        <p:txBody>
          <a:bodyPr>
            <a:noAutofit/>
          </a:bodyPr>
          <a:lstStyle/>
          <a:p>
            <a:r>
              <a:rPr lang="en-US"/>
              <a:t>Tap to add title</a:t>
            </a:r>
          </a:p>
        </p:txBody>
      </p:sp>
      <p:sp>
        <p:nvSpPr>
          <p:cNvPr id="8" name="Text Placeholder 4"/>
          <p:cNvSpPr>
            <a:spLocks noGrp="1"/>
          </p:cNvSpPr>
          <p:nvPr>
            <p:ph type="body" sz="quarter" idx="13" hasCustomPrompt="1"/>
          </p:nvPr>
        </p:nvSpPr>
        <p:spPr>
          <a:xfrm>
            <a:off x="609600" y="1364484"/>
            <a:ext cx="10972800" cy="320870"/>
          </a:xfrm>
        </p:spPr>
        <p:txBody>
          <a:bodyPr>
            <a:noAutofit/>
          </a:bodyPr>
          <a:lstStyle>
            <a:lvl1pPr marL="0" marR="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sz="2800" b="1" baseline="0">
                <a:solidFill>
                  <a:schemeClr val="tx2"/>
                </a:solidFill>
                <a:latin typeface="+mn-lt"/>
              </a:defRPr>
            </a:lvl1pPr>
          </a:lstStyle>
          <a:p>
            <a:pPr marL="0" marR="0" lvl="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a:pPr>
            <a:r>
              <a:rPr lang="en-US"/>
              <a:t>Subhead</a:t>
            </a:r>
          </a:p>
        </p:txBody>
      </p:sp>
      <p:sp>
        <p:nvSpPr>
          <p:cNvPr id="7" name="Text Placeholder 5"/>
          <p:cNvSpPr>
            <a:spLocks noGrp="1"/>
          </p:cNvSpPr>
          <p:nvPr>
            <p:ph type="body" sz="quarter" idx="10" hasCustomPrompt="1"/>
          </p:nvPr>
        </p:nvSpPr>
        <p:spPr>
          <a:xfrm>
            <a:off x="609600" y="1917470"/>
            <a:ext cx="10972165" cy="4407130"/>
          </a:xfrm>
        </p:spPr>
        <p:txBody>
          <a:bodyPr/>
          <a:lstStyle/>
          <a:p>
            <a:pPr lvl="0"/>
            <a:r>
              <a:rPr lang="en-US"/>
              <a:t>Tap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80816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Project">
    <p:bg>
      <p:bgPr>
        <a:solidFill>
          <a:schemeClr val="bg1"/>
        </a:solidFill>
        <a:effectLst/>
      </p:bgPr>
    </p:bg>
    <p:spTree>
      <p:nvGrpSpPr>
        <p:cNvPr id="1" name=""/>
        <p:cNvGrpSpPr/>
        <p:nvPr/>
      </p:nvGrpSpPr>
      <p:grpSpPr>
        <a:xfrm>
          <a:off x="0" y="0"/>
          <a:ext cx="0" cy="0"/>
          <a:chOff x="0" y="0"/>
          <a:chExt cx="0" cy="0"/>
        </a:xfrm>
      </p:grpSpPr>
      <p:sp>
        <p:nvSpPr>
          <p:cNvPr id="5" name="Picture Placeholder 7"/>
          <p:cNvSpPr>
            <a:spLocks noGrp="1"/>
          </p:cNvSpPr>
          <p:nvPr>
            <p:ph type="pic" sz="quarter" idx="10" hasCustomPrompt="1"/>
          </p:nvPr>
        </p:nvSpPr>
        <p:spPr>
          <a:xfrm>
            <a:off x="0" y="0"/>
            <a:ext cx="12192000" cy="6858000"/>
          </a:xfrm>
          <a:solidFill>
            <a:schemeClr val="bg2"/>
          </a:solidFill>
        </p:spPr>
        <p:txBody>
          <a:bodyPr lIns="91440" tIns="91440" rIns="91440" bIns="91440"/>
          <a:lstStyle>
            <a:lvl1pPr marL="0" marR="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sz="1600">
                <a:solidFill>
                  <a:schemeClr val="tx2">
                    <a:lumMod val="60000"/>
                    <a:lumOff val="40000"/>
                  </a:schemeClr>
                </a:solidFill>
              </a:defRPr>
            </a:lvl1pPr>
          </a:lstStyle>
          <a:p>
            <a:pPr marL="0" marR="0" lvl="0" indent="0" algn="l" defTabSz="914354" rtl="0" eaLnBrk="1" fontAlgn="auto" latinLnBrk="0" hangingPunct="1">
              <a:lnSpc>
                <a:spcPct val="90000"/>
              </a:lnSpc>
              <a:spcBef>
                <a:spcPts val="600"/>
              </a:spcBef>
              <a:spcAft>
                <a:spcPts val="600"/>
              </a:spcAft>
              <a:buClrTx/>
              <a:buSzTx/>
              <a:buFont typeface="Arial" panose="020B0604020202020204" pitchFamily="34" charset="0"/>
              <a:buNone/>
              <a:tabLst/>
              <a:defRPr/>
            </a:pPr>
            <a:r>
              <a:rPr lang="en-US"/>
              <a:t>Insert project photo</a:t>
            </a:r>
          </a:p>
        </p:txBody>
      </p:sp>
      <p:sp>
        <p:nvSpPr>
          <p:cNvPr id="4" name="Title 1"/>
          <p:cNvSpPr>
            <a:spLocks noGrp="1"/>
          </p:cNvSpPr>
          <p:nvPr>
            <p:ph type="title" hasCustomPrompt="1"/>
          </p:nvPr>
        </p:nvSpPr>
        <p:spPr>
          <a:xfrm>
            <a:off x="0" y="6057781"/>
            <a:ext cx="12192000" cy="800219"/>
          </a:xfrm>
          <a:solidFill>
            <a:srgbClr val="000000">
              <a:alpha val="50196"/>
            </a:srgbClr>
          </a:solidFill>
        </p:spPr>
        <p:txBody>
          <a:bodyPr wrap="square" lIns="457200" tIns="274320" rIns="274320" bIns="274320" anchor="ctr">
            <a:spAutoFit/>
          </a:bodyPr>
          <a:lstStyle>
            <a:lvl1pPr>
              <a:lnSpc>
                <a:spcPct val="100000"/>
              </a:lnSpc>
              <a:defRPr sz="1600" baseline="0">
                <a:solidFill>
                  <a:schemeClr val="bg1"/>
                </a:solidFill>
              </a:defRPr>
            </a:lvl1pPr>
          </a:lstStyle>
          <a:p>
            <a:r>
              <a:rPr lang="en-US"/>
              <a:t>Tap to add Project Name/location/information</a:t>
            </a:r>
          </a:p>
        </p:txBody>
      </p:sp>
      <p:sp>
        <p:nvSpPr>
          <p:cNvPr id="3" name="Text Placeholder 2"/>
          <p:cNvSpPr>
            <a:spLocks noGrp="1"/>
          </p:cNvSpPr>
          <p:nvPr>
            <p:ph type="body" sz="quarter" idx="11" hasCustomPrompt="1"/>
          </p:nvPr>
        </p:nvSpPr>
        <p:spPr>
          <a:xfrm rot="16200000">
            <a:off x="10110787" y="3967845"/>
            <a:ext cx="3967163" cy="195263"/>
          </a:xfrm>
        </p:spPr>
        <p:txBody>
          <a:bodyPr lIns="91440" tIns="91440" rIns="91440" bIns="91440" anchor="ctr">
            <a:noAutofit/>
          </a:bodyPr>
          <a:lstStyle>
            <a:lvl1pPr marL="0" indent="0">
              <a:buNone/>
              <a:defRPr sz="900">
                <a:solidFill>
                  <a:schemeClr val="bg1"/>
                </a:solidFill>
              </a:defRPr>
            </a:lvl1pPr>
            <a:lvl2pPr marL="457189" indent="0">
              <a:buNone/>
              <a:defRPr sz="900"/>
            </a:lvl2pPr>
            <a:lvl3pPr marL="960067" indent="0">
              <a:buNone/>
              <a:defRPr sz="900"/>
            </a:lvl3pPr>
            <a:lvl4pPr marL="1417245" indent="0">
              <a:buNone/>
              <a:defRPr sz="900"/>
            </a:lvl4pPr>
            <a:lvl5pPr marL="1874423" indent="0">
              <a:buNone/>
              <a:defRPr sz="900"/>
            </a:lvl5pPr>
          </a:lstStyle>
          <a:p>
            <a:pPr lvl="0"/>
            <a:r>
              <a:rPr lang="en-US"/>
              <a:t>© Click to add photo credit</a:t>
            </a:r>
          </a:p>
        </p:txBody>
      </p:sp>
    </p:spTree>
    <p:extLst>
      <p:ext uri="{BB962C8B-B14F-4D97-AF65-F5344CB8AC3E}">
        <p14:creationId xmlns:p14="http://schemas.microsoft.com/office/powerpoint/2010/main" val="34142934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5A90AB2-6721-4B41-903E-04E86F248673}"/>
              </a:ext>
            </a:extLst>
          </p:cNvPr>
          <p:cNvPicPr>
            <a:picLocks noChangeAspect="1"/>
          </p:cNvPicPr>
          <p:nvPr userDrawn="1"/>
        </p:nvPicPr>
        <p:blipFill rotWithShape="1">
          <a:blip r:embed="rId2">
            <a:alphaModFix amt="10000"/>
            <a:extLst>
              <a:ext uri="{28A0092B-C50C-407E-A947-70E740481C1C}">
                <a14:useLocalDpi xmlns:a14="http://schemas.microsoft.com/office/drawing/2010/main" val="0"/>
              </a:ext>
            </a:extLst>
          </a:blip>
          <a:srcRect t="23243" r="46593" b="2154"/>
          <a:stretch/>
        </p:blipFill>
        <p:spPr>
          <a:xfrm>
            <a:off x="8398312" y="1"/>
            <a:ext cx="3793688" cy="6858000"/>
          </a:xfrm>
          <a:prstGeom prst="rect">
            <a:avLst/>
          </a:prstGeom>
        </p:spPr>
      </p:pic>
      <p:sp>
        <p:nvSpPr>
          <p:cNvPr id="2" name="Title 1">
            <a:extLst>
              <a:ext uri="{FF2B5EF4-FFF2-40B4-BE49-F238E27FC236}">
                <a16:creationId xmlns:a16="http://schemas.microsoft.com/office/drawing/2014/main" id="{EF2A6675-3F09-44F6-B475-5A95EB5AD316}"/>
              </a:ext>
            </a:extLst>
          </p:cNvPr>
          <p:cNvSpPr>
            <a:spLocks noGrp="1"/>
          </p:cNvSpPr>
          <p:nvPr>
            <p:ph type="title" hasCustomPrompt="1"/>
          </p:nvPr>
        </p:nvSpPr>
        <p:spPr>
          <a:xfrm>
            <a:off x="531395" y="365125"/>
            <a:ext cx="10515600" cy="789907"/>
          </a:xfrm>
        </p:spPr>
        <p:txBody>
          <a:bodyPr anchor="t"/>
          <a:lstStyle>
            <a:lvl1pPr>
              <a:defRPr/>
            </a:lvl1pPr>
          </a:lstStyle>
          <a:p>
            <a:r>
              <a:rPr lang="en-US" dirty="0"/>
              <a:t>Title + Content</a:t>
            </a:r>
          </a:p>
        </p:txBody>
      </p:sp>
      <p:sp>
        <p:nvSpPr>
          <p:cNvPr id="7" name="Rectangle 6">
            <a:extLst>
              <a:ext uri="{FF2B5EF4-FFF2-40B4-BE49-F238E27FC236}">
                <a16:creationId xmlns:a16="http://schemas.microsoft.com/office/drawing/2014/main" id="{A31DD12D-79B4-4328-8533-602FC3A19119}"/>
              </a:ext>
            </a:extLst>
          </p:cNvPr>
          <p:cNvSpPr/>
          <p:nvPr userDrawn="1"/>
        </p:nvSpPr>
        <p:spPr>
          <a:xfrm>
            <a:off x="0" y="6334626"/>
            <a:ext cx="12192000" cy="52337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Graphic 7">
            <a:extLst>
              <a:ext uri="{FF2B5EF4-FFF2-40B4-BE49-F238E27FC236}">
                <a16:creationId xmlns:a16="http://schemas.microsoft.com/office/drawing/2014/main" id="{87860CE4-E1E8-422D-8084-7F13DE4D66C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462093" y="6448603"/>
            <a:ext cx="1487924" cy="289082"/>
          </a:xfrm>
          <a:prstGeom prst="rect">
            <a:avLst/>
          </a:prstGeom>
        </p:spPr>
      </p:pic>
      <p:sp>
        <p:nvSpPr>
          <p:cNvPr id="9" name="Slide Number Placeholder 7">
            <a:extLst>
              <a:ext uri="{FF2B5EF4-FFF2-40B4-BE49-F238E27FC236}">
                <a16:creationId xmlns:a16="http://schemas.microsoft.com/office/drawing/2014/main" id="{52BB4827-4D5D-47C6-9CD4-C632ED4DA3E1}"/>
              </a:ext>
            </a:extLst>
          </p:cNvPr>
          <p:cNvSpPr>
            <a:spLocks noGrp="1"/>
          </p:cNvSpPr>
          <p:nvPr>
            <p:ph type="sldNum" sz="quarter" idx="4"/>
          </p:nvPr>
        </p:nvSpPr>
        <p:spPr>
          <a:xfrm>
            <a:off x="122321" y="6410581"/>
            <a:ext cx="780047" cy="365125"/>
          </a:xfrm>
          <a:prstGeom prst="rect">
            <a:avLst/>
          </a:prstGeom>
        </p:spPr>
        <p:txBody>
          <a:bodyPr vert="horz" lIns="91440" tIns="45720" rIns="91440" bIns="45720" rtlCol="0" anchor="ctr"/>
          <a:lstStyle>
            <a:lvl1pPr algn="l">
              <a:defRPr sz="1000">
                <a:solidFill>
                  <a:schemeClr val="bg1"/>
                </a:solidFill>
                <a:latin typeface="Arial" panose="020B0604020202020204" pitchFamily="34" charset="0"/>
                <a:cs typeface="Arial" panose="020B0604020202020204" pitchFamily="34" charset="0"/>
              </a:defRPr>
            </a:lvl1pPr>
          </a:lstStyle>
          <a:p>
            <a:fld id="{5C0226AD-77F7-45E6-9DC5-E20DF6C30660}" type="slidenum">
              <a:rPr lang="en-US" smtClean="0"/>
              <a:pPr/>
              <a:t>‹#›</a:t>
            </a:fld>
            <a:endParaRPr lang="en-US"/>
          </a:p>
        </p:txBody>
      </p:sp>
      <p:sp>
        <p:nvSpPr>
          <p:cNvPr id="5" name="Text Placeholder 4">
            <a:extLst>
              <a:ext uri="{FF2B5EF4-FFF2-40B4-BE49-F238E27FC236}">
                <a16:creationId xmlns:a16="http://schemas.microsoft.com/office/drawing/2014/main" id="{69F68BB4-47F1-49AC-B0CA-458C919AF2EA}"/>
              </a:ext>
            </a:extLst>
          </p:cNvPr>
          <p:cNvSpPr>
            <a:spLocks noGrp="1"/>
          </p:cNvSpPr>
          <p:nvPr>
            <p:ph type="body" sz="quarter" idx="10" hasCustomPrompt="1"/>
          </p:nvPr>
        </p:nvSpPr>
        <p:spPr>
          <a:xfrm>
            <a:off x="531813" y="1594643"/>
            <a:ext cx="11153775" cy="3668713"/>
          </a:xfrm>
        </p:spPr>
        <p:txBody>
          <a:bodyPr/>
          <a:lstStyle>
            <a:lvl1pPr marL="0" indent="0">
              <a:buNone/>
              <a:defRPr/>
            </a:lvl1pPr>
            <a:lvl2pPr marL="404813" indent="-228600">
              <a:spcAft>
                <a:spcPts val="1200"/>
              </a:spcAft>
              <a:buFont typeface="Wingdings" panose="05000000000000000000" pitchFamily="2" charset="2"/>
              <a:buChar char="§"/>
              <a:defRPr/>
            </a:lvl2pPr>
            <a:lvl3pPr marL="0" indent="0">
              <a:buNone/>
              <a:defRPr b="1"/>
            </a:lvl3pPr>
            <a:lvl4pPr marL="0" indent="0">
              <a:buNone/>
              <a:defRPr/>
            </a:lvl4pPr>
            <a:lvl5pPr marL="169863" indent="-169863">
              <a:buFont typeface="Wingdings" panose="05000000000000000000" pitchFamily="2" charset="2"/>
              <a:buChar char="§"/>
              <a:defRPr/>
            </a:lvl5pPr>
          </a:lstStyle>
          <a:p>
            <a:pPr lvl="0"/>
            <a:r>
              <a:rPr lang="en-US" dirty="0"/>
              <a:t>Heading Level 1</a:t>
            </a:r>
          </a:p>
          <a:p>
            <a:pPr lvl="1"/>
            <a:r>
              <a:rPr lang="en-US" dirty="0"/>
              <a:t>Second level</a:t>
            </a:r>
          </a:p>
          <a:p>
            <a:pPr lvl="2"/>
            <a:r>
              <a:rPr lang="en-US" dirty="0"/>
              <a:t>Heading Level 2</a:t>
            </a:r>
          </a:p>
          <a:p>
            <a:pPr lvl="3"/>
            <a:r>
              <a:rPr lang="en-US" dirty="0"/>
              <a:t>Body</a:t>
            </a:r>
          </a:p>
          <a:p>
            <a:pPr lvl="4"/>
            <a:r>
              <a:rPr lang="en-US" dirty="0"/>
              <a:t>Body Bullets</a:t>
            </a:r>
          </a:p>
        </p:txBody>
      </p:sp>
    </p:spTree>
    <p:extLst>
      <p:ext uri="{BB962C8B-B14F-4D97-AF65-F5344CB8AC3E}">
        <p14:creationId xmlns:p14="http://schemas.microsoft.com/office/powerpoint/2010/main" val="313726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D7376A-CD6B-7400-8B5F-512AB245B1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74B6F45-8F9C-EFCE-3F35-605D4921165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FA6DE1-5799-5AAC-11E7-D84C5C887E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288EADC-4748-7446-8243-7738D7E81DF9}" type="datetimeFigureOut">
              <a:rPr lang="en-US" smtClean="0"/>
              <a:t>8/23/24</a:t>
            </a:fld>
            <a:endParaRPr lang="en-US"/>
          </a:p>
        </p:txBody>
      </p:sp>
      <p:sp>
        <p:nvSpPr>
          <p:cNvPr id="5" name="Footer Placeholder 4">
            <a:extLst>
              <a:ext uri="{FF2B5EF4-FFF2-40B4-BE49-F238E27FC236}">
                <a16:creationId xmlns:a16="http://schemas.microsoft.com/office/drawing/2014/main" id="{9854CFFF-D25F-37B9-6321-87E788DA1E8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8D6D2BD-B91A-B926-9FBA-65984D1C50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D35CFD-02F3-DD45-BB41-2F82BADC6AFA}" type="slidenum">
              <a:rPr lang="en-US" smtClean="0"/>
              <a:t>‹#›</a:t>
            </a:fld>
            <a:endParaRPr lang="en-US"/>
          </a:p>
        </p:txBody>
      </p:sp>
    </p:spTree>
    <p:extLst>
      <p:ext uri="{BB962C8B-B14F-4D97-AF65-F5344CB8AC3E}">
        <p14:creationId xmlns:p14="http://schemas.microsoft.com/office/powerpoint/2010/main" val="6372878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7"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F935711-D3C6-6BED-4276-C0B8D3DA294F}"/>
              </a:ext>
            </a:extLst>
          </p:cNvPr>
          <p:cNvSpPr>
            <a:spLocks noGrp="1"/>
          </p:cNvSpPr>
          <p:nvPr>
            <p:ph type="sldNum" sz="quarter" idx="12"/>
          </p:nvPr>
        </p:nvSpPr>
        <p:spPr/>
        <p:txBody>
          <a:bodyPr/>
          <a:lstStyle/>
          <a:p>
            <a:fld id="{8EE7FE50-EF63-4F1C-907E-A06A2B5E8A96}" type="slidenum">
              <a:rPr lang="en-US" smtClean="0"/>
              <a:t>1</a:t>
            </a:fld>
            <a:endParaRPr lang="en-US"/>
          </a:p>
        </p:txBody>
      </p:sp>
      <p:pic>
        <p:nvPicPr>
          <p:cNvPr id="3" name="Picture 2">
            <a:extLst>
              <a:ext uri="{FF2B5EF4-FFF2-40B4-BE49-F238E27FC236}">
                <a16:creationId xmlns:a16="http://schemas.microsoft.com/office/drawing/2014/main" id="{F893B4D2-B02A-C3E6-970B-D258C9794B2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2697" y="0"/>
            <a:ext cx="5294716" cy="1389863"/>
          </a:xfrm>
          <a:prstGeom prst="rect">
            <a:avLst/>
          </a:prstGeom>
        </p:spPr>
      </p:pic>
      <p:sp>
        <p:nvSpPr>
          <p:cNvPr id="4" name="Rectangle 3">
            <a:extLst>
              <a:ext uri="{FF2B5EF4-FFF2-40B4-BE49-F238E27FC236}">
                <a16:creationId xmlns:a16="http://schemas.microsoft.com/office/drawing/2014/main" id="{7F48C887-5D5B-0F4C-7965-E8BE37BDEA54}"/>
              </a:ext>
            </a:extLst>
          </p:cNvPr>
          <p:cNvSpPr/>
          <p:nvPr/>
        </p:nvSpPr>
        <p:spPr>
          <a:xfrm>
            <a:off x="7253056" y="0"/>
            <a:ext cx="4938944"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B961520D-FDB5-1AB7-8D29-BFA5E3E50E0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54898" y="10"/>
            <a:ext cx="4637102" cy="6857990"/>
          </a:xfrm>
          <a:prstGeom prst="rect">
            <a:avLst/>
          </a:prstGeom>
        </p:spPr>
      </p:pic>
      <p:pic>
        <p:nvPicPr>
          <p:cNvPr id="6" name="Picture 5">
            <a:extLst>
              <a:ext uri="{FF2B5EF4-FFF2-40B4-BE49-F238E27FC236}">
                <a16:creationId xmlns:a16="http://schemas.microsoft.com/office/drawing/2014/main" id="{A6B99C48-7925-544E-3B4F-6AE8356D1DA5}"/>
              </a:ext>
            </a:extLst>
          </p:cNvPr>
          <p:cNvPicPr>
            <a:picLocks noChangeAspect="1"/>
          </p:cNvPicPr>
          <p:nvPr/>
        </p:nvPicPr>
        <p:blipFill>
          <a:blip r:embed="rId4" cstate="email">
            <a:alphaModFix amt="70000"/>
            <a:extLst>
              <a:ext uri="{28A0092B-C50C-407E-A947-70E740481C1C}">
                <a14:useLocalDpi xmlns:a14="http://schemas.microsoft.com/office/drawing/2010/main"/>
              </a:ext>
            </a:extLst>
          </a:blip>
          <a:stretch>
            <a:fillRect/>
          </a:stretch>
        </p:blipFill>
        <p:spPr>
          <a:xfrm>
            <a:off x="11548026" y="0"/>
            <a:ext cx="633984" cy="6858000"/>
          </a:xfrm>
          <a:prstGeom prst="rect">
            <a:avLst/>
          </a:prstGeom>
        </p:spPr>
      </p:pic>
      <p:sp>
        <p:nvSpPr>
          <p:cNvPr id="9" name="TextBox 8">
            <a:extLst>
              <a:ext uri="{FF2B5EF4-FFF2-40B4-BE49-F238E27FC236}">
                <a16:creationId xmlns:a16="http://schemas.microsoft.com/office/drawing/2014/main" id="{832A76CF-65EE-1D15-675F-E42ACD740D88}"/>
              </a:ext>
            </a:extLst>
          </p:cNvPr>
          <p:cNvSpPr txBox="1"/>
          <p:nvPr/>
        </p:nvSpPr>
        <p:spPr>
          <a:xfrm>
            <a:off x="792331" y="2459504"/>
            <a:ext cx="6094520" cy="4493538"/>
          </a:xfrm>
          <a:prstGeom prst="rect">
            <a:avLst/>
          </a:prstGeom>
          <a:noFill/>
        </p:spPr>
        <p:txBody>
          <a:bodyPr wrap="square" lIns="91440" tIns="45720" rIns="91440" bIns="45720" anchor="t">
            <a:spAutoFit/>
          </a:bodyPr>
          <a:lstStyle/>
          <a:p>
            <a:pPr algn="ctr"/>
            <a:r>
              <a:rPr lang="en-US" sz="2400" b="1" kern="1200" dirty="0">
                <a:latin typeface="+mj-lt"/>
                <a:ea typeface="+mj-ea"/>
                <a:cs typeface="+mj-cs"/>
              </a:rPr>
              <a:t>Paradise Cut Bypass Expansion </a:t>
            </a:r>
          </a:p>
          <a:p>
            <a:pPr algn="ctr"/>
            <a:r>
              <a:rPr lang="en-US" sz="2400" b="1" kern="1200" dirty="0">
                <a:latin typeface="+mj-lt"/>
                <a:ea typeface="+mj-ea"/>
                <a:cs typeface="+mj-cs"/>
              </a:rPr>
              <a:t>and Multi-</a:t>
            </a:r>
            <a:r>
              <a:rPr lang="en-US" sz="2400" b="1" dirty="0">
                <a:latin typeface="+mj-lt"/>
                <a:ea typeface="+mj-ea"/>
                <a:cs typeface="+mj-cs"/>
              </a:rPr>
              <a:t>Benefit </a:t>
            </a:r>
            <a:r>
              <a:rPr lang="en-US" sz="2400" b="1" kern="1200" dirty="0">
                <a:latin typeface="+mj-lt"/>
                <a:ea typeface="+mj-ea"/>
                <a:cs typeface="+mj-cs"/>
              </a:rPr>
              <a:t>Project</a:t>
            </a:r>
          </a:p>
          <a:p>
            <a:pPr algn="ctr"/>
            <a:endParaRPr lang="en-US" sz="2400" b="1" dirty="0">
              <a:latin typeface="+mj-lt"/>
              <a:ea typeface="+mj-ea"/>
              <a:cs typeface="+mj-cs"/>
            </a:endParaRPr>
          </a:p>
          <a:p>
            <a:pPr algn="ctr"/>
            <a:r>
              <a:rPr lang="en-US" sz="2400" b="1" dirty="0">
                <a:latin typeface="+mj-lt"/>
                <a:ea typeface="+mj-ea"/>
                <a:cs typeface="+mj-cs"/>
              </a:rPr>
              <a:t>Advisory Committee Meeting</a:t>
            </a:r>
          </a:p>
          <a:p>
            <a:pPr algn="ctr"/>
            <a:r>
              <a:rPr lang="en-US" sz="2400" b="1" dirty="0">
                <a:latin typeface="+mj-lt"/>
                <a:ea typeface="+mj-ea"/>
                <a:cs typeface="+mj-cs"/>
              </a:rPr>
              <a:t>August 26, 2024</a:t>
            </a:r>
          </a:p>
          <a:p>
            <a:pPr algn="ctr"/>
            <a:r>
              <a:rPr lang="en-US" sz="2400" b="1" dirty="0">
                <a:latin typeface="+mj-lt"/>
                <a:ea typeface="+mj-ea"/>
                <a:cs typeface="+mj-cs"/>
              </a:rPr>
              <a:t>11.30 am – 1.00 pm</a:t>
            </a:r>
          </a:p>
          <a:p>
            <a:pPr algn="ctr"/>
            <a:endParaRPr lang="en-US" sz="2400" b="1" dirty="0">
              <a:latin typeface="+mj-lt"/>
              <a:ea typeface="+mj-ea"/>
              <a:cs typeface="+mj-cs"/>
            </a:endParaRPr>
          </a:p>
          <a:p>
            <a:pPr algn="ctr"/>
            <a:endParaRPr lang="en-US" sz="2400" b="1" dirty="0">
              <a:latin typeface="+mj-lt"/>
              <a:ea typeface="+mj-ea"/>
              <a:cs typeface="+mj-cs"/>
            </a:endParaRPr>
          </a:p>
          <a:p>
            <a:pPr algn="ctr"/>
            <a:endParaRPr lang="en-US" sz="2400" b="1" dirty="0">
              <a:latin typeface="+mj-lt"/>
              <a:ea typeface="+mj-ea"/>
              <a:cs typeface="+mj-cs"/>
            </a:endParaRPr>
          </a:p>
          <a:p>
            <a:pPr algn="ctr"/>
            <a:r>
              <a:rPr lang="en-US" sz="1400" b="1" dirty="0">
                <a:latin typeface="+mj-lt"/>
                <a:ea typeface="+mj-ea"/>
                <a:cs typeface="+mj-cs"/>
              </a:rPr>
              <a:t>Location: City of Lathrop City Council Chamber │ 390 Towne Centre Drive │ Lathrop, California 95330 </a:t>
            </a:r>
          </a:p>
          <a:p>
            <a:pPr algn="ctr"/>
            <a:endParaRPr lang="en-US" sz="1400" b="1" dirty="0">
              <a:latin typeface="+mj-lt"/>
              <a:ea typeface="+mj-ea"/>
              <a:cs typeface="+mj-cs"/>
            </a:endParaRPr>
          </a:p>
          <a:p>
            <a:pPr algn="r"/>
            <a:endParaRPr lang="en-US" sz="1400" b="1" dirty="0">
              <a:latin typeface="+mj-lt"/>
              <a:ea typeface="+mj-ea"/>
              <a:cs typeface="+mj-cs"/>
            </a:endParaRPr>
          </a:p>
          <a:p>
            <a:pPr algn="r"/>
            <a:r>
              <a:rPr lang="en-US" sz="1400" b="1" dirty="0">
                <a:latin typeface="+mj-lt"/>
                <a:ea typeface="+mj-ea"/>
                <a:cs typeface="+mj-cs"/>
              </a:rPr>
              <a:t>Glenn.Prasad@sjafca.org</a:t>
            </a:r>
          </a:p>
        </p:txBody>
      </p:sp>
    </p:spTree>
    <p:extLst>
      <p:ext uri="{BB962C8B-B14F-4D97-AF65-F5344CB8AC3E}">
        <p14:creationId xmlns:p14="http://schemas.microsoft.com/office/powerpoint/2010/main" val="1202806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C3FDB-43C4-8DAA-AC5D-257FC408E40C}"/>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5B36FD5F-B5A2-553F-F3DB-7D68CEA67E97}"/>
              </a:ext>
            </a:extLst>
          </p:cNvPr>
          <p:cNvSpPr>
            <a:spLocks noGrp="1"/>
          </p:cNvSpPr>
          <p:nvPr>
            <p:ph type="sldNum" sz="quarter" idx="12"/>
          </p:nvPr>
        </p:nvSpPr>
        <p:spPr>
          <a:xfrm>
            <a:off x="8630478" y="6336472"/>
            <a:ext cx="2743200" cy="365125"/>
          </a:xfrm>
        </p:spPr>
        <p:txBody>
          <a:bodyPr/>
          <a:lstStyle/>
          <a:p>
            <a:fld id="{8EE7FE50-EF63-4F1C-907E-A06A2B5E8A96}" type="slidenum">
              <a:rPr lang="en-US" smtClean="0"/>
              <a:t>2</a:t>
            </a:fld>
            <a:endParaRPr lang="en-US"/>
          </a:p>
        </p:txBody>
      </p:sp>
      <p:sp>
        <p:nvSpPr>
          <p:cNvPr id="5" name="Rectangle 4">
            <a:extLst>
              <a:ext uri="{FF2B5EF4-FFF2-40B4-BE49-F238E27FC236}">
                <a16:creationId xmlns:a16="http://schemas.microsoft.com/office/drawing/2014/main" id="{8D4A91E1-E84E-1196-B105-6E8CFB73EC2D}"/>
              </a:ext>
            </a:extLst>
          </p:cNvPr>
          <p:cNvSpPr/>
          <p:nvPr/>
        </p:nvSpPr>
        <p:spPr>
          <a:xfrm>
            <a:off x="0" y="0"/>
            <a:ext cx="3431421"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43D01E-DB3B-7B24-6CEA-3ED44B9538AD}"/>
              </a:ext>
            </a:extLst>
          </p:cNvPr>
          <p:cNvSpPr txBox="1"/>
          <p:nvPr/>
        </p:nvSpPr>
        <p:spPr>
          <a:xfrm>
            <a:off x="376930" y="2367171"/>
            <a:ext cx="3054491" cy="2123658"/>
          </a:xfrm>
          <a:prstGeom prst="rect">
            <a:avLst/>
          </a:prstGeom>
          <a:noFill/>
        </p:spPr>
        <p:txBody>
          <a:bodyPr wrap="square" rtlCol="0">
            <a:spAutoFit/>
          </a:bodyPr>
          <a:lstStyle/>
          <a:p>
            <a:r>
              <a:rPr lang="en-US" sz="4400" dirty="0">
                <a:solidFill>
                  <a:schemeClr val="bg1"/>
                </a:solidFill>
                <a:latin typeface="Avenir Book" panose="02000503020000020003" pitchFamily="2" charset="0"/>
              </a:rPr>
              <a:t>Advisory </a:t>
            </a:r>
          </a:p>
          <a:p>
            <a:r>
              <a:rPr lang="en-US" sz="4400" dirty="0">
                <a:solidFill>
                  <a:schemeClr val="bg1"/>
                </a:solidFill>
                <a:latin typeface="Avenir Book" panose="02000503020000020003" pitchFamily="2" charset="0"/>
              </a:rPr>
              <a:t>Committee </a:t>
            </a:r>
          </a:p>
          <a:p>
            <a:r>
              <a:rPr lang="en-US" sz="4400" dirty="0">
                <a:solidFill>
                  <a:schemeClr val="bg1"/>
                </a:solidFill>
                <a:latin typeface="Avenir Book" panose="02000503020000020003" pitchFamily="2" charset="0"/>
              </a:rPr>
              <a:t>Agenda</a:t>
            </a:r>
          </a:p>
        </p:txBody>
      </p:sp>
      <p:sp>
        <p:nvSpPr>
          <p:cNvPr id="10" name="Rectangle 9">
            <a:extLst>
              <a:ext uri="{FF2B5EF4-FFF2-40B4-BE49-F238E27FC236}">
                <a16:creationId xmlns:a16="http://schemas.microsoft.com/office/drawing/2014/main" id="{53253FFC-6B98-8311-6001-9D7CB42B19F6}"/>
              </a:ext>
            </a:extLst>
          </p:cNvPr>
          <p:cNvSpPr/>
          <p:nvPr/>
        </p:nvSpPr>
        <p:spPr>
          <a:xfrm rot="8067087" flipH="1">
            <a:off x="11863711" y="-163240"/>
            <a:ext cx="45719" cy="1002396"/>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1B9041D-4D20-0150-48B0-36333C0DF562}"/>
              </a:ext>
            </a:extLst>
          </p:cNvPr>
          <p:cNvSpPr/>
          <p:nvPr/>
        </p:nvSpPr>
        <p:spPr>
          <a:xfrm rot="8067087" flipH="1">
            <a:off x="11148038" y="-417599"/>
            <a:ext cx="49281" cy="290420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0F2C9883-F6FC-DF23-7299-416105FAFEC8}"/>
              </a:ext>
            </a:extLst>
          </p:cNvPr>
          <p:cNvSpPr/>
          <p:nvPr/>
        </p:nvSpPr>
        <p:spPr>
          <a:xfrm rot="8067087" flipH="1">
            <a:off x="11545455" y="-252081"/>
            <a:ext cx="45719" cy="1782872"/>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94270CB-8F22-553F-FC12-78F420659BDB}"/>
              </a:ext>
            </a:extLst>
          </p:cNvPr>
          <p:cNvSpPr txBox="1"/>
          <p:nvPr/>
        </p:nvSpPr>
        <p:spPr>
          <a:xfrm>
            <a:off x="3592286" y="337958"/>
            <a:ext cx="8409214" cy="6284862"/>
          </a:xfrm>
          <a:prstGeom prst="rect">
            <a:avLst/>
          </a:prstGeom>
          <a:noFill/>
        </p:spPr>
        <p:txBody>
          <a:bodyPr wrap="square" rtlCol="0">
            <a:spAutoFit/>
          </a:bodyPr>
          <a:lstStyle/>
          <a:p>
            <a:pPr marL="342900" indent="-342900">
              <a:lnSpc>
                <a:spcPct val="150000"/>
              </a:lnSpc>
              <a:buFont typeface="+mj-lt"/>
              <a:buAutoNum type="arabicPeriod"/>
            </a:pPr>
            <a:r>
              <a:rPr lang="en-US" dirty="0"/>
              <a:t>Administrative Matters (</a:t>
            </a:r>
            <a:r>
              <a:rPr lang="en-US" dirty="0" err="1"/>
              <a:t>Consero</a:t>
            </a:r>
            <a:r>
              <a:rPr lang="en-US" dirty="0"/>
              <a:t> Solutions)</a:t>
            </a:r>
          </a:p>
          <a:p>
            <a:pPr marL="800100" lvl="1" indent="-342900">
              <a:lnSpc>
                <a:spcPct val="150000"/>
              </a:lnSpc>
              <a:buFont typeface="+mj-lt"/>
              <a:buAutoNum type="alphaUcPeriod"/>
            </a:pPr>
            <a:r>
              <a:rPr lang="en-US" dirty="0"/>
              <a:t>Roll Call/ Sign up sheet</a:t>
            </a:r>
          </a:p>
          <a:p>
            <a:pPr marL="800100" lvl="1" indent="-342900">
              <a:lnSpc>
                <a:spcPct val="150000"/>
              </a:lnSpc>
              <a:buFont typeface="+mj-lt"/>
              <a:buAutoNum type="alphaUcPeriod"/>
            </a:pPr>
            <a:r>
              <a:rPr lang="en-US" dirty="0"/>
              <a:t>Approval of 7/1 Meeting Summary </a:t>
            </a:r>
            <a:r>
              <a:rPr lang="en-US" dirty="0">
                <a:solidFill>
                  <a:srgbClr val="FF0000"/>
                </a:solidFill>
              </a:rPr>
              <a:t>[Possible Action]</a:t>
            </a:r>
          </a:p>
          <a:p>
            <a:pPr marL="342900" indent="-342900">
              <a:lnSpc>
                <a:spcPct val="150000"/>
              </a:lnSpc>
              <a:buFont typeface="+mj-lt"/>
              <a:buAutoNum type="arabicPeriod"/>
            </a:pPr>
            <a:r>
              <a:rPr lang="en-US" dirty="0"/>
              <a:t>Approve Addition of Sacramento-San Joaquin Delta Conservancy as Advisory Committee Non-Voting Member </a:t>
            </a:r>
            <a:r>
              <a:rPr lang="en-US" dirty="0">
                <a:solidFill>
                  <a:srgbClr val="FF0000"/>
                </a:solidFill>
              </a:rPr>
              <a:t>[Possible Action] </a:t>
            </a:r>
            <a:r>
              <a:rPr lang="en-US" dirty="0"/>
              <a:t>(SJAFCA)</a:t>
            </a:r>
          </a:p>
          <a:p>
            <a:pPr marL="342900" indent="-342900">
              <a:lnSpc>
                <a:spcPct val="150000"/>
              </a:lnSpc>
              <a:buFont typeface="+mj-lt"/>
              <a:buAutoNum type="arabicPeriod"/>
            </a:pPr>
            <a:r>
              <a:rPr lang="en-US" dirty="0"/>
              <a:t>Recommend Official Project Name to SJAFCA  </a:t>
            </a:r>
            <a:r>
              <a:rPr lang="en-US" dirty="0">
                <a:solidFill>
                  <a:srgbClr val="FF0000"/>
                </a:solidFill>
              </a:rPr>
              <a:t>[Possible Action] </a:t>
            </a:r>
            <a:r>
              <a:rPr lang="en-US" dirty="0"/>
              <a:t>(SJAFCA)</a:t>
            </a:r>
          </a:p>
          <a:p>
            <a:pPr marL="342900" indent="-342900">
              <a:lnSpc>
                <a:spcPct val="150000"/>
              </a:lnSpc>
              <a:buFont typeface="+mj-lt"/>
              <a:buAutoNum type="arabicPeriod"/>
            </a:pPr>
            <a:r>
              <a:rPr lang="en-US" dirty="0"/>
              <a:t>Recommend Approval of Draft Decision Framework to SJAFCA </a:t>
            </a:r>
            <a:r>
              <a:rPr lang="en-US" dirty="0">
                <a:solidFill>
                  <a:srgbClr val="FF0000"/>
                </a:solidFill>
              </a:rPr>
              <a:t>[Possible Action] </a:t>
            </a:r>
            <a:r>
              <a:rPr lang="en-US" dirty="0"/>
              <a:t>(</a:t>
            </a:r>
            <a:r>
              <a:rPr lang="en-US" dirty="0" err="1"/>
              <a:t>Consero</a:t>
            </a:r>
            <a:r>
              <a:rPr lang="en-US" dirty="0"/>
              <a:t> Solutions/SJAFCA)</a:t>
            </a:r>
          </a:p>
          <a:p>
            <a:pPr marL="342900" indent="-342900">
              <a:lnSpc>
                <a:spcPct val="150000"/>
              </a:lnSpc>
              <a:buFont typeface="+mj-lt"/>
              <a:buAutoNum type="arabicPeriod"/>
            </a:pPr>
            <a:r>
              <a:rPr lang="en-US" dirty="0"/>
              <a:t>Review Draft Engagement Strategy (</a:t>
            </a:r>
            <a:r>
              <a:rPr lang="en-US" dirty="0" err="1"/>
              <a:t>Consero</a:t>
            </a:r>
            <a:r>
              <a:rPr lang="en-US" dirty="0"/>
              <a:t> Solutions/SJAFCA)</a:t>
            </a:r>
          </a:p>
          <a:p>
            <a:pPr marL="342900" indent="-342900">
              <a:lnSpc>
                <a:spcPct val="150000"/>
              </a:lnSpc>
              <a:buFont typeface="+mj-lt"/>
              <a:buAutoNum type="arabicPeriod"/>
            </a:pPr>
            <a:r>
              <a:rPr lang="en-US" dirty="0"/>
              <a:t>Recommend Project Goals, Objectives, and Study Area to SJAFCA </a:t>
            </a:r>
            <a:r>
              <a:rPr lang="en-US" dirty="0">
                <a:solidFill>
                  <a:srgbClr val="FF0000"/>
                </a:solidFill>
              </a:rPr>
              <a:t>[Possible Action] </a:t>
            </a:r>
            <a:r>
              <a:rPr lang="en-US" dirty="0"/>
              <a:t>(Wood Rodgers) </a:t>
            </a:r>
          </a:p>
          <a:p>
            <a:pPr marL="342900" indent="-342900">
              <a:lnSpc>
                <a:spcPct val="150000"/>
              </a:lnSpc>
              <a:buFont typeface="+mj-lt"/>
              <a:buAutoNum type="arabicPeriod"/>
            </a:pPr>
            <a:r>
              <a:rPr lang="en-US" dirty="0"/>
              <a:t>DWR and CVFPB Updates  (DWR and CVFPB)</a:t>
            </a:r>
          </a:p>
          <a:p>
            <a:pPr marL="342900" indent="-342900">
              <a:lnSpc>
                <a:spcPct val="150000"/>
              </a:lnSpc>
              <a:buFont typeface="+mj-lt"/>
              <a:buAutoNum type="arabicPeriod"/>
            </a:pPr>
            <a:r>
              <a:rPr lang="en-US" dirty="0"/>
              <a:t>Advisory Committee Comments </a:t>
            </a:r>
          </a:p>
          <a:p>
            <a:pPr marL="342900" indent="-342900">
              <a:lnSpc>
                <a:spcPct val="150000"/>
              </a:lnSpc>
              <a:buFont typeface="+mj-lt"/>
              <a:buAutoNum type="arabicPeriod"/>
            </a:pPr>
            <a:r>
              <a:rPr lang="en-US" dirty="0"/>
              <a:t>Public Comment </a:t>
            </a:r>
          </a:p>
          <a:p>
            <a:pPr marL="342900" indent="-342900">
              <a:lnSpc>
                <a:spcPct val="150000"/>
              </a:lnSpc>
              <a:buFont typeface="+mj-lt"/>
              <a:buAutoNum type="arabicPeriod"/>
            </a:pPr>
            <a:r>
              <a:rPr lang="en-US" dirty="0"/>
              <a:t>Adjournment </a:t>
            </a:r>
          </a:p>
        </p:txBody>
      </p:sp>
    </p:spTree>
    <p:extLst>
      <p:ext uri="{BB962C8B-B14F-4D97-AF65-F5344CB8AC3E}">
        <p14:creationId xmlns:p14="http://schemas.microsoft.com/office/powerpoint/2010/main" val="218554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498B3-06B8-95F3-AE3F-C83638DE9B1E}"/>
              </a:ext>
            </a:extLst>
          </p:cNvPr>
          <p:cNvSpPr>
            <a:spLocks noGrp="1"/>
          </p:cNvSpPr>
          <p:nvPr>
            <p:ph type="title"/>
          </p:nvPr>
        </p:nvSpPr>
        <p:spPr>
          <a:xfrm>
            <a:off x="640080" y="4777739"/>
            <a:ext cx="3418990" cy="1412119"/>
          </a:xfrm>
        </p:spPr>
        <p:txBody>
          <a:bodyPr>
            <a:normAutofit/>
          </a:bodyPr>
          <a:lstStyle/>
          <a:p>
            <a:r>
              <a:rPr lang="en-US" dirty="0"/>
              <a:t>Administrative Matters</a:t>
            </a:r>
          </a:p>
        </p:txBody>
      </p:sp>
      <p:pic>
        <p:nvPicPr>
          <p:cNvPr id="5" name="Picture 4">
            <a:extLst>
              <a:ext uri="{FF2B5EF4-FFF2-40B4-BE49-F238E27FC236}">
                <a16:creationId xmlns:a16="http://schemas.microsoft.com/office/drawing/2014/main" id="{FA63F42A-D648-BAC5-0939-FD1A2167DD59}"/>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3" name="Content Placeholder 2">
            <a:extLst>
              <a:ext uri="{FF2B5EF4-FFF2-40B4-BE49-F238E27FC236}">
                <a16:creationId xmlns:a16="http://schemas.microsoft.com/office/drawing/2014/main" id="{988618EB-AFA5-65DF-58FD-90CB82353D3B}"/>
              </a:ext>
            </a:extLst>
          </p:cNvPr>
          <p:cNvSpPr>
            <a:spLocks noGrp="1"/>
          </p:cNvSpPr>
          <p:nvPr>
            <p:ph idx="1"/>
          </p:nvPr>
        </p:nvSpPr>
        <p:spPr>
          <a:xfrm>
            <a:off x="4675198" y="5286703"/>
            <a:ext cx="6897626" cy="1021060"/>
          </a:xfrm>
        </p:spPr>
        <p:txBody>
          <a:bodyPr anchor="ctr">
            <a:normAutofit fontScale="92500" lnSpcReduction="10000"/>
          </a:bodyPr>
          <a:lstStyle/>
          <a:p>
            <a:r>
              <a:rPr lang="en-US" sz="2200" dirty="0"/>
              <a:t>Roll call/ sign up sheet</a:t>
            </a:r>
          </a:p>
          <a:p>
            <a:r>
              <a:rPr lang="en-US" sz="2200" dirty="0">
                <a:solidFill>
                  <a:srgbClr val="FF0000"/>
                </a:solidFill>
              </a:rPr>
              <a:t>Approval of Meeting Summary (Attachment A) [Possible Action]</a:t>
            </a:r>
            <a:endParaRPr lang="en-US" sz="2200" dirty="0"/>
          </a:p>
          <a:p>
            <a:endParaRPr lang="en-US" sz="2200" dirty="0"/>
          </a:p>
        </p:txBody>
      </p:sp>
      <p:sp>
        <p:nvSpPr>
          <p:cNvPr id="4" name="Slide Number Placeholder 3">
            <a:extLst>
              <a:ext uri="{FF2B5EF4-FFF2-40B4-BE49-F238E27FC236}">
                <a16:creationId xmlns:a16="http://schemas.microsoft.com/office/drawing/2014/main" id="{B50BA999-8865-FC6B-B3F0-0596C51E0FEA}"/>
              </a:ext>
            </a:extLst>
          </p:cNvPr>
          <p:cNvSpPr>
            <a:spLocks noGrp="1"/>
          </p:cNvSpPr>
          <p:nvPr>
            <p:ph type="sldNum" sz="quarter" idx="12"/>
          </p:nvPr>
        </p:nvSpPr>
        <p:spPr>
          <a:xfrm>
            <a:off x="8610600" y="6356350"/>
            <a:ext cx="2743200" cy="365125"/>
          </a:xfrm>
        </p:spPr>
        <p:txBody>
          <a:bodyPr>
            <a:normAutofit/>
          </a:bodyPr>
          <a:lstStyle/>
          <a:p>
            <a:pPr>
              <a:spcAft>
                <a:spcPts val="600"/>
              </a:spcAft>
            </a:pPr>
            <a:fld id="{8EE7FE50-EF63-4F1C-907E-A06A2B5E8A96}" type="slidenum">
              <a:rPr lang="en-US"/>
              <a:pPr>
                <a:spcAft>
                  <a:spcPts val="600"/>
                </a:spcAft>
              </a:pPr>
              <a:t>3</a:t>
            </a:fld>
            <a:endParaRPr lang="en-US"/>
          </a:p>
        </p:txBody>
      </p:sp>
      <p:pic>
        <p:nvPicPr>
          <p:cNvPr id="9" name="Picture 8">
            <a:extLst>
              <a:ext uri="{FF2B5EF4-FFF2-40B4-BE49-F238E27FC236}">
                <a16:creationId xmlns:a16="http://schemas.microsoft.com/office/drawing/2014/main" id="{4EA3007E-85C9-54EC-AE00-004DCDCBA5B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778661" y="6259176"/>
            <a:ext cx="2136989" cy="559472"/>
          </a:xfrm>
          <a:prstGeom prst="rect">
            <a:avLst/>
          </a:prstGeom>
        </p:spPr>
      </p:pic>
    </p:spTree>
    <p:extLst>
      <p:ext uri="{BB962C8B-B14F-4D97-AF65-F5344CB8AC3E}">
        <p14:creationId xmlns:p14="http://schemas.microsoft.com/office/powerpoint/2010/main" val="3061098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060F-4F2F-9381-2323-E111E56E58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A652A5-6F5A-CF84-8A6E-F3DFD339E388}"/>
              </a:ext>
            </a:extLst>
          </p:cNvPr>
          <p:cNvSpPr>
            <a:spLocks noGrp="1"/>
          </p:cNvSpPr>
          <p:nvPr>
            <p:ph type="title"/>
          </p:nvPr>
        </p:nvSpPr>
        <p:spPr>
          <a:xfrm>
            <a:off x="1959427" y="4814633"/>
            <a:ext cx="9654312" cy="1307890"/>
          </a:xfrm>
        </p:spPr>
        <p:txBody>
          <a:bodyPr>
            <a:normAutofit fontScale="90000"/>
          </a:bodyPr>
          <a:lstStyle/>
          <a:p>
            <a:r>
              <a:rPr lang="en-US" sz="3600" dirty="0"/>
              <a:t>Approve Addition of the Sacramento-San Joaquin Delta Conservancy as a Non-Voting Member to the Advisory Committee</a:t>
            </a:r>
          </a:p>
        </p:txBody>
      </p:sp>
      <p:sp>
        <p:nvSpPr>
          <p:cNvPr id="4" name="Slide Number Placeholder 3">
            <a:extLst>
              <a:ext uri="{FF2B5EF4-FFF2-40B4-BE49-F238E27FC236}">
                <a16:creationId xmlns:a16="http://schemas.microsoft.com/office/drawing/2014/main" id="{81291A15-43FA-E369-EE4F-7942A567FDFC}"/>
              </a:ext>
            </a:extLst>
          </p:cNvPr>
          <p:cNvSpPr>
            <a:spLocks noGrp="1"/>
          </p:cNvSpPr>
          <p:nvPr>
            <p:ph type="sldNum" sz="quarter" idx="12"/>
          </p:nvPr>
        </p:nvSpPr>
        <p:spPr>
          <a:xfrm>
            <a:off x="8966200" y="6356350"/>
            <a:ext cx="2743200" cy="365125"/>
          </a:xfrm>
        </p:spPr>
        <p:txBody>
          <a:bodyPr>
            <a:normAutofit/>
          </a:bodyPr>
          <a:lstStyle/>
          <a:p>
            <a:pPr>
              <a:spcAft>
                <a:spcPts val="600"/>
              </a:spcAft>
            </a:pPr>
            <a:fld id="{8EE7FE50-EF63-4F1C-907E-A06A2B5E8A96}" type="slidenum">
              <a:rPr lang="en-US">
                <a:solidFill>
                  <a:schemeClr val="tx1">
                    <a:lumMod val="75000"/>
                    <a:lumOff val="25000"/>
                  </a:schemeClr>
                </a:solidFill>
              </a:rPr>
              <a:pPr>
                <a:spcAft>
                  <a:spcPts val="600"/>
                </a:spcAft>
              </a:pPr>
              <a:t>4</a:t>
            </a:fld>
            <a:endParaRPr lang="en-US">
              <a:solidFill>
                <a:schemeClr val="tx1">
                  <a:lumMod val="75000"/>
                  <a:lumOff val="25000"/>
                </a:schemeClr>
              </a:solidFill>
            </a:endParaRPr>
          </a:p>
        </p:txBody>
      </p:sp>
      <p:pic>
        <p:nvPicPr>
          <p:cNvPr id="1026" name="Picture 2" descr="Organization Title">
            <a:extLst>
              <a:ext uri="{FF2B5EF4-FFF2-40B4-BE49-F238E27FC236}">
                <a16:creationId xmlns:a16="http://schemas.microsoft.com/office/drawing/2014/main" id="{2EAAC865-395E-6114-6107-7B41B881580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27787" y="2235589"/>
            <a:ext cx="8517591" cy="1825198"/>
          </a:xfrm>
          <a:prstGeom prst="rect">
            <a:avLst/>
          </a:prstGeom>
          <a:noFill/>
          <a:extLst>
            <a:ext uri="{909E8E84-426E-40DD-AFC4-6F175D3DCCD1}">
              <a14:hiddenFill xmlns:a14="http://schemas.microsoft.com/office/drawing/2010/main">
                <a:solidFill>
                  <a:srgbClr val="FFFFFF"/>
                </a:solidFill>
              </a14:hiddenFill>
            </a:ext>
          </a:extLst>
        </p:spPr>
      </p:pic>
      <p:sp>
        <p:nvSpPr>
          <p:cNvPr id="9" name="Title 1">
            <a:extLst>
              <a:ext uri="{FF2B5EF4-FFF2-40B4-BE49-F238E27FC236}">
                <a16:creationId xmlns:a16="http://schemas.microsoft.com/office/drawing/2014/main" id="{77F960CB-C364-0AF3-2A5A-0F392C9B9D92}"/>
              </a:ext>
            </a:extLst>
          </p:cNvPr>
          <p:cNvSpPr txBox="1">
            <a:spLocks/>
          </p:cNvSpPr>
          <p:nvPr/>
        </p:nvSpPr>
        <p:spPr>
          <a:xfrm>
            <a:off x="1959429" y="171863"/>
            <a:ext cx="9654311" cy="13078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0000"/>
                </a:solidFill>
              </a:rPr>
              <a:t>Approval of Advisory Committee Membership [Possible Action]</a:t>
            </a:r>
          </a:p>
        </p:txBody>
      </p:sp>
      <p:sp>
        <p:nvSpPr>
          <p:cNvPr id="10" name="Rectangle 9">
            <a:extLst>
              <a:ext uri="{FF2B5EF4-FFF2-40B4-BE49-F238E27FC236}">
                <a16:creationId xmlns:a16="http://schemas.microsoft.com/office/drawing/2014/main" id="{2551C721-E3CF-A9F3-F8D0-DE2A609404D9}"/>
              </a:ext>
            </a:extLst>
          </p:cNvPr>
          <p:cNvSpPr/>
          <p:nvPr/>
        </p:nvSpPr>
        <p:spPr>
          <a:xfrm>
            <a:off x="0" y="0"/>
            <a:ext cx="1681843"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44290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6ADF9B-91C3-556D-A4F7-1AAD46B9D6D2}"/>
              </a:ext>
            </a:extLst>
          </p:cNvPr>
          <p:cNvSpPr>
            <a:spLocks noGrp="1"/>
          </p:cNvSpPr>
          <p:nvPr>
            <p:ph idx="1"/>
          </p:nvPr>
        </p:nvSpPr>
        <p:spPr>
          <a:xfrm>
            <a:off x="2041071" y="1825625"/>
            <a:ext cx="9312728" cy="4351338"/>
          </a:xfrm>
        </p:spPr>
        <p:txBody>
          <a:bodyPr/>
          <a:lstStyle/>
          <a:p>
            <a:r>
              <a:rPr lang="en-US" sz="4000" dirty="0"/>
              <a:t>Proposed official Project name: “Paradise Cut Bypass Expansion and Multi-Benefit Project” </a:t>
            </a:r>
          </a:p>
          <a:p>
            <a:endParaRPr lang="en-US" dirty="0"/>
          </a:p>
        </p:txBody>
      </p:sp>
      <p:sp>
        <p:nvSpPr>
          <p:cNvPr id="4" name="Title 1">
            <a:extLst>
              <a:ext uri="{FF2B5EF4-FFF2-40B4-BE49-F238E27FC236}">
                <a16:creationId xmlns:a16="http://schemas.microsoft.com/office/drawing/2014/main" id="{4AB5510B-73BD-6D00-036D-02451BB5D4CD}"/>
              </a:ext>
            </a:extLst>
          </p:cNvPr>
          <p:cNvSpPr txBox="1">
            <a:spLocks/>
          </p:cNvSpPr>
          <p:nvPr/>
        </p:nvSpPr>
        <p:spPr>
          <a:xfrm>
            <a:off x="1845129" y="171863"/>
            <a:ext cx="9768611" cy="130789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dirty="0">
                <a:solidFill>
                  <a:srgbClr val="FF0000"/>
                </a:solidFill>
              </a:rPr>
              <a:t>Recommend Project Name to SJAFCA (Possible Action)</a:t>
            </a:r>
          </a:p>
        </p:txBody>
      </p:sp>
      <p:sp>
        <p:nvSpPr>
          <p:cNvPr id="5" name="Rectangle 4">
            <a:extLst>
              <a:ext uri="{FF2B5EF4-FFF2-40B4-BE49-F238E27FC236}">
                <a16:creationId xmlns:a16="http://schemas.microsoft.com/office/drawing/2014/main" id="{12628AB4-8711-3051-D235-C4C95FA5AB9F}"/>
              </a:ext>
            </a:extLst>
          </p:cNvPr>
          <p:cNvSpPr/>
          <p:nvPr/>
        </p:nvSpPr>
        <p:spPr>
          <a:xfrm>
            <a:off x="0" y="0"/>
            <a:ext cx="1681843" cy="6858000"/>
          </a:xfrm>
          <a:prstGeom prst="rect">
            <a:avLst/>
          </a:prstGeom>
          <a:gradFill flip="none" rotWithShape="1">
            <a:gsLst>
              <a:gs pos="65000">
                <a:srgbClr val="13539D"/>
              </a:gs>
              <a:gs pos="18000">
                <a:srgbClr val="01AC9A"/>
              </a:gs>
              <a:gs pos="0">
                <a:srgbClr val="01C699"/>
              </a:gs>
              <a:gs pos="40000">
                <a:srgbClr val="09819A"/>
              </a:gs>
              <a:gs pos="100000">
                <a:srgbClr val="1A379D"/>
              </a:gs>
            </a:gsLst>
            <a:lin ang="135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3">
            <a:extLst>
              <a:ext uri="{FF2B5EF4-FFF2-40B4-BE49-F238E27FC236}">
                <a16:creationId xmlns:a16="http://schemas.microsoft.com/office/drawing/2014/main" id="{FA59D52B-D264-C4CA-094E-8E52A2A3ED1E}"/>
              </a:ext>
            </a:extLst>
          </p:cNvPr>
          <p:cNvSpPr>
            <a:spLocks noGrp="1"/>
          </p:cNvSpPr>
          <p:nvPr>
            <p:ph type="sldNum" sz="quarter" idx="12"/>
          </p:nvPr>
        </p:nvSpPr>
        <p:spPr>
          <a:xfrm>
            <a:off x="8966200" y="6356350"/>
            <a:ext cx="2743200" cy="365125"/>
          </a:xfrm>
        </p:spPr>
        <p:txBody>
          <a:bodyPr>
            <a:normAutofit/>
          </a:bodyPr>
          <a:lstStyle/>
          <a:p>
            <a:pPr>
              <a:spcAft>
                <a:spcPts val="600"/>
              </a:spcAft>
            </a:pPr>
            <a:fld id="{8EE7FE50-EF63-4F1C-907E-A06A2B5E8A96}" type="slidenum">
              <a:rPr lang="en-US">
                <a:solidFill>
                  <a:schemeClr val="tx1">
                    <a:lumMod val="75000"/>
                    <a:lumOff val="25000"/>
                  </a:schemeClr>
                </a:solidFill>
              </a:rPr>
              <a:pPr>
                <a:spcAft>
                  <a:spcPts val="600"/>
                </a:spcAft>
              </a:pPr>
              <a:t>5</a:t>
            </a:fld>
            <a:endParaRPr lang="en-US">
              <a:solidFill>
                <a:schemeClr val="tx1">
                  <a:lumMod val="75000"/>
                  <a:lumOff val="25000"/>
                </a:schemeClr>
              </a:solidFill>
            </a:endParaRPr>
          </a:p>
        </p:txBody>
      </p:sp>
    </p:spTree>
    <p:extLst>
      <p:ext uri="{BB962C8B-B14F-4D97-AF65-F5344CB8AC3E}">
        <p14:creationId xmlns:p14="http://schemas.microsoft.com/office/powerpoint/2010/main" val="4395416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F569DF9-2F02-65F3-2A57-45FE4A6366AB}"/>
              </a:ext>
            </a:extLst>
          </p:cNvPr>
          <p:cNvSpPr/>
          <p:nvPr/>
        </p:nvSpPr>
        <p:spPr>
          <a:xfrm>
            <a:off x="-79030" y="-73856"/>
            <a:ext cx="12506178" cy="7005711"/>
          </a:xfrm>
          <a:prstGeom prst="rect">
            <a:avLst/>
          </a:prstGeom>
          <a:gradFill>
            <a:gsLst>
              <a:gs pos="0">
                <a:srgbClr val="50C599"/>
              </a:gs>
              <a:gs pos="97000">
                <a:srgbClr val="263C9D"/>
              </a:gs>
            </a:gsLst>
            <a:lin ang="150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A28987C9-FB25-9CD9-5ADD-009518012027}"/>
              </a:ext>
            </a:extLst>
          </p:cNvPr>
          <p:cNvSpPr txBox="1">
            <a:spLocks/>
          </p:cNvSpPr>
          <p:nvPr/>
        </p:nvSpPr>
        <p:spPr>
          <a:xfrm>
            <a:off x="1169068" y="4082883"/>
            <a:ext cx="839002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Avenir Book" panose="02000503020000020003" pitchFamily="2" charset="0"/>
              </a:rPr>
              <a:t>Decision Framework</a:t>
            </a:r>
          </a:p>
        </p:txBody>
      </p:sp>
    </p:spTree>
    <p:extLst>
      <p:ext uri="{BB962C8B-B14F-4D97-AF65-F5344CB8AC3E}">
        <p14:creationId xmlns:p14="http://schemas.microsoft.com/office/powerpoint/2010/main" val="818443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13B2E-1547-52E9-6803-11F7BC36593F}"/>
              </a:ext>
            </a:extLst>
          </p:cNvPr>
          <p:cNvSpPr>
            <a:spLocks noGrp="1"/>
          </p:cNvSpPr>
          <p:nvPr>
            <p:ph type="title"/>
          </p:nvPr>
        </p:nvSpPr>
        <p:spPr/>
        <p:txBody>
          <a:bodyPr/>
          <a:lstStyle/>
          <a:p>
            <a:r>
              <a:rPr lang="en-US" dirty="0"/>
              <a:t>Decision Framework (Attachment B)</a:t>
            </a:r>
          </a:p>
        </p:txBody>
      </p:sp>
      <p:sp>
        <p:nvSpPr>
          <p:cNvPr id="4" name="Text Placeholder 3">
            <a:extLst>
              <a:ext uri="{FF2B5EF4-FFF2-40B4-BE49-F238E27FC236}">
                <a16:creationId xmlns:a16="http://schemas.microsoft.com/office/drawing/2014/main" id="{9B4A7AAA-1E75-E668-FD0E-6C73043A783B}"/>
              </a:ext>
            </a:extLst>
          </p:cNvPr>
          <p:cNvSpPr>
            <a:spLocks noGrp="1"/>
          </p:cNvSpPr>
          <p:nvPr>
            <p:ph type="body" sz="quarter" idx="10"/>
          </p:nvPr>
        </p:nvSpPr>
        <p:spPr/>
        <p:txBody>
          <a:bodyPr>
            <a:normAutofit fontScale="85000" lnSpcReduction="10000"/>
          </a:bodyPr>
          <a:lstStyle/>
          <a:p>
            <a:r>
              <a:rPr lang="en-US" b="0" dirty="0"/>
              <a:t>Purpose: outlines the responsibilities, composition, and governance processes of the entities responsible for advice and decisions related the Project.</a:t>
            </a:r>
          </a:p>
          <a:p>
            <a:endParaRPr lang="en-US" b="0" dirty="0"/>
          </a:p>
          <a:p>
            <a:r>
              <a:rPr lang="en-US" b="0" dirty="0"/>
              <a:t>Includes Roles and Responsibilities for: SJAFCA, DWR, Advisory Committee, Technical Review Panel, and the Consultant Team</a:t>
            </a:r>
          </a:p>
          <a:p>
            <a:endParaRPr lang="en-US" b="0" dirty="0"/>
          </a:p>
          <a:p>
            <a:r>
              <a:rPr lang="en-US" b="0" dirty="0"/>
              <a:t>Approval: signed by the Advisory Committee Chair and SJAFCA Executive Director</a:t>
            </a:r>
          </a:p>
          <a:p>
            <a:endParaRPr lang="en-US" b="0" dirty="0"/>
          </a:p>
          <a:p>
            <a:r>
              <a:rPr lang="en-US" b="0" dirty="0"/>
              <a:t> </a:t>
            </a:r>
          </a:p>
          <a:p>
            <a:pPr marL="342900" indent="-342900">
              <a:buFont typeface="Arial" panose="020B0604020202020204" pitchFamily="34" charset="0"/>
              <a:buChar char="•"/>
            </a:pPr>
            <a:endParaRPr lang="en-US" dirty="0"/>
          </a:p>
        </p:txBody>
      </p:sp>
      <p:sp>
        <p:nvSpPr>
          <p:cNvPr id="5" name="Slide Number Placeholder 3">
            <a:extLst>
              <a:ext uri="{FF2B5EF4-FFF2-40B4-BE49-F238E27FC236}">
                <a16:creationId xmlns:a16="http://schemas.microsoft.com/office/drawing/2014/main" id="{C3C763F0-B421-02B9-4125-37413B5AB73F}"/>
              </a:ext>
            </a:extLst>
          </p:cNvPr>
          <p:cNvSpPr txBox="1">
            <a:spLocks/>
          </p:cNvSpPr>
          <p:nvPr/>
        </p:nvSpPr>
        <p:spPr>
          <a:xfrm>
            <a:off x="202027" y="6436603"/>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solidFill>
                  <a:schemeClr val="bg1"/>
                </a:solidFill>
              </a:rPr>
              <a:pPr>
                <a:spcAft>
                  <a:spcPts val="600"/>
                </a:spcAft>
              </a:pPr>
              <a:t>7</a:t>
            </a:fld>
            <a:endParaRPr lang="en-US">
              <a:solidFill>
                <a:schemeClr val="bg1"/>
              </a:solidFill>
            </a:endParaRPr>
          </a:p>
        </p:txBody>
      </p:sp>
    </p:spTree>
    <p:extLst>
      <p:ext uri="{BB962C8B-B14F-4D97-AF65-F5344CB8AC3E}">
        <p14:creationId xmlns:p14="http://schemas.microsoft.com/office/powerpoint/2010/main" val="3198600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7D19D-8F0B-16ED-2AC0-5F6A9E386000}"/>
              </a:ext>
            </a:extLst>
          </p:cNvPr>
          <p:cNvSpPr>
            <a:spLocks noGrp="1"/>
          </p:cNvSpPr>
          <p:nvPr>
            <p:ph type="title"/>
          </p:nvPr>
        </p:nvSpPr>
        <p:spPr>
          <a:xfrm>
            <a:off x="633999" y="4550229"/>
            <a:ext cx="10909073" cy="1057655"/>
          </a:xfrm>
        </p:spPr>
        <p:txBody>
          <a:bodyPr vert="horz" lIns="91440" tIns="45720" rIns="91440" bIns="45720" rtlCol="0" anchor="b">
            <a:normAutofit/>
          </a:bodyPr>
          <a:lstStyle/>
          <a:p>
            <a:r>
              <a:rPr lang="en-US" sz="3600" dirty="0">
                <a:solidFill>
                  <a:schemeClr val="tx1">
                    <a:lumMod val="85000"/>
                    <a:lumOff val="15000"/>
                  </a:schemeClr>
                </a:solidFill>
              </a:rPr>
              <a:t>Updated Advisory Committee Membership</a:t>
            </a:r>
          </a:p>
        </p:txBody>
      </p:sp>
      <p:sp>
        <p:nvSpPr>
          <p:cNvPr id="4" name="Slide Number Placeholder 3">
            <a:extLst>
              <a:ext uri="{FF2B5EF4-FFF2-40B4-BE49-F238E27FC236}">
                <a16:creationId xmlns:a16="http://schemas.microsoft.com/office/drawing/2014/main" id="{5A045410-86A4-A19D-C66F-88819B4D3770}"/>
              </a:ext>
            </a:extLst>
          </p:cNvPr>
          <p:cNvSpPr>
            <a:spLocks noGrp="1"/>
          </p:cNvSpPr>
          <p:nvPr>
            <p:ph type="sldNum" sz="quarter" idx="12"/>
          </p:nvPr>
        </p:nvSpPr>
        <p:spPr>
          <a:xfrm>
            <a:off x="9900458" y="6459785"/>
            <a:ext cx="1312025" cy="365125"/>
          </a:xfrm>
        </p:spPr>
        <p:txBody>
          <a:bodyPr vert="horz" lIns="91440" tIns="45720" rIns="91440" bIns="45720" rtlCol="0" anchor="ctr">
            <a:normAutofit/>
          </a:bodyPr>
          <a:lstStyle/>
          <a:p>
            <a:pPr defTabSz="457200">
              <a:spcAft>
                <a:spcPts val="600"/>
              </a:spcAft>
            </a:pPr>
            <a:fld id="{C2D2714D-8007-437F-9D56-CFF50BD9A461}" type="slidenum">
              <a:rPr lang="en-US" smtClean="0"/>
              <a:pPr defTabSz="457200">
                <a:spcAft>
                  <a:spcPts val="600"/>
                </a:spcAft>
              </a:pPr>
              <a:t>8</a:t>
            </a:fld>
            <a:endParaRPr lang="en-US"/>
          </a:p>
        </p:txBody>
      </p:sp>
      <p:pic>
        <p:nvPicPr>
          <p:cNvPr id="10" name="Picture 9" descr="A diagram of a company's company&#10;&#10;Description automatically generated">
            <a:extLst>
              <a:ext uri="{FF2B5EF4-FFF2-40B4-BE49-F238E27FC236}">
                <a16:creationId xmlns:a16="http://schemas.microsoft.com/office/drawing/2014/main" id="{463CE0C6-A4C8-A08B-67A3-29C6B2E56E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10469" b="17377"/>
          <a:stretch/>
        </p:blipFill>
        <p:spPr bwMode="auto">
          <a:xfrm>
            <a:off x="3539500" y="316773"/>
            <a:ext cx="5098069" cy="476228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0307350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2A9B-9964-FC42-A013-042138054F91}"/>
              </a:ext>
            </a:extLst>
          </p:cNvPr>
          <p:cNvSpPr>
            <a:spLocks noGrp="1"/>
          </p:cNvSpPr>
          <p:nvPr>
            <p:ph type="title"/>
          </p:nvPr>
        </p:nvSpPr>
        <p:spPr>
          <a:xfrm>
            <a:off x="328194" y="1724025"/>
            <a:ext cx="10515600" cy="789907"/>
          </a:xfrm>
        </p:spPr>
        <p:txBody>
          <a:bodyPr/>
          <a:lstStyle/>
          <a:p>
            <a:r>
              <a:rPr lang="en-US" dirty="0"/>
              <a:t>Team Organization</a:t>
            </a:r>
          </a:p>
        </p:txBody>
      </p:sp>
      <p:sp>
        <p:nvSpPr>
          <p:cNvPr id="3" name="Slide Number Placeholder 2">
            <a:extLst>
              <a:ext uri="{FF2B5EF4-FFF2-40B4-BE49-F238E27FC236}">
                <a16:creationId xmlns:a16="http://schemas.microsoft.com/office/drawing/2014/main" id="{3C3AB0E9-0011-D0A1-F142-2A0586DB2B46}"/>
              </a:ext>
            </a:extLst>
          </p:cNvPr>
          <p:cNvSpPr>
            <a:spLocks noGrp="1"/>
          </p:cNvSpPr>
          <p:nvPr>
            <p:ph type="sldNum" sz="quarter" idx="4"/>
          </p:nvPr>
        </p:nvSpPr>
        <p:spPr>
          <a:xfrm>
            <a:off x="122321" y="6410581"/>
            <a:ext cx="695826"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C0226AD-77F7-45E6-9DC5-E20DF6C30660}" type="slidenum">
              <a:rPr lang="en-US" smtClean="0"/>
              <a:pPr/>
              <a:t>9</a:t>
            </a:fld>
            <a:endParaRPr lang="en-US"/>
          </a:p>
        </p:txBody>
      </p:sp>
      <p:sp>
        <p:nvSpPr>
          <p:cNvPr id="4" name="Slide Number Placeholder 3">
            <a:extLst>
              <a:ext uri="{FF2B5EF4-FFF2-40B4-BE49-F238E27FC236}">
                <a16:creationId xmlns:a16="http://schemas.microsoft.com/office/drawing/2014/main" id="{CF9E8678-384A-B207-3883-AE3E0A8B8143}"/>
              </a:ext>
            </a:extLst>
          </p:cNvPr>
          <p:cNvSpPr>
            <a:spLocks noGrp="1"/>
          </p:cNvSpPr>
          <p:nvPr>
            <p:ph type="sldNum" sz="quarter" idx="12"/>
          </p:nvPr>
        </p:nvSpPr>
        <p:spPr>
          <a:xfrm>
            <a:off x="8966200" y="6356350"/>
            <a:ext cx="2743200" cy="365125"/>
          </a:xfrm>
        </p:spPr>
        <p:txBody>
          <a:bodyPr>
            <a:normAutofit/>
          </a:bodyPr>
          <a:lstStyle/>
          <a:p>
            <a:pPr>
              <a:spcAft>
                <a:spcPts val="600"/>
              </a:spcAft>
            </a:pPr>
            <a:fld id="{8EE7FE50-EF63-4F1C-907E-A06A2B5E8A96}" type="slidenum">
              <a:rPr lang="en-US">
                <a:solidFill>
                  <a:schemeClr val="tx1">
                    <a:lumMod val="75000"/>
                    <a:lumOff val="25000"/>
                  </a:schemeClr>
                </a:solidFill>
              </a:rPr>
              <a:pPr>
                <a:spcAft>
                  <a:spcPts val="600"/>
                </a:spcAft>
              </a:pPr>
              <a:t>9</a:t>
            </a:fld>
            <a:endParaRPr lang="en-US">
              <a:solidFill>
                <a:schemeClr val="tx1">
                  <a:lumMod val="75000"/>
                  <a:lumOff val="25000"/>
                </a:schemeClr>
              </a:solidFill>
            </a:endParaRPr>
          </a:p>
        </p:txBody>
      </p:sp>
      <p:pic>
        <p:nvPicPr>
          <p:cNvPr id="5" name="Picture 4" descr="A group of colorful rectangular signs&#10;&#10;Description automatically generated with medium confidence">
            <a:extLst>
              <a:ext uri="{FF2B5EF4-FFF2-40B4-BE49-F238E27FC236}">
                <a16:creationId xmlns:a16="http://schemas.microsoft.com/office/drawing/2014/main" id="{AB10A98D-5B12-ABBB-E569-F45B209EFC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68445" y="-508870"/>
            <a:ext cx="5690908" cy="7366870"/>
          </a:xfrm>
          <a:prstGeom prst="rect">
            <a:avLst/>
          </a:prstGeom>
        </p:spPr>
      </p:pic>
    </p:spTree>
    <p:extLst>
      <p:ext uri="{BB962C8B-B14F-4D97-AF65-F5344CB8AC3E}">
        <p14:creationId xmlns:p14="http://schemas.microsoft.com/office/powerpoint/2010/main" val="3146795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C2A9B-9964-FC42-A013-042138054F91}"/>
              </a:ext>
            </a:extLst>
          </p:cNvPr>
          <p:cNvSpPr>
            <a:spLocks noGrp="1"/>
          </p:cNvSpPr>
          <p:nvPr>
            <p:ph type="title"/>
          </p:nvPr>
        </p:nvSpPr>
        <p:spPr>
          <a:xfrm>
            <a:off x="470234" y="428625"/>
            <a:ext cx="10515600" cy="789907"/>
          </a:xfrm>
        </p:spPr>
        <p:txBody>
          <a:bodyPr/>
          <a:lstStyle/>
          <a:p>
            <a:r>
              <a:rPr lang="en-US" dirty="0"/>
              <a:t>Decision-Making</a:t>
            </a:r>
          </a:p>
        </p:txBody>
      </p:sp>
      <p:sp>
        <p:nvSpPr>
          <p:cNvPr id="3" name="Slide Number Placeholder 2">
            <a:extLst>
              <a:ext uri="{FF2B5EF4-FFF2-40B4-BE49-F238E27FC236}">
                <a16:creationId xmlns:a16="http://schemas.microsoft.com/office/drawing/2014/main" id="{3C3AB0E9-0011-D0A1-F142-2A0586DB2B46}"/>
              </a:ext>
            </a:extLst>
          </p:cNvPr>
          <p:cNvSpPr>
            <a:spLocks noGrp="1"/>
          </p:cNvSpPr>
          <p:nvPr>
            <p:ph type="sldNum" sz="quarter" idx="4"/>
          </p:nvPr>
        </p:nvSpPr>
        <p:spPr>
          <a:xfrm>
            <a:off x="122321" y="6410581"/>
            <a:ext cx="695826" cy="365125"/>
          </a:xfrm>
          <a:prstGeom prst="rect">
            <a:avLst/>
          </a:prstGeom>
        </p:spPr>
        <p:txBody>
          <a:bodyPr vert="horz" lIns="91440" tIns="45720" rIns="91440" bIns="45720" rtlCol="0" anchor="ctr"/>
          <a:lstStyle>
            <a:defPPr>
              <a:defRPr lang="en-US"/>
            </a:defPPr>
            <a:lvl1pPr marL="0" algn="l" defTabSz="914400" rtl="0" eaLnBrk="1" latinLnBrk="0" hangingPunct="1">
              <a:defRPr sz="10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C0226AD-77F7-45E6-9DC5-E20DF6C30660}" type="slidenum">
              <a:rPr lang="en-US" smtClean="0"/>
              <a:pPr/>
              <a:t>10</a:t>
            </a:fld>
            <a:endParaRPr lang="en-US"/>
          </a:p>
        </p:txBody>
      </p:sp>
      <p:pic>
        <p:nvPicPr>
          <p:cNvPr id="7" name="Picture 6" descr="A diagram of a company&#10;&#10;Description automatically generated">
            <a:extLst>
              <a:ext uri="{FF2B5EF4-FFF2-40B4-BE49-F238E27FC236}">
                <a16:creationId xmlns:a16="http://schemas.microsoft.com/office/drawing/2014/main" id="{E34D1A67-E2AF-DAA7-A93F-275B591D95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393301"/>
            <a:ext cx="12336987" cy="5200041"/>
          </a:xfrm>
          <a:prstGeom prst="rect">
            <a:avLst/>
          </a:prstGeom>
        </p:spPr>
      </p:pic>
      <p:sp>
        <p:nvSpPr>
          <p:cNvPr id="4" name="Slide Number Placeholder 3">
            <a:extLst>
              <a:ext uri="{FF2B5EF4-FFF2-40B4-BE49-F238E27FC236}">
                <a16:creationId xmlns:a16="http://schemas.microsoft.com/office/drawing/2014/main" id="{9C34C5BD-1045-4418-89D9-F7B4DFD6C336}"/>
              </a:ext>
            </a:extLst>
          </p:cNvPr>
          <p:cNvSpPr>
            <a:spLocks noGrp="1"/>
          </p:cNvSpPr>
          <p:nvPr>
            <p:ph type="sldNum" sz="quarter" idx="12"/>
          </p:nvPr>
        </p:nvSpPr>
        <p:spPr>
          <a:xfrm>
            <a:off x="8966200" y="6356350"/>
            <a:ext cx="2743200" cy="365125"/>
          </a:xfrm>
        </p:spPr>
        <p:txBody>
          <a:bodyPr>
            <a:normAutofit/>
          </a:bodyPr>
          <a:lstStyle/>
          <a:p>
            <a:pPr>
              <a:spcAft>
                <a:spcPts val="600"/>
              </a:spcAft>
            </a:pPr>
            <a:fld id="{8EE7FE50-EF63-4F1C-907E-A06A2B5E8A96}" type="slidenum">
              <a:rPr lang="en-US">
                <a:solidFill>
                  <a:schemeClr val="tx1">
                    <a:lumMod val="75000"/>
                    <a:lumOff val="25000"/>
                  </a:schemeClr>
                </a:solidFill>
              </a:rPr>
              <a:pPr>
                <a:spcAft>
                  <a:spcPts val="600"/>
                </a:spcAft>
              </a:pPr>
              <a:t>10</a:t>
            </a:fld>
            <a:endParaRPr lang="en-US">
              <a:solidFill>
                <a:schemeClr val="tx1">
                  <a:lumMod val="75000"/>
                  <a:lumOff val="25000"/>
                </a:schemeClr>
              </a:solidFill>
            </a:endParaRPr>
          </a:p>
        </p:txBody>
      </p:sp>
    </p:spTree>
    <p:extLst>
      <p:ext uri="{BB962C8B-B14F-4D97-AF65-F5344CB8AC3E}">
        <p14:creationId xmlns:p14="http://schemas.microsoft.com/office/powerpoint/2010/main" val="18660072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50347C-8723-1711-43C3-D567D4C0BE59}"/>
              </a:ext>
            </a:extLst>
          </p:cNvPr>
          <p:cNvSpPr>
            <a:spLocks noGrp="1"/>
          </p:cNvSpPr>
          <p:nvPr>
            <p:ph type="title"/>
          </p:nvPr>
        </p:nvSpPr>
        <p:spPr/>
        <p:txBody>
          <a:bodyPr>
            <a:normAutofit/>
          </a:bodyPr>
          <a:lstStyle/>
          <a:p>
            <a:r>
              <a:rPr lang="en-US" sz="6000" b="1" dirty="0">
                <a:latin typeface="Avenir Book" panose="02000503020000020003" pitchFamily="2" charset="0"/>
              </a:rPr>
              <a:t>Engagement Strategy</a:t>
            </a:r>
          </a:p>
        </p:txBody>
      </p:sp>
    </p:spTree>
    <p:extLst>
      <p:ext uri="{BB962C8B-B14F-4D97-AF65-F5344CB8AC3E}">
        <p14:creationId xmlns:p14="http://schemas.microsoft.com/office/powerpoint/2010/main" val="1085656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81AEF6-9A25-5EC9-2B8F-927FF5C99BEC}"/>
              </a:ext>
            </a:extLst>
          </p:cNvPr>
          <p:cNvSpPr/>
          <p:nvPr/>
        </p:nvSpPr>
        <p:spPr>
          <a:xfrm>
            <a:off x="-13252" y="-1"/>
            <a:ext cx="12205252" cy="1399382"/>
          </a:xfrm>
          <a:prstGeom prst="rect">
            <a:avLst/>
          </a:prstGeom>
          <a:solidFill>
            <a:srgbClr val="435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292A99-B029-1BEE-AD2E-5F813CA041A5}"/>
              </a:ext>
            </a:extLst>
          </p:cNvPr>
          <p:cNvSpPr>
            <a:spLocks noGrp="1"/>
          </p:cNvSpPr>
          <p:nvPr>
            <p:ph type="title"/>
          </p:nvPr>
        </p:nvSpPr>
        <p:spPr>
          <a:xfrm>
            <a:off x="1235676" y="73818"/>
            <a:ext cx="10515600" cy="1325563"/>
          </a:xfrm>
        </p:spPr>
        <p:txBody>
          <a:bodyPr>
            <a:normAutofit/>
          </a:bodyPr>
          <a:lstStyle/>
          <a:p>
            <a:pPr algn="ctr"/>
            <a:r>
              <a:rPr lang="en-US" sz="4300" b="1" dirty="0">
                <a:solidFill>
                  <a:schemeClr val="bg1"/>
                </a:solidFill>
                <a:latin typeface="Avenir Book" panose="02000503020000020003" pitchFamily="2" charset="0"/>
              </a:rPr>
              <a:t>Engagement Strategy </a:t>
            </a:r>
            <a:br>
              <a:rPr lang="en-US" sz="4300" b="1" dirty="0">
                <a:solidFill>
                  <a:schemeClr val="bg1"/>
                </a:solidFill>
                <a:latin typeface="Avenir Book" panose="02000503020000020003" pitchFamily="2" charset="0"/>
              </a:rPr>
            </a:br>
            <a:r>
              <a:rPr lang="en-US" sz="4300" b="1" dirty="0">
                <a:solidFill>
                  <a:schemeClr val="bg1"/>
                </a:solidFill>
                <a:latin typeface="Avenir Book" panose="02000503020000020003" pitchFamily="2" charset="0"/>
              </a:rPr>
              <a:t>Schedule</a:t>
            </a:r>
          </a:p>
        </p:txBody>
      </p:sp>
      <p:pic>
        <p:nvPicPr>
          <p:cNvPr id="4" name="Picture 3">
            <a:extLst>
              <a:ext uri="{FF2B5EF4-FFF2-40B4-BE49-F238E27FC236}">
                <a16:creationId xmlns:a16="http://schemas.microsoft.com/office/drawing/2014/main" id="{CE1C1D65-337F-CDFE-4383-D4942417F481}"/>
              </a:ext>
            </a:extLst>
          </p:cNvPr>
          <p:cNvPicPr>
            <a:picLocks noChangeAspect="1"/>
          </p:cNvPicPr>
          <p:nvPr/>
        </p:nvPicPr>
        <p:blipFill>
          <a:blip r:embed="rId3"/>
          <a:stretch>
            <a:fillRect/>
          </a:stretch>
        </p:blipFill>
        <p:spPr>
          <a:xfrm>
            <a:off x="9596667" y="6267398"/>
            <a:ext cx="2154609" cy="269326"/>
          </a:xfrm>
          <a:prstGeom prst="rect">
            <a:avLst/>
          </a:prstGeom>
        </p:spPr>
      </p:pic>
      <p:grpSp>
        <p:nvGrpSpPr>
          <p:cNvPr id="28" name="Group 27">
            <a:extLst>
              <a:ext uri="{FF2B5EF4-FFF2-40B4-BE49-F238E27FC236}">
                <a16:creationId xmlns:a16="http://schemas.microsoft.com/office/drawing/2014/main" id="{18182B0E-B588-9E7A-F584-2D46E858A14E}"/>
              </a:ext>
            </a:extLst>
          </p:cNvPr>
          <p:cNvGrpSpPr/>
          <p:nvPr/>
        </p:nvGrpSpPr>
        <p:grpSpPr>
          <a:xfrm>
            <a:off x="322899" y="1607171"/>
            <a:ext cx="11719197" cy="4452437"/>
            <a:chOff x="236401" y="1607171"/>
            <a:chExt cx="11719197" cy="4452437"/>
          </a:xfrm>
        </p:grpSpPr>
        <p:cxnSp>
          <p:nvCxnSpPr>
            <p:cNvPr id="24" name="Straight Connector 23">
              <a:extLst>
                <a:ext uri="{FF2B5EF4-FFF2-40B4-BE49-F238E27FC236}">
                  <a16:creationId xmlns:a16="http://schemas.microsoft.com/office/drawing/2014/main" id="{53F5AEC7-BC55-8364-0502-568A55928140}"/>
                </a:ext>
              </a:extLst>
            </p:cNvPr>
            <p:cNvCxnSpPr>
              <a:cxnSpLocks/>
            </p:cNvCxnSpPr>
            <p:nvPr/>
          </p:nvCxnSpPr>
          <p:spPr>
            <a:xfrm flipV="1">
              <a:off x="10661704" y="4666863"/>
              <a:ext cx="7994" cy="662056"/>
            </a:xfrm>
            <a:prstGeom prst="line">
              <a:avLst/>
            </a:prstGeom>
            <a:ln w="60325">
              <a:solidFill>
                <a:srgbClr val="8196A3"/>
              </a:solidFill>
            </a:ln>
          </p:spPr>
          <p:style>
            <a:lnRef idx="2">
              <a:schemeClr val="accent1"/>
            </a:lnRef>
            <a:fillRef idx="0">
              <a:schemeClr val="accent1"/>
            </a:fillRef>
            <a:effectRef idx="1">
              <a:schemeClr val="accent1"/>
            </a:effectRef>
            <a:fontRef idx="minor">
              <a:schemeClr val="tx1"/>
            </a:fontRef>
          </p:style>
        </p:cxnSp>
        <p:grpSp>
          <p:nvGrpSpPr>
            <p:cNvPr id="26" name="Group 25">
              <a:extLst>
                <a:ext uri="{FF2B5EF4-FFF2-40B4-BE49-F238E27FC236}">
                  <a16:creationId xmlns:a16="http://schemas.microsoft.com/office/drawing/2014/main" id="{C86186A9-016A-9789-6DD3-02092CAF2E03}"/>
                </a:ext>
              </a:extLst>
            </p:cNvPr>
            <p:cNvGrpSpPr/>
            <p:nvPr/>
          </p:nvGrpSpPr>
          <p:grpSpPr>
            <a:xfrm>
              <a:off x="236401" y="1607171"/>
              <a:ext cx="11719197" cy="4452437"/>
              <a:chOff x="159918" y="1537478"/>
              <a:chExt cx="11719197" cy="4452437"/>
            </a:xfrm>
          </p:grpSpPr>
          <p:grpSp>
            <p:nvGrpSpPr>
              <p:cNvPr id="11" name="Group 10">
                <a:extLst>
                  <a:ext uri="{FF2B5EF4-FFF2-40B4-BE49-F238E27FC236}">
                    <a16:creationId xmlns:a16="http://schemas.microsoft.com/office/drawing/2014/main" id="{CA5EA9D0-4FEE-E0F6-DE80-8AB0847CAD13}"/>
                  </a:ext>
                </a:extLst>
              </p:cNvPr>
              <p:cNvGrpSpPr/>
              <p:nvPr/>
            </p:nvGrpSpPr>
            <p:grpSpPr>
              <a:xfrm>
                <a:off x="159918" y="3016793"/>
                <a:ext cx="11719197" cy="1486714"/>
                <a:chOff x="890678" y="3301571"/>
                <a:chExt cx="9556300" cy="830982"/>
              </a:xfrm>
            </p:grpSpPr>
            <p:sp>
              <p:nvSpPr>
                <p:cNvPr id="12" name="Freeform 11">
                  <a:extLst>
                    <a:ext uri="{FF2B5EF4-FFF2-40B4-BE49-F238E27FC236}">
                      <a16:creationId xmlns:a16="http://schemas.microsoft.com/office/drawing/2014/main" id="{9D970B16-CA22-02D2-BE16-3B131403E60F}"/>
                    </a:ext>
                  </a:extLst>
                </p:cNvPr>
                <p:cNvSpPr/>
                <p:nvPr/>
              </p:nvSpPr>
              <p:spPr>
                <a:xfrm>
                  <a:off x="890678" y="3301571"/>
                  <a:ext cx="2077456" cy="830982"/>
                </a:xfrm>
                <a:custGeom>
                  <a:avLst/>
                  <a:gdLst>
                    <a:gd name="connsiteX0" fmla="*/ 0 w 2077456"/>
                    <a:gd name="connsiteY0" fmla="*/ 0 h 830982"/>
                    <a:gd name="connsiteX1" fmla="*/ 1661965 w 2077456"/>
                    <a:gd name="connsiteY1" fmla="*/ 0 h 830982"/>
                    <a:gd name="connsiteX2" fmla="*/ 2077456 w 2077456"/>
                    <a:gd name="connsiteY2" fmla="*/ 415491 h 830982"/>
                    <a:gd name="connsiteX3" fmla="*/ 1661965 w 2077456"/>
                    <a:gd name="connsiteY3" fmla="*/ 830982 h 830982"/>
                    <a:gd name="connsiteX4" fmla="*/ 0 w 2077456"/>
                    <a:gd name="connsiteY4" fmla="*/ 830982 h 830982"/>
                    <a:gd name="connsiteX5" fmla="*/ 415491 w 2077456"/>
                    <a:gd name="connsiteY5" fmla="*/ 415491 h 830982"/>
                    <a:gd name="connsiteX6" fmla="*/ 0 w 2077456"/>
                    <a:gd name="connsiteY6" fmla="*/ 0 h 8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456" h="830982">
                      <a:moveTo>
                        <a:pt x="0" y="0"/>
                      </a:moveTo>
                      <a:lnTo>
                        <a:pt x="1661965" y="0"/>
                      </a:lnTo>
                      <a:lnTo>
                        <a:pt x="2077456" y="415491"/>
                      </a:lnTo>
                      <a:lnTo>
                        <a:pt x="1661965" y="830982"/>
                      </a:lnTo>
                      <a:lnTo>
                        <a:pt x="0" y="830982"/>
                      </a:lnTo>
                      <a:lnTo>
                        <a:pt x="415491" y="415491"/>
                      </a:lnTo>
                      <a:lnTo>
                        <a:pt x="0" y="0"/>
                      </a:lnTo>
                      <a:close/>
                    </a:path>
                  </a:pathLst>
                </a:custGeom>
              </p:spPr>
              <p:style>
                <a:lnRef idx="0">
                  <a:schemeClr val="lt1">
                    <a:hueOff val="0"/>
                    <a:satOff val="0"/>
                    <a:lumOff val="0"/>
                    <a:alphaOff val="0"/>
                  </a:schemeClr>
                </a:lnRef>
                <a:fillRef idx="3">
                  <a:schemeClr val="accent1">
                    <a:shade val="80000"/>
                    <a:hueOff val="0"/>
                    <a:satOff val="0"/>
                    <a:lumOff val="0"/>
                    <a:alphaOff val="0"/>
                  </a:schemeClr>
                </a:fillRef>
                <a:effectRef idx="2">
                  <a:schemeClr val="accent1">
                    <a:shade val="80000"/>
                    <a:hueOff val="0"/>
                    <a:satOff val="0"/>
                    <a:lumOff val="0"/>
                    <a:alphaOff val="0"/>
                  </a:schemeClr>
                </a:effectRef>
                <a:fontRef idx="minor">
                  <a:schemeClr val="lt1"/>
                </a:fontRef>
              </p:style>
              <p:txBody>
                <a:bodyPr spcFirstLastPara="0" vert="horz" wrap="square" lIns="467498" tIns="17336" rIns="432827" bIns="17336" numCol="1" spcCol="1270" anchor="ctr" anchorCtr="0">
                  <a:noAutofit/>
                </a:bodyPr>
                <a:lstStyle/>
                <a:p>
                  <a:pPr marL="0" lvl="0" indent="0" algn="ctr" defTabSz="577850">
                    <a:lnSpc>
                      <a:spcPct val="90000"/>
                    </a:lnSpc>
                    <a:spcBef>
                      <a:spcPct val="0"/>
                    </a:spcBef>
                    <a:spcAft>
                      <a:spcPct val="35000"/>
                    </a:spcAft>
                    <a:buNone/>
                  </a:pPr>
                  <a:r>
                    <a:rPr lang="en-US" kern="1200" dirty="0"/>
                    <a:t>PCMT Draft #1 Discussion</a:t>
                  </a:r>
                </a:p>
              </p:txBody>
            </p:sp>
            <p:sp>
              <p:nvSpPr>
                <p:cNvPr id="13" name="Freeform 12">
                  <a:extLst>
                    <a:ext uri="{FF2B5EF4-FFF2-40B4-BE49-F238E27FC236}">
                      <a16:creationId xmlns:a16="http://schemas.microsoft.com/office/drawing/2014/main" id="{1A02077B-34CE-B0F0-F74B-32637347D7DD}"/>
                    </a:ext>
                  </a:extLst>
                </p:cNvPr>
                <p:cNvSpPr/>
                <p:nvPr/>
              </p:nvSpPr>
              <p:spPr>
                <a:xfrm>
                  <a:off x="2760389" y="3301571"/>
                  <a:ext cx="2077456" cy="830982"/>
                </a:xfrm>
                <a:custGeom>
                  <a:avLst/>
                  <a:gdLst>
                    <a:gd name="connsiteX0" fmla="*/ 0 w 2077456"/>
                    <a:gd name="connsiteY0" fmla="*/ 0 h 830982"/>
                    <a:gd name="connsiteX1" fmla="*/ 1661965 w 2077456"/>
                    <a:gd name="connsiteY1" fmla="*/ 0 h 830982"/>
                    <a:gd name="connsiteX2" fmla="*/ 2077456 w 2077456"/>
                    <a:gd name="connsiteY2" fmla="*/ 415491 h 830982"/>
                    <a:gd name="connsiteX3" fmla="*/ 1661965 w 2077456"/>
                    <a:gd name="connsiteY3" fmla="*/ 830982 h 830982"/>
                    <a:gd name="connsiteX4" fmla="*/ 0 w 2077456"/>
                    <a:gd name="connsiteY4" fmla="*/ 830982 h 830982"/>
                    <a:gd name="connsiteX5" fmla="*/ 415491 w 2077456"/>
                    <a:gd name="connsiteY5" fmla="*/ 415491 h 830982"/>
                    <a:gd name="connsiteX6" fmla="*/ 0 w 2077456"/>
                    <a:gd name="connsiteY6" fmla="*/ 0 h 8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456" h="830982">
                      <a:moveTo>
                        <a:pt x="0" y="0"/>
                      </a:moveTo>
                      <a:lnTo>
                        <a:pt x="1661965" y="0"/>
                      </a:lnTo>
                      <a:lnTo>
                        <a:pt x="2077456" y="415491"/>
                      </a:lnTo>
                      <a:lnTo>
                        <a:pt x="1661965" y="830982"/>
                      </a:lnTo>
                      <a:lnTo>
                        <a:pt x="0" y="830982"/>
                      </a:lnTo>
                      <a:lnTo>
                        <a:pt x="415491" y="415491"/>
                      </a:lnTo>
                      <a:lnTo>
                        <a:pt x="0" y="0"/>
                      </a:lnTo>
                      <a:close/>
                    </a:path>
                  </a:pathLst>
                </a:custGeom>
              </p:spPr>
              <p:style>
                <a:lnRef idx="0">
                  <a:schemeClr val="lt1">
                    <a:hueOff val="0"/>
                    <a:satOff val="0"/>
                    <a:lumOff val="0"/>
                    <a:alphaOff val="0"/>
                  </a:schemeClr>
                </a:lnRef>
                <a:fillRef idx="3">
                  <a:schemeClr val="accent1">
                    <a:shade val="80000"/>
                    <a:hueOff val="136400"/>
                    <a:satOff val="-14223"/>
                    <a:lumOff val="9555"/>
                    <a:alphaOff val="0"/>
                  </a:schemeClr>
                </a:fillRef>
                <a:effectRef idx="2">
                  <a:schemeClr val="accent1">
                    <a:shade val="80000"/>
                    <a:hueOff val="136400"/>
                    <a:satOff val="-14223"/>
                    <a:lumOff val="9555"/>
                    <a:alphaOff val="0"/>
                  </a:schemeClr>
                </a:effectRef>
                <a:fontRef idx="minor">
                  <a:schemeClr val="lt1"/>
                </a:fontRef>
              </p:style>
              <p:txBody>
                <a:bodyPr spcFirstLastPara="0" vert="horz" wrap="square" lIns="467498" tIns="17336" rIns="432827" bIns="17336" numCol="1" spcCol="1270" anchor="ctr" anchorCtr="0">
                  <a:noAutofit/>
                </a:bodyPr>
                <a:lstStyle/>
                <a:p>
                  <a:pPr marL="0" lvl="0" indent="0" algn="ctr" defTabSz="577850">
                    <a:lnSpc>
                      <a:spcPct val="90000"/>
                    </a:lnSpc>
                    <a:spcBef>
                      <a:spcPct val="0"/>
                    </a:spcBef>
                    <a:spcAft>
                      <a:spcPct val="35000"/>
                    </a:spcAft>
                    <a:buNone/>
                  </a:pPr>
                  <a:r>
                    <a:rPr lang="en-US" kern="1200" dirty="0"/>
                    <a:t>Advisory Committee Draft #1 Discussion </a:t>
                  </a:r>
                </a:p>
              </p:txBody>
            </p:sp>
            <p:sp>
              <p:nvSpPr>
                <p:cNvPr id="15" name="Freeform 14">
                  <a:extLst>
                    <a:ext uri="{FF2B5EF4-FFF2-40B4-BE49-F238E27FC236}">
                      <a16:creationId xmlns:a16="http://schemas.microsoft.com/office/drawing/2014/main" id="{170C9829-4CE8-97EB-FC16-9FF7BCB4FE69}"/>
                    </a:ext>
                  </a:extLst>
                </p:cNvPr>
                <p:cNvSpPr/>
                <p:nvPr/>
              </p:nvSpPr>
              <p:spPr>
                <a:xfrm>
                  <a:off x="4630100" y="3301571"/>
                  <a:ext cx="2077456" cy="830982"/>
                </a:xfrm>
                <a:custGeom>
                  <a:avLst/>
                  <a:gdLst>
                    <a:gd name="connsiteX0" fmla="*/ 0 w 2077456"/>
                    <a:gd name="connsiteY0" fmla="*/ 0 h 830982"/>
                    <a:gd name="connsiteX1" fmla="*/ 1661965 w 2077456"/>
                    <a:gd name="connsiteY1" fmla="*/ 0 h 830982"/>
                    <a:gd name="connsiteX2" fmla="*/ 2077456 w 2077456"/>
                    <a:gd name="connsiteY2" fmla="*/ 415491 h 830982"/>
                    <a:gd name="connsiteX3" fmla="*/ 1661965 w 2077456"/>
                    <a:gd name="connsiteY3" fmla="*/ 830982 h 830982"/>
                    <a:gd name="connsiteX4" fmla="*/ 0 w 2077456"/>
                    <a:gd name="connsiteY4" fmla="*/ 830982 h 830982"/>
                    <a:gd name="connsiteX5" fmla="*/ 415491 w 2077456"/>
                    <a:gd name="connsiteY5" fmla="*/ 415491 h 830982"/>
                    <a:gd name="connsiteX6" fmla="*/ 0 w 2077456"/>
                    <a:gd name="connsiteY6" fmla="*/ 0 h 8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456" h="830982">
                      <a:moveTo>
                        <a:pt x="0" y="0"/>
                      </a:moveTo>
                      <a:lnTo>
                        <a:pt x="1661965" y="0"/>
                      </a:lnTo>
                      <a:lnTo>
                        <a:pt x="2077456" y="415491"/>
                      </a:lnTo>
                      <a:lnTo>
                        <a:pt x="1661965" y="830982"/>
                      </a:lnTo>
                      <a:lnTo>
                        <a:pt x="0" y="830982"/>
                      </a:lnTo>
                      <a:lnTo>
                        <a:pt x="415491" y="415491"/>
                      </a:lnTo>
                      <a:lnTo>
                        <a:pt x="0" y="0"/>
                      </a:lnTo>
                      <a:close/>
                    </a:path>
                  </a:pathLst>
                </a:custGeom>
              </p:spPr>
              <p:style>
                <a:lnRef idx="0">
                  <a:schemeClr val="lt1">
                    <a:hueOff val="0"/>
                    <a:satOff val="0"/>
                    <a:lumOff val="0"/>
                    <a:alphaOff val="0"/>
                  </a:schemeClr>
                </a:lnRef>
                <a:fillRef idx="3">
                  <a:schemeClr val="accent1">
                    <a:shade val="80000"/>
                    <a:hueOff val="272799"/>
                    <a:satOff val="-28446"/>
                    <a:lumOff val="19110"/>
                    <a:alphaOff val="0"/>
                  </a:schemeClr>
                </a:fillRef>
                <a:effectRef idx="2">
                  <a:schemeClr val="accent1">
                    <a:shade val="80000"/>
                    <a:hueOff val="272799"/>
                    <a:satOff val="-28446"/>
                    <a:lumOff val="19110"/>
                    <a:alphaOff val="0"/>
                  </a:schemeClr>
                </a:effectRef>
                <a:fontRef idx="minor">
                  <a:schemeClr val="lt1"/>
                </a:fontRef>
              </p:style>
              <p:txBody>
                <a:bodyPr spcFirstLastPara="0" vert="horz" wrap="square" lIns="467498" tIns="17336" rIns="432827" bIns="17336" numCol="1" spcCol="1270" anchor="ctr" anchorCtr="0">
                  <a:noAutofit/>
                </a:bodyPr>
                <a:lstStyle/>
                <a:p>
                  <a:pPr marL="0" lvl="0" indent="0" algn="ctr" defTabSz="577850">
                    <a:lnSpc>
                      <a:spcPct val="90000"/>
                    </a:lnSpc>
                    <a:spcBef>
                      <a:spcPct val="0"/>
                    </a:spcBef>
                    <a:spcAft>
                      <a:spcPct val="35000"/>
                    </a:spcAft>
                    <a:buNone/>
                  </a:pPr>
                  <a:r>
                    <a:rPr lang="en-US" kern="1200" dirty="0"/>
                    <a:t>PCMT Draft #2 Review</a:t>
                  </a:r>
                </a:p>
              </p:txBody>
            </p:sp>
            <p:sp>
              <p:nvSpPr>
                <p:cNvPr id="17" name="Freeform 16">
                  <a:extLst>
                    <a:ext uri="{FF2B5EF4-FFF2-40B4-BE49-F238E27FC236}">
                      <a16:creationId xmlns:a16="http://schemas.microsoft.com/office/drawing/2014/main" id="{31D5CC30-CB2C-8372-621A-BE2737AE351D}"/>
                    </a:ext>
                  </a:extLst>
                </p:cNvPr>
                <p:cNvSpPr/>
                <p:nvPr/>
              </p:nvSpPr>
              <p:spPr>
                <a:xfrm>
                  <a:off x="6499811" y="3301571"/>
                  <a:ext cx="2077456" cy="830982"/>
                </a:xfrm>
                <a:custGeom>
                  <a:avLst/>
                  <a:gdLst>
                    <a:gd name="connsiteX0" fmla="*/ 0 w 2077456"/>
                    <a:gd name="connsiteY0" fmla="*/ 0 h 830982"/>
                    <a:gd name="connsiteX1" fmla="*/ 1661965 w 2077456"/>
                    <a:gd name="connsiteY1" fmla="*/ 0 h 830982"/>
                    <a:gd name="connsiteX2" fmla="*/ 2077456 w 2077456"/>
                    <a:gd name="connsiteY2" fmla="*/ 415491 h 830982"/>
                    <a:gd name="connsiteX3" fmla="*/ 1661965 w 2077456"/>
                    <a:gd name="connsiteY3" fmla="*/ 830982 h 830982"/>
                    <a:gd name="connsiteX4" fmla="*/ 0 w 2077456"/>
                    <a:gd name="connsiteY4" fmla="*/ 830982 h 830982"/>
                    <a:gd name="connsiteX5" fmla="*/ 415491 w 2077456"/>
                    <a:gd name="connsiteY5" fmla="*/ 415491 h 830982"/>
                    <a:gd name="connsiteX6" fmla="*/ 0 w 2077456"/>
                    <a:gd name="connsiteY6" fmla="*/ 0 h 8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456" h="830982">
                      <a:moveTo>
                        <a:pt x="0" y="0"/>
                      </a:moveTo>
                      <a:lnTo>
                        <a:pt x="1661965" y="0"/>
                      </a:lnTo>
                      <a:lnTo>
                        <a:pt x="2077456" y="415491"/>
                      </a:lnTo>
                      <a:lnTo>
                        <a:pt x="1661965" y="830982"/>
                      </a:lnTo>
                      <a:lnTo>
                        <a:pt x="0" y="830982"/>
                      </a:lnTo>
                      <a:lnTo>
                        <a:pt x="415491" y="415491"/>
                      </a:lnTo>
                      <a:lnTo>
                        <a:pt x="0" y="0"/>
                      </a:lnTo>
                      <a:close/>
                    </a:path>
                  </a:pathLst>
                </a:custGeom>
              </p:spPr>
              <p:style>
                <a:lnRef idx="0">
                  <a:schemeClr val="lt1">
                    <a:hueOff val="0"/>
                    <a:satOff val="0"/>
                    <a:lumOff val="0"/>
                    <a:alphaOff val="0"/>
                  </a:schemeClr>
                </a:lnRef>
                <a:fillRef idx="3">
                  <a:schemeClr val="accent1">
                    <a:shade val="80000"/>
                    <a:hueOff val="409199"/>
                    <a:satOff val="-42669"/>
                    <a:lumOff val="28666"/>
                    <a:alphaOff val="0"/>
                  </a:schemeClr>
                </a:fillRef>
                <a:effectRef idx="2">
                  <a:schemeClr val="accent1">
                    <a:shade val="80000"/>
                    <a:hueOff val="409199"/>
                    <a:satOff val="-42669"/>
                    <a:lumOff val="28666"/>
                    <a:alphaOff val="0"/>
                  </a:schemeClr>
                </a:effectRef>
                <a:fontRef idx="minor">
                  <a:schemeClr val="lt1"/>
                </a:fontRef>
              </p:style>
              <p:txBody>
                <a:bodyPr spcFirstLastPara="0" vert="horz" wrap="square" lIns="467498" tIns="17336" rIns="432827" bIns="17336" numCol="1" spcCol="1270" anchor="ctr" anchorCtr="0">
                  <a:noAutofit/>
                </a:bodyPr>
                <a:lstStyle/>
                <a:p>
                  <a:pPr marL="0" lvl="0" indent="0" algn="ctr" defTabSz="577850">
                    <a:lnSpc>
                      <a:spcPct val="90000"/>
                    </a:lnSpc>
                    <a:spcBef>
                      <a:spcPct val="0"/>
                    </a:spcBef>
                    <a:spcAft>
                      <a:spcPct val="35000"/>
                    </a:spcAft>
                    <a:buNone/>
                  </a:pPr>
                  <a:r>
                    <a:rPr lang="en-US" kern="1200" dirty="0"/>
                    <a:t>Outreach on Goals, Objectives, and Study Area</a:t>
                  </a:r>
                </a:p>
              </p:txBody>
            </p:sp>
            <p:sp>
              <p:nvSpPr>
                <p:cNvPr id="18" name="Freeform 17">
                  <a:extLst>
                    <a:ext uri="{FF2B5EF4-FFF2-40B4-BE49-F238E27FC236}">
                      <a16:creationId xmlns:a16="http://schemas.microsoft.com/office/drawing/2014/main" id="{30EFD1BD-FF66-7373-0F58-14579285E8C3}"/>
                    </a:ext>
                  </a:extLst>
                </p:cNvPr>
                <p:cNvSpPr/>
                <p:nvPr/>
              </p:nvSpPr>
              <p:spPr>
                <a:xfrm>
                  <a:off x="8369522" y="3301571"/>
                  <a:ext cx="2077456" cy="830982"/>
                </a:xfrm>
                <a:custGeom>
                  <a:avLst/>
                  <a:gdLst>
                    <a:gd name="connsiteX0" fmla="*/ 0 w 2077456"/>
                    <a:gd name="connsiteY0" fmla="*/ 0 h 830982"/>
                    <a:gd name="connsiteX1" fmla="*/ 1661965 w 2077456"/>
                    <a:gd name="connsiteY1" fmla="*/ 0 h 830982"/>
                    <a:gd name="connsiteX2" fmla="*/ 2077456 w 2077456"/>
                    <a:gd name="connsiteY2" fmla="*/ 415491 h 830982"/>
                    <a:gd name="connsiteX3" fmla="*/ 1661965 w 2077456"/>
                    <a:gd name="connsiteY3" fmla="*/ 830982 h 830982"/>
                    <a:gd name="connsiteX4" fmla="*/ 0 w 2077456"/>
                    <a:gd name="connsiteY4" fmla="*/ 830982 h 830982"/>
                    <a:gd name="connsiteX5" fmla="*/ 415491 w 2077456"/>
                    <a:gd name="connsiteY5" fmla="*/ 415491 h 830982"/>
                    <a:gd name="connsiteX6" fmla="*/ 0 w 2077456"/>
                    <a:gd name="connsiteY6" fmla="*/ 0 h 8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77456" h="830982">
                      <a:moveTo>
                        <a:pt x="0" y="0"/>
                      </a:moveTo>
                      <a:lnTo>
                        <a:pt x="1661965" y="0"/>
                      </a:lnTo>
                      <a:lnTo>
                        <a:pt x="2077456" y="415491"/>
                      </a:lnTo>
                      <a:lnTo>
                        <a:pt x="1661965" y="830982"/>
                      </a:lnTo>
                      <a:lnTo>
                        <a:pt x="0" y="830982"/>
                      </a:lnTo>
                      <a:lnTo>
                        <a:pt x="415491" y="415491"/>
                      </a:lnTo>
                      <a:lnTo>
                        <a:pt x="0" y="0"/>
                      </a:lnTo>
                      <a:close/>
                    </a:path>
                  </a:pathLst>
                </a:custGeom>
              </p:spPr>
              <p:style>
                <a:lnRef idx="0">
                  <a:schemeClr val="lt1">
                    <a:hueOff val="0"/>
                    <a:satOff val="0"/>
                    <a:lumOff val="0"/>
                    <a:alphaOff val="0"/>
                  </a:schemeClr>
                </a:lnRef>
                <a:fillRef idx="3">
                  <a:schemeClr val="accent1">
                    <a:shade val="80000"/>
                    <a:hueOff val="545598"/>
                    <a:satOff val="-56892"/>
                    <a:lumOff val="38221"/>
                    <a:alphaOff val="0"/>
                  </a:schemeClr>
                </a:fillRef>
                <a:effectRef idx="2">
                  <a:schemeClr val="accent1">
                    <a:shade val="80000"/>
                    <a:hueOff val="545598"/>
                    <a:satOff val="-56892"/>
                    <a:lumOff val="38221"/>
                    <a:alphaOff val="0"/>
                  </a:schemeClr>
                </a:effectRef>
                <a:fontRef idx="minor">
                  <a:schemeClr val="lt1"/>
                </a:fontRef>
              </p:style>
              <p:txBody>
                <a:bodyPr spcFirstLastPara="0" vert="horz" wrap="square" lIns="467498" tIns="17336" rIns="432827" bIns="17336" numCol="1" spcCol="1270" anchor="ctr" anchorCtr="0">
                  <a:noAutofit/>
                </a:bodyPr>
                <a:lstStyle/>
                <a:p>
                  <a:pPr marL="0" lvl="0" indent="0" algn="ctr" defTabSz="577850">
                    <a:lnSpc>
                      <a:spcPct val="90000"/>
                    </a:lnSpc>
                    <a:spcBef>
                      <a:spcPct val="0"/>
                    </a:spcBef>
                    <a:spcAft>
                      <a:spcPct val="35000"/>
                    </a:spcAft>
                    <a:buNone/>
                  </a:pPr>
                  <a:r>
                    <a:rPr lang="en-US" kern="1200" dirty="0"/>
                    <a:t>Advisory Committee Considers Final Draft Approval </a:t>
                  </a:r>
                </a:p>
              </p:txBody>
            </p:sp>
          </p:grpSp>
          <p:sp>
            <p:nvSpPr>
              <p:cNvPr id="6" name="Triangle 5">
                <a:extLst>
                  <a:ext uri="{FF2B5EF4-FFF2-40B4-BE49-F238E27FC236}">
                    <a16:creationId xmlns:a16="http://schemas.microsoft.com/office/drawing/2014/main" id="{24EA55CC-93C5-0A98-1651-8400940029D1}"/>
                  </a:ext>
                </a:extLst>
              </p:cNvPr>
              <p:cNvSpPr/>
              <p:nvPr/>
            </p:nvSpPr>
            <p:spPr>
              <a:xfrm rot="10800000">
                <a:off x="1052172" y="4503507"/>
                <a:ext cx="780922" cy="424691"/>
              </a:xfrm>
              <a:prstGeom prst="triangle">
                <a:avLst/>
              </a:prstGeom>
              <a:solidFill>
                <a:srgbClr val="0650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1780930B-CFD3-9383-5C9E-B8FFA3D9040C}"/>
                  </a:ext>
                </a:extLst>
              </p:cNvPr>
              <p:cNvCxnSpPr>
                <a:cxnSpLocks/>
              </p:cNvCxnSpPr>
              <p:nvPr/>
            </p:nvCxnSpPr>
            <p:spPr>
              <a:xfrm flipV="1">
                <a:off x="3718636" y="2099984"/>
                <a:ext cx="7994" cy="662056"/>
              </a:xfrm>
              <a:prstGeom prst="line">
                <a:avLst/>
              </a:prstGeom>
              <a:ln w="60325">
                <a:solidFill>
                  <a:srgbClr val="4780A6"/>
                </a:solidFill>
              </a:ln>
            </p:spPr>
            <p:style>
              <a:lnRef idx="2">
                <a:schemeClr val="accent1"/>
              </a:lnRef>
              <a:fillRef idx="0">
                <a:schemeClr val="accent1"/>
              </a:fillRef>
              <a:effectRef idx="1">
                <a:schemeClr val="accent1"/>
              </a:effectRef>
              <a:fontRef idx="minor">
                <a:schemeClr val="tx1"/>
              </a:fontRef>
            </p:style>
          </p:cxnSp>
          <p:sp>
            <p:nvSpPr>
              <p:cNvPr id="10" name="Oval 9">
                <a:extLst>
                  <a:ext uri="{FF2B5EF4-FFF2-40B4-BE49-F238E27FC236}">
                    <a16:creationId xmlns:a16="http://schemas.microsoft.com/office/drawing/2014/main" id="{5035B470-6E66-D40C-BD93-83A9F591F3CB}"/>
                  </a:ext>
                </a:extLst>
              </p:cNvPr>
              <p:cNvSpPr/>
              <p:nvPr/>
            </p:nvSpPr>
            <p:spPr>
              <a:xfrm>
                <a:off x="3242606" y="1537478"/>
                <a:ext cx="968048" cy="916527"/>
              </a:xfrm>
              <a:prstGeom prst="ellipse">
                <a:avLst/>
              </a:prstGeom>
              <a:solidFill>
                <a:srgbClr val="5184A7"/>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dirty="0"/>
                  <a:t>Aug. 26</a:t>
                </a:r>
                <a:r>
                  <a:rPr lang="en-US" baseline="30000" dirty="0"/>
                  <a:t>th</a:t>
                </a:r>
                <a:r>
                  <a:rPr lang="en-US" dirty="0"/>
                  <a:t> </a:t>
                </a:r>
              </a:p>
            </p:txBody>
          </p:sp>
          <p:sp>
            <p:nvSpPr>
              <p:cNvPr id="16" name="Triangle 15">
                <a:extLst>
                  <a:ext uri="{FF2B5EF4-FFF2-40B4-BE49-F238E27FC236}">
                    <a16:creationId xmlns:a16="http://schemas.microsoft.com/office/drawing/2014/main" id="{5C7FBAFA-4B84-0656-6C30-B2D7AAF9321B}"/>
                  </a:ext>
                </a:extLst>
              </p:cNvPr>
              <p:cNvSpPr/>
              <p:nvPr/>
            </p:nvSpPr>
            <p:spPr>
              <a:xfrm rot="10800000">
                <a:off x="5638673" y="4503507"/>
                <a:ext cx="780922" cy="424691"/>
              </a:xfrm>
              <a:prstGeom prst="triangle">
                <a:avLst/>
              </a:prstGeom>
              <a:solidFill>
                <a:srgbClr val="2F73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40C81035-8511-58B0-9CE7-28420B4477A0}"/>
                  </a:ext>
                </a:extLst>
              </p:cNvPr>
              <p:cNvSpPr/>
              <p:nvPr/>
            </p:nvSpPr>
            <p:spPr>
              <a:xfrm rot="10800000">
                <a:off x="10222374" y="4497745"/>
                <a:ext cx="756940" cy="439191"/>
              </a:xfrm>
              <a:prstGeom prst="triangle">
                <a:avLst/>
              </a:prstGeom>
              <a:solidFill>
                <a:srgbClr val="8195A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Oval 24">
                <a:extLst>
                  <a:ext uri="{FF2B5EF4-FFF2-40B4-BE49-F238E27FC236}">
                    <a16:creationId xmlns:a16="http://schemas.microsoft.com/office/drawing/2014/main" id="{5F1115B4-E13E-5EF2-E205-334A5FC5D7E4}"/>
                  </a:ext>
                </a:extLst>
              </p:cNvPr>
              <p:cNvSpPr/>
              <p:nvPr/>
            </p:nvSpPr>
            <p:spPr>
              <a:xfrm>
                <a:off x="10109191" y="5067932"/>
                <a:ext cx="968048" cy="916527"/>
              </a:xfrm>
              <a:prstGeom prst="ellipse">
                <a:avLst/>
              </a:prstGeom>
              <a:solidFill>
                <a:srgbClr val="8196A3"/>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t>Oct. 15</a:t>
                </a:r>
                <a:r>
                  <a:rPr lang="en-US" baseline="30000" dirty="0"/>
                  <a:t>th</a:t>
                </a:r>
                <a:r>
                  <a:rPr lang="en-US" dirty="0"/>
                  <a:t> </a:t>
                </a:r>
              </a:p>
            </p:txBody>
          </p:sp>
          <p:cxnSp>
            <p:nvCxnSpPr>
              <p:cNvPr id="7" name="Straight Connector 6">
                <a:extLst>
                  <a:ext uri="{FF2B5EF4-FFF2-40B4-BE49-F238E27FC236}">
                    <a16:creationId xmlns:a16="http://schemas.microsoft.com/office/drawing/2014/main" id="{6AB6E3C6-198E-00B1-D1E7-17A195EB746D}"/>
                  </a:ext>
                </a:extLst>
              </p:cNvPr>
              <p:cNvCxnSpPr>
                <a:cxnSpLocks/>
              </p:cNvCxnSpPr>
              <p:nvPr/>
            </p:nvCxnSpPr>
            <p:spPr>
              <a:xfrm rot="10800000" flipV="1">
                <a:off x="6015519" y="4621148"/>
                <a:ext cx="7994" cy="662056"/>
              </a:xfrm>
              <a:prstGeom prst="line">
                <a:avLst/>
              </a:prstGeom>
              <a:ln w="60325">
                <a:solidFill>
                  <a:srgbClr val="2F73A0"/>
                </a:solidFill>
              </a:ln>
            </p:spPr>
            <p:style>
              <a:lnRef idx="2">
                <a:schemeClr val="accent1"/>
              </a:lnRef>
              <a:fillRef idx="0">
                <a:schemeClr val="accent1"/>
              </a:fillRef>
              <a:effectRef idx="1">
                <a:schemeClr val="accent1"/>
              </a:effectRef>
              <a:fontRef idx="minor">
                <a:schemeClr val="tx1"/>
              </a:fontRef>
            </p:style>
          </p:cxnSp>
          <p:sp>
            <p:nvSpPr>
              <p:cNvPr id="9" name="Oval 8">
                <a:extLst>
                  <a:ext uri="{FF2B5EF4-FFF2-40B4-BE49-F238E27FC236}">
                    <a16:creationId xmlns:a16="http://schemas.microsoft.com/office/drawing/2014/main" id="{B62C965F-C0BA-516C-1A4E-9F7168103290}"/>
                  </a:ext>
                </a:extLst>
              </p:cNvPr>
              <p:cNvSpPr/>
              <p:nvPr/>
            </p:nvSpPr>
            <p:spPr>
              <a:xfrm>
                <a:off x="5539489" y="5073388"/>
                <a:ext cx="968048" cy="916527"/>
              </a:xfrm>
              <a:prstGeom prst="ellipse">
                <a:avLst/>
              </a:prstGeom>
              <a:solidFill>
                <a:srgbClr val="2F73A0"/>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t>Oct. 3</a:t>
                </a:r>
                <a:r>
                  <a:rPr lang="en-US" baseline="30000" dirty="0"/>
                  <a:t>rd</a:t>
                </a:r>
                <a:r>
                  <a:rPr lang="en-US" dirty="0"/>
                  <a:t> </a:t>
                </a:r>
              </a:p>
            </p:txBody>
          </p:sp>
          <p:sp>
            <p:nvSpPr>
              <p:cNvPr id="19" name="Triangle 18">
                <a:extLst>
                  <a:ext uri="{FF2B5EF4-FFF2-40B4-BE49-F238E27FC236}">
                    <a16:creationId xmlns:a16="http://schemas.microsoft.com/office/drawing/2014/main" id="{2AE60403-41EB-BF41-6CED-082AF69943B9}"/>
                  </a:ext>
                </a:extLst>
              </p:cNvPr>
              <p:cNvSpPr/>
              <p:nvPr/>
            </p:nvSpPr>
            <p:spPr>
              <a:xfrm>
                <a:off x="3350534" y="2592102"/>
                <a:ext cx="756940" cy="424691"/>
              </a:xfrm>
              <a:prstGeom prst="triangle">
                <a:avLst/>
              </a:prstGeom>
              <a:solidFill>
                <a:srgbClr val="4E7E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80304D6F-D554-291F-C0FD-8F97C7D48DEE}"/>
                  </a:ext>
                </a:extLst>
              </p:cNvPr>
              <p:cNvCxnSpPr>
                <a:cxnSpLocks/>
              </p:cNvCxnSpPr>
              <p:nvPr/>
            </p:nvCxnSpPr>
            <p:spPr>
              <a:xfrm rot="10800000" flipV="1">
                <a:off x="1434638" y="4503507"/>
                <a:ext cx="7994" cy="662056"/>
              </a:xfrm>
              <a:prstGeom prst="line">
                <a:avLst/>
              </a:prstGeom>
              <a:ln w="60325">
                <a:solidFill>
                  <a:srgbClr val="065071"/>
                </a:solidFill>
              </a:ln>
            </p:spPr>
            <p:style>
              <a:lnRef idx="2">
                <a:schemeClr val="accent1"/>
              </a:lnRef>
              <a:fillRef idx="0">
                <a:schemeClr val="accent1"/>
              </a:fillRef>
              <a:effectRef idx="1">
                <a:schemeClr val="accent1"/>
              </a:effectRef>
              <a:fontRef idx="minor">
                <a:schemeClr val="tx1"/>
              </a:fontRef>
            </p:style>
          </p:cxnSp>
          <p:sp>
            <p:nvSpPr>
              <p:cNvPr id="21" name="Oval 20">
                <a:extLst>
                  <a:ext uri="{FF2B5EF4-FFF2-40B4-BE49-F238E27FC236}">
                    <a16:creationId xmlns:a16="http://schemas.microsoft.com/office/drawing/2014/main" id="{E94FC2DE-E250-5EEF-35B6-C55C3D5CCB43}"/>
                  </a:ext>
                </a:extLst>
              </p:cNvPr>
              <p:cNvSpPr/>
              <p:nvPr/>
            </p:nvSpPr>
            <p:spPr>
              <a:xfrm>
                <a:off x="949719" y="5073388"/>
                <a:ext cx="968048" cy="916527"/>
              </a:xfrm>
              <a:prstGeom prst="ellipse">
                <a:avLst/>
              </a:prstGeom>
              <a:solidFill>
                <a:srgbClr val="065071"/>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en-US" dirty="0"/>
                  <a:t>Aug. 22</a:t>
                </a:r>
                <a:r>
                  <a:rPr lang="en-US" baseline="30000" dirty="0"/>
                  <a:t>st</a:t>
                </a:r>
                <a:endParaRPr lang="en-US" dirty="0"/>
              </a:p>
            </p:txBody>
          </p:sp>
          <p:sp>
            <p:nvSpPr>
              <p:cNvPr id="36" name="Triangle 35">
                <a:extLst>
                  <a:ext uri="{FF2B5EF4-FFF2-40B4-BE49-F238E27FC236}">
                    <a16:creationId xmlns:a16="http://schemas.microsoft.com/office/drawing/2014/main" id="{058EA819-0F3D-1ABA-1602-F24AAAA1F92C}"/>
                  </a:ext>
                </a:extLst>
              </p:cNvPr>
              <p:cNvSpPr/>
              <p:nvPr/>
            </p:nvSpPr>
            <p:spPr>
              <a:xfrm>
                <a:off x="7938379" y="2627300"/>
                <a:ext cx="756940" cy="439191"/>
              </a:xfrm>
              <a:prstGeom prst="triangle">
                <a:avLst/>
              </a:prstGeom>
              <a:solidFill>
                <a:srgbClr val="7C9EB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7" name="Straight Connector 36">
                <a:extLst>
                  <a:ext uri="{FF2B5EF4-FFF2-40B4-BE49-F238E27FC236}">
                    <a16:creationId xmlns:a16="http://schemas.microsoft.com/office/drawing/2014/main" id="{C379DC93-E2A4-EA2E-1E00-E90B97E5D712}"/>
                  </a:ext>
                </a:extLst>
              </p:cNvPr>
              <p:cNvCxnSpPr>
                <a:cxnSpLocks/>
              </p:cNvCxnSpPr>
              <p:nvPr/>
            </p:nvCxnSpPr>
            <p:spPr>
              <a:xfrm flipV="1">
                <a:off x="8304409" y="2122977"/>
                <a:ext cx="7994" cy="662056"/>
              </a:xfrm>
              <a:prstGeom prst="line">
                <a:avLst/>
              </a:prstGeom>
              <a:ln w="60325">
                <a:solidFill>
                  <a:srgbClr val="7C9EB9"/>
                </a:solidFill>
              </a:ln>
            </p:spPr>
            <p:style>
              <a:lnRef idx="2">
                <a:schemeClr val="accent1"/>
              </a:lnRef>
              <a:fillRef idx="0">
                <a:schemeClr val="accent1"/>
              </a:fillRef>
              <a:effectRef idx="1">
                <a:schemeClr val="accent1"/>
              </a:effectRef>
              <a:fontRef idx="minor">
                <a:schemeClr val="tx1"/>
              </a:fontRef>
            </p:style>
          </p:cxnSp>
          <p:sp>
            <p:nvSpPr>
              <p:cNvPr id="38" name="Oval 37">
                <a:extLst>
                  <a:ext uri="{FF2B5EF4-FFF2-40B4-BE49-F238E27FC236}">
                    <a16:creationId xmlns:a16="http://schemas.microsoft.com/office/drawing/2014/main" id="{5BEB9A09-E3C3-A2AE-60BE-2703661A62A2}"/>
                  </a:ext>
                </a:extLst>
              </p:cNvPr>
              <p:cNvSpPr/>
              <p:nvPr/>
            </p:nvSpPr>
            <p:spPr>
              <a:xfrm>
                <a:off x="7828379" y="1541522"/>
                <a:ext cx="968048" cy="916527"/>
              </a:xfrm>
              <a:prstGeom prst="ellipse">
                <a:avLst/>
              </a:prstGeom>
              <a:solidFill>
                <a:srgbClr val="7C9EB9"/>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n-US" dirty="0"/>
                  <a:t>Sept.-Oct.</a:t>
                </a:r>
              </a:p>
            </p:txBody>
          </p:sp>
        </p:grpSp>
      </p:grpSp>
      <p:sp>
        <p:nvSpPr>
          <p:cNvPr id="14" name="Slide Number Placeholder 3">
            <a:extLst>
              <a:ext uri="{FF2B5EF4-FFF2-40B4-BE49-F238E27FC236}">
                <a16:creationId xmlns:a16="http://schemas.microsoft.com/office/drawing/2014/main" id="{4DC2D8FD-D578-2C43-896B-EF1D68A0B067}"/>
              </a:ext>
            </a:extLst>
          </p:cNvPr>
          <p:cNvSpPr>
            <a:spLocks noGrp="1"/>
          </p:cNvSpPr>
          <p:nvPr>
            <p:ph type="sldNum" sz="quarter" idx="12"/>
          </p:nvPr>
        </p:nvSpPr>
        <p:spPr>
          <a:xfrm>
            <a:off x="440724" y="6338997"/>
            <a:ext cx="2743200" cy="365125"/>
          </a:xfrm>
        </p:spPr>
        <p:txBody>
          <a:bodyPr>
            <a:normAutofit/>
          </a:bodyPr>
          <a:lstStyle/>
          <a:p>
            <a:pPr algn="l">
              <a:spcAft>
                <a:spcPts val="600"/>
              </a:spcAft>
            </a:pPr>
            <a:fld id="{8EE7FE50-EF63-4F1C-907E-A06A2B5E8A96}" type="slidenum">
              <a:rPr lang="en-US">
                <a:solidFill>
                  <a:schemeClr val="tx1">
                    <a:lumMod val="75000"/>
                    <a:lumOff val="25000"/>
                  </a:schemeClr>
                </a:solidFill>
              </a:rPr>
              <a:pPr algn="l">
                <a:spcAft>
                  <a:spcPts val="600"/>
                </a:spcAft>
              </a:pPr>
              <a:t>12</a:t>
            </a:fld>
            <a:endParaRPr lang="en-US" dirty="0">
              <a:solidFill>
                <a:schemeClr val="tx1">
                  <a:lumMod val="75000"/>
                  <a:lumOff val="25000"/>
                </a:schemeClr>
              </a:solidFill>
            </a:endParaRPr>
          </a:p>
        </p:txBody>
      </p:sp>
    </p:spTree>
    <p:extLst>
      <p:ext uri="{BB962C8B-B14F-4D97-AF65-F5344CB8AC3E}">
        <p14:creationId xmlns:p14="http://schemas.microsoft.com/office/powerpoint/2010/main" val="697476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81AEF6-9A25-5EC9-2B8F-927FF5C99BEC}"/>
              </a:ext>
            </a:extLst>
          </p:cNvPr>
          <p:cNvSpPr/>
          <p:nvPr/>
        </p:nvSpPr>
        <p:spPr>
          <a:xfrm>
            <a:off x="0" y="0"/>
            <a:ext cx="12458700" cy="1077218"/>
          </a:xfrm>
          <a:prstGeom prst="rect">
            <a:avLst/>
          </a:prstGeom>
          <a:solidFill>
            <a:srgbClr val="435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292A99-B029-1BEE-AD2E-5F813CA041A5}"/>
              </a:ext>
            </a:extLst>
          </p:cNvPr>
          <p:cNvSpPr>
            <a:spLocks noGrp="1"/>
          </p:cNvSpPr>
          <p:nvPr>
            <p:ph type="title"/>
          </p:nvPr>
        </p:nvSpPr>
        <p:spPr>
          <a:xfrm>
            <a:off x="838199" y="-124173"/>
            <a:ext cx="10515600" cy="1325563"/>
          </a:xfrm>
        </p:spPr>
        <p:txBody>
          <a:bodyPr>
            <a:normAutofit/>
          </a:bodyPr>
          <a:lstStyle/>
          <a:p>
            <a:pPr algn="ctr"/>
            <a:r>
              <a:rPr lang="en-US" sz="4300" b="1" dirty="0">
                <a:solidFill>
                  <a:schemeClr val="bg1"/>
                </a:solidFill>
                <a:latin typeface="Avenir Book" panose="02000503020000020003" pitchFamily="2" charset="0"/>
              </a:rPr>
              <a:t>Approach</a:t>
            </a:r>
          </a:p>
        </p:txBody>
      </p:sp>
      <p:pic>
        <p:nvPicPr>
          <p:cNvPr id="4" name="Picture 3">
            <a:extLst>
              <a:ext uri="{FF2B5EF4-FFF2-40B4-BE49-F238E27FC236}">
                <a16:creationId xmlns:a16="http://schemas.microsoft.com/office/drawing/2014/main" id="{CE1C1D65-337F-CDFE-4383-D4942417F481}"/>
              </a:ext>
            </a:extLst>
          </p:cNvPr>
          <p:cNvPicPr>
            <a:picLocks noChangeAspect="1"/>
          </p:cNvPicPr>
          <p:nvPr/>
        </p:nvPicPr>
        <p:blipFill>
          <a:blip r:embed="rId3"/>
          <a:stretch>
            <a:fillRect/>
          </a:stretch>
        </p:blipFill>
        <p:spPr>
          <a:xfrm>
            <a:off x="9596667" y="6267398"/>
            <a:ext cx="2154609" cy="269326"/>
          </a:xfrm>
          <a:prstGeom prst="rect">
            <a:avLst/>
          </a:prstGeom>
        </p:spPr>
      </p:pic>
      <p:sp>
        <p:nvSpPr>
          <p:cNvPr id="27" name="TextBox 26">
            <a:extLst>
              <a:ext uri="{FF2B5EF4-FFF2-40B4-BE49-F238E27FC236}">
                <a16:creationId xmlns:a16="http://schemas.microsoft.com/office/drawing/2014/main" id="{C952674B-8B65-A997-57C5-38F1EB811397}"/>
              </a:ext>
            </a:extLst>
          </p:cNvPr>
          <p:cNvSpPr txBox="1"/>
          <p:nvPr/>
        </p:nvSpPr>
        <p:spPr>
          <a:xfrm>
            <a:off x="1322467" y="1495800"/>
            <a:ext cx="11506347" cy="4647426"/>
          </a:xfrm>
          <a:prstGeom prst="rect">
            <a:avLst/>
          </a:prstGeom>
          <a:noFill/>
        </p:spPr>
        <p:txBody>
          <a:bodyPr wrap="square" rtlCol="0">
            <a:spAutoFit/>
          </a:bodyPr>
          <a:lstStyle/>
          <a:p>
            <a:pPr marL="457200" indent="-457200">
              <a:buFont typeface="Arial" panose="020B0604020202020204" pitchFamily="34" charset="0"/>
              <a:buChar char="•"/>
            </a:pPr>
            <a:r>
              <a:rPr lang="en-US" sz="4400" dirty="0">
                <a:solidFill>
                  <a:srgbClr val="316D97"/>
                </a:solidFill>
              </a:rPr>
              <a:t>4 goals</a:t>
            </a:r>
          </a:p>
          <a:p>
            <a:pPr marL="457200" indent="-457200">
              <a:buFont typeface="Arial" panose="020B0604020202020204" pitchFamily="34" charset="0"/>
              <a:buChar char="•"/>
            </a:pPr>
            <a:r>
              <a:rPr lang="en-US" sz="4400" dirty="0">
                <a:solidFill>
                  <a:srgbClr val="316D97"/>
                </a:solidFill>
              </a:rPr>
              <a:t>21 measurable objectives</a:t>
            </a:r>
          </a:p>
          <a:p>
            <a:pPr marL="457200" indent="-457200">
              <a:buFont typeface="Arial" panose="020B0604020202020204" pitchFamily="34" charset="0"/>
              <a:buChar char="•"/>
            </a:pPr>
            <a:r>
              <a:rPr lang="en-US" sz="4400" dirty="0">
                <a:solidFill>
                  <a:srgbClr val="316D97"/>
                </a:solidFill>
              </a:rPr>
              <a:t>Small group meetings with primary audiences</a:t>
            </a:r>
          </a:p>
          <a:p>
            <a:pPr marL="457200" indent="-457200">
              <a:buFont typeface="Arial" panose="020B0604020202020204" pitchFamily="34" charset="0"/>
              <a:buChar char="•"/>
            </a:pPr>
            <a:r>
              <a:rPr lang="en-US" sz="4400" dirty="0">
                <a:solidFill>
                  <a:srgbClr val="316D97"/>
                </a:solidFill>
              </a:rPr>
              <a:t>Public workshops</a:t>
            </a:r>
          </a:p>
          <a:p>
            <a:pPr marL="457200" indent="-457200">
              <a:buFont typeface="Arial" panose="020B0604020202020204" pitchFamily="34" charset="0"/>
              <a:buChar char="•"/>
            </a:pPr>
            <a:r>
              <a:rPr lang="en-US" sz="4400" dirty="0">
                <a:solidFill>
                  <a:srgbClr val="316D97"/>
                </a:solidFill>
              </a:rPr>
              <a:t>Newsletter, FAQS, website updates</a:t>
            </a:r>
          </a:p>
          <a:p>
            <a:r>
              <a:rPr lang="en-US" sz="3200" dirty="0">
                <a:solidFill>
                  <a:srgbClr val="316D97"/>
                </a:solidFill>
              </a:rPr>
              <a:t> </a:t>
            </a:r>
          </a:p>
        </p:txBody>
      </p:sp>
      <p:sp>
        <p:nvSpPr>
          <p:cNvPr id="3" name="Slide Number Placeholder 3">
            <a:extLst>
              <a:ext uri="{FF2B5EF4-FFF2-40B4-BE49-F238E27FC236}">
                <a16:creationId xmlns:a16="http://schemas.microsoft.com/office/drawing/2014/main" id="{083B148F-2DD5-97CB-5CF6-929E274FF61D}"/>
              </a:ext>
            </a:extLst>
          </p:cNvPr>
          <p:cNvSpPr>
            <a:spLocks noGrp="1"/>
          </p:cNvSpPr>
          <p:nvPr>
            <p:ph type="sldNum" sz="quarter" idx="12"/>
          </p:nvPr>
        </p:nvSpPr>
        <p:spPr>
          <a:xfrm>
            <a:off x="440724" y="6338997"/>
            <a:ext cx="2743200" cy="365125"/>
          </a:xfrm>
        </p:spPr>
        <p:txBody>
          <a:bodyPr>
            <a:normAutofit/>
          </a:bodyPr>
          <a:lstStyle/>
          <a:p>
            <a:pPr algn="l">
              <a:spcAft>
                <a:spcPts val="600"/>
              </a:spcAft>
            </a:pPr>
            <a:fld id="{8EE7FE50-EF63-4F1C-907E-A06A2B5E8A96}" type="slidenum">
              <a:rPr lang="en-US">
                <a:solidFill>
                  <a:schemeClr val="tx1">
                    <a:lumMod val="75000"/>
                    <a:lumOff val="25000"/>
                  </a:schemeClr>
                </a:solidFill>
              </a:rPr>
              <a:pPr algn="l">
                <a:spcAft>
                  <a:spcPts val="600"/>
                </a:spcAft>
              </a:pPr>
              <a:t>13</a:t>
            </a:fld>
            <a:endParaRPr lang="en-US" dirty="0">
              <a:solidFill>
                <a:schemeClr val="tx1">
                  <a:lumMod val="75000"/>
                  <a:lumOff val="25000"/>
                </a:schemeClr>
              </a:solidFill>
            </a:endParaRPr>
          </a:p>
        </p:txBody>
      </p:sp>
    </p:spTree>
    <p:extLst>
      <p:ext uri="{BB962C8B-B14F-4D97-AF65-F5344CB8AC3E}">
        <p14:creationId xmlns:p14="http://schemas.microsoft.com/office/powerpoint/2010/main" val="3907776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81AEF6-9A25-5EC9-2B8F-927FF5C99BEC}"/>
              </a:ext>
            </a:extLst>
          </p:cNvPr>
          <p:cNvSpPr/>
          <p:nvPr/>
        </p:nvSpPr>
        <p:spPr>
          <a:xfrm>
            <a:off x="0" y="0"/>
            <a:ext cx="12458700" cy="1175657"/>
          </a:xfrm>
          <a:prstGeom prst="rect">
            <a:avLst/>
          </a:prstGeom>
          <a:solidFill>
            <a:srgbClr val="435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292A99-B029-1BEE-AD2E-5F813CA041A5}"/>
              </a:ext>
            </a:extLst>
          </p:cNvPr>
          <p:cNvSpPr>
            <a:spLocks noGrp="1"/>
          </p:cNvSpPr>
          <p:nvPr>
            <p:ph type="title"/>
          </p:nvPr>
        </p:nvSpPr>
        <p:spPr>
          <a:xfrm>
            <a:off x="838200" y="-74954"/>
            <a:ext cx="10515600" cy="1325563"/>
          </a:xfrm>
        </p:spPr>
        <p:txBody>
          <a:bodyPr>
            <a:normAutofit/>
          </a:bodyPr>
          <a:lstStyle/>
          <a:p>
            <a:pPr algn="ctr"/>
            <a:r>
              <a:rPr lang="en-US" sz="4300" b="1" dirty="0">
                <a:solidFill>
                  <a:schemeClr val="bg1"/>
                </a:solidFill>
                <a:latin typeface="Avenir Book" panose="02000503020000020003" pitchFamily="2" charset="0"/>
              </a:rPr>
              <a:t>Primary Audience</a:t>
            </a:r>
          </a:p>
        </p:txBody>
      </p:sp>
      <p:pic>
        <p:nvPicPr>
          <p:cNvPr id="4" name="Picture 3">
            <a:extLst>
              <a:ext uri="{FF2B5EF4-FFF2-40B4-BE49-F238E27FC236}">
                <a16:creationId xmlns:a16="http://schemas.microsoft.com/office/drawing/2014/main" id="{CE1C1D65-337F-CDFE-4383-D4942417F481}"/>
              </a:ext>
            </a:extLst>
          </p:cNvPr>
          <p:cNvPicPr>
            <a:picLocks noChangeAspect="1"/>
          </p:cNvPicPr>
          <p:nvPr/>
        </p:nvPicPr>
        <p:blipFill>
          <a:blip r:embed="rId3"/>
          <a:stretch>
            <a:fillRect/>
          </a:stretch>
        </p:blipFill>
        <p:spPr>
          <a:xfrm>
            <a:off x="9596667" y="6267398"/>
            <a:ext cx="2154609" cy="269326"/>
          </a:xfrm>
          <a:prstGeom prst="rect">
            <a:avLst/>
          </a:prstGeom>
        </p:spPr>
      </p:pic>
      <p:grpSp>
        <p:nvGrpSpPr>
          <p:cNvPr id="28" name="Group 27">
            <a:extLst>
              <a:ext uri="{FF2B5EF4-FFF2-40B4-BE49-F238E27FC236}">
                <a16:creationId xmlns:a16="http://schemas.microsoft.com/office/drawing/2014/main" id="{6CE9DC6C-F487-3C25-6D30-5E7544F74DB2}"/>
              </a:ext>
            </a:extLst>
          </p:cNvPr>
          <p:cNvGrpSpPr/>
          <p:nvPr/>
        </p:nvGrpSpPr>
        <p:grpSpPr>
          <a:xfrm>
            <a:off x="201532" y="1359655"/>
            <a:ext cx="5894468" cy="5042406"/>
            <a:chOff x="244929" y="1648129"/>
            <a:chExt cx="5894468" cy="5042406"/>
          </a:xfrm>
        </p:grpSpPr>
        <p:sp>
          <p:nvSpPr>
            <p:cNvPr id="12" name="Rounded Rectangle 11">
              <a:extLst>
                <a:ext uri="{FF2B5EF4-FFF2-40B4-BE49-F238E27FC236}">
                  <a16:creationId xmlns:a16="http://schemas.microsoft.com/office/drawing/2014/main" id="{DC29DACC-1D39-C80D-5E4A-EF8E6BCC23BF}"/>
                </a:ext>
              </a:extLst>
            </p:cNvPr>
            <p:cNvSpPr/>
            <p:nvPr/>
          </p:nvSpPr>
          <p:spPr>
            <a:xfrm>
              <a:off x="244929" y="1648129"/>
              <a:ext cx="5851071" cy="5042406"/>
            </a:xfrm>
            <a:prstGeom prst="roundRect">
              <a:avLst/>
            </a:prstGeom>
            <a:solidFill>
              <a:srgbClr val="316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D6C1B71F-5AA5-CA90-CDFD-93B794EB4A31}"/>
                </a:ext>
              </a:extLst>
            </p:cNvPr>
            <p:cNvSpPr txBox="1"/>
            <p:nvPr/>
          </p:nvSpPr>
          <p:spPr>
            <a:xfrm>
              <a:off x="473382" y="2007708"/>
              <a:ext cx="5666015" cy="4447371"/>
            </a:xfrm>
            <a:prstGeom prst="rect">
              <a:avLst/>
            </a:prstGeom>
            <a:noFill/>
          </p:spPr>
          <p:txBody>
            <a:bodyPr wrap="square" rtlCol="0">
              <a:spAutoFit/>
            </a:bodyPr>
            <a:lstStyle/>
            <a:p>
              <a:pPr marL="342900" indent="-342900">
                <a:spcAft>
                  <a:spcPts val="600"/>
                </a:spcAft>
                <a:buFont typeface="+mj-lt"/>
                <a:buAutoNum type="arabicPeriod"/>
              </a:pPr>
              <a:r>
                <a:rPr lang="en-US" sz="2000" dirty="0">
                  <a:solidFill>
                    <a:schemeClr val="bg1"/>
                  </a:solidFill>
                </a:rPr>
                <a:t>San Joaquin Area Flood Control Agency</a:t>
              </a:r>
            </a:p>
            <a:p>
              <a:pPr marL="342900" indent="-342900">
                <a:spcAft>
                  <a:spcPts val="600"/>
                </a:spcAft>
                <a:buFont typeface="+mj-lt"/>
                <a:buAutoNum type="arabicPeriod"/>
              </a:pPr>
              <a:r>
                <a:rPr lang="en-US" sz="2000" dirty="0">
                  <a:solidFill>
                    <a:schemeClr val="bg1"/>
                  </a:solidFill>
                </a:rPr>
                <a:t>Advisory Committee</a:t>
              </a:r>
            </a:p>
            <a:p>
              <a:pPr marL="342900" indent="-342900">
                <a:spcAft>
                  <a:spcPts val="600"/>
                </a:spcAft>
                <a:buFont typeface="+mj-lt"/>
                <a:buAutoNum type="arabicPeriod"/>
              </a:pPr>
              <a:r>
                <a:rPr lang="en-US" sz="2000" dirty="0">
                  <a:solidFill>
                    <a:schemeClr val="bg1"/>
                  </a:solidFill>
                </a:rPr>
                <a:t>21 Reclamation Districts</a:t>
              </a:r>
            </a:p>
            <a:p>
              <a:pPr marL="342900" indent="-342900">
                <a:spcAft>
                  <a:spcPts val="600"/>
                </a:spcAft>
                <a:buFont typeface="+mj-lt"/>
                <a:buAutoNum type="arabicPeriod"/>
              </a:pPr>
              <a:r>
                <a:rPr lang="en-US" sz="2000" dirty="0">
                  <a:solidFill>
                    <a:schemeClr val="bg1"/>
                  </a:solidFill>
                </a:rPr>
                <a:t>Tribal leaders and representatives</a:t>
              </a:r>
            </a:p>
            <a:p>
              <a:pPr marL="342900" indent="-342900">
                <a:spcAft>
                  <a:spcPts val="600"/>
                </a:spcAft>
                <a:buFont typeface="+mj-lt"/>
                <a:buAutoNum type="arabicPeriod"/>
              </a:pPr>
              <a:r>
                <a:rPr lang="en-US" sz="2000" dirty="0">
                  <a:solidFill>
                    <a:schemeClr val="bg1"/>
                  </a:solidFill>
                </a:rPr>
                <a:t>California Department of Water Resources</a:t>
              </a:r>
            </a:p>
            <a:p>
              <a:pPr marL="342900" indent="-342900">
                <a:spcAft>
                  <a:spcPts val="600"/>
                </a:spcAft>
                <a:buFont typeface="+mj-lt"/>
                <a:buAutoNum type="arabicPeriod"/>
              </a:pPr>
              <a:r>
                <a:rPr lang="en-US" sz="2000" dirty="0">
                  <a:solidFill>
                    <a:schemeClr val="bg1"/>
                  </a:solidFill>
                </a:rPr>
                <a:t>Central Valley Flood Protection Board</a:t>
              </a:r>
            </a:p>
            <a:p>
              <a:pPr marL="342900" indent="-342900">
                <a:spcAft>
                  <a:spcPts val="600"/>
                </a:spcAft>
                <a:buFont typeface="+mj-lt"/>
                <a:buAutoNum type="arabicPeriod"/>
              </a:pPr>
              <a:r>
                <a:rPr lang="en-US" sz="2000" dirty="0">
                  <a:solidFill>
                    <a:schemeClr val="bg1"/>
                  </a:solidFill>
                </a:rPr>
                <a:t>Sacramento-San Joaquin Delta Conservancy</a:t>
              </a:r>
            </a:p>
            <a:p>
              <a:pPr marL="342900" indent="-342900">
                <a:spcAft>
                  <a:spcPts val="600"/>
                </a:spcAft>
                <a:buFont typeface="+mj-lt"/>
                <a:buAutoNum type="arabicPeriod"/>
              </a:pPr>
              <a:r>
                <a:rPr lang="en-US" sz="2000" dirty="0">
                  <a:solidFill>
                    <a:schemeClr val="bg1"/>
                  </a:solidFill>
                </a:rPr>
                <a:t>US Fish and Wildlife Service and California Department of Fish and Wildlife</a:t>
              </a:r>
            </a:p>
            <a:p>
              <a:pPr marL="342900" indent="-342900">
                <a:spcAft>
                  <a:spcPts val="600"/>
                </a:spcAft>
                <a:buFont typeface="+mj-lt"/>
                <a:buAutoNum type="arabicPeriod"/>
              </a:pPr>
              <a:r>
                <a:rPr lang="en-US" sz="2000" dirty="0">
                  <a:solidFill>
                    <a:schemeClr val="bg1"/>
                  </a:solidFill>
                </a:rPr>
                <a:t>San Joaquin County Flood Control and Water Conservation District</a:t>
              </a:r>
            </a:p>
            <a:p>
              <a:pPr marL="342900" indent="-342900">
                <a:spcAft>
                  <a:spcPts val="600"/>
                </a:spcAft>
                <a:buFont typeface="+mj-lt"/>
                <a:buAutoNum type="arabicPeriod"/>
              </a:pPr>
              <a:r>
                <a:rPr lang="en-US" sz="2000" dirty="0">
                  <a:solidFill>
                    <a:schemeClr val="bg1"/>
                  </a:solidFill>
                </a:rPr>
                <a:t>Banta-Carbona Irrigation District</a:t>
              </a:r>
            </a:p>
          </p:txBody>
        </p:sp>
      </p:grpSp>
      <p:sp>
        <p:nvSpPr>
          <p:cNvPr id="27" name="TextBox 26">
            <a:extLst>
              <a:ext uri="{FF2B5EF4-FFF2-40B4-BE49-F238E27FC236}">
                <a16:creationId xmlns:a16="http://schemas.microsoft.com/office/drawing/2014/main" id="{C952674B-8B65-A997-57C5-38F1EB811397}"/>
              </a:ext>
            </a:extLst>
          </p:cNvPr>
          <p:cNvSpPr txBox="1"/>
          <p:nvPr/>
        </p:nvSpPr>
        <p:spPr>
          <a:xfrm>
            <a:off x="6324453" y="1705591"/>
            <a:ext cx="5268833" cy="4031873"/>
          </a:xfrm>
          <a:prstGeom prst="rect">
            <a:avLst/>
          </a:prstGeom>
          <a:noFill/>
        </p:spPr>
        <p:txBody>
          <a:bodyPr wrap="square" rtlCol="0">
            <a:spAutoFit/>
          </a:bodyPr>
          <a:lstStyle/>
          <a:p>
            <a:r>
              <a:rPr lang="en-US" sz="3200" dirty="0">
                <a:solidFill>
                  <a:srgbClr val="316D97"/>
                </a:solidFill>
              </a:rPr>
              <a:t>Actively soliciting feedback and providing regular Project updates via: </a:t>
            </a:r>
          </a:p>
          <a:p>
            <a:pPr marL="285750" indent="-285750">
              <a:buFont typeface="Arial" panose="020B0604020202020204" pitchFamily="34" charset="0"/>
              <a:buChar char="•"/>
            </a:pPr>
            <a:r>
              <a:rPr lang="en-US" sz="3200" dirty="0">
                <a:solidFill>
                  <a:srgbClr val="316D97"/>
                </a:solidFill>
              </a:rPr>
              <a:t>Small group meetings</a:t>
            </a:r>
          </a:p>
          <a:p>
            <a:pPr marL="285750" indent="-285750">
              <a:buFont typeface="Arial" panose="020B0604020202020204" pitchFamily="34" charset="0"/>
              <a:buChar char="•"/>
            </a:pPr>
            <a:r>
              <a:rPr lang="en-US" sz="3200" dirty="0">
                <a:solidFill>
                  <a:srgbClr val="316D97"/>
                </a:solidFill>
              </a:rPr>
              <a:t>Virtual, telephone, and in-person communications</a:t>
            </a:r>
          </a:p>
          <a:p>
            <a:pPr marL="285750" indent="-285750">
              <a:buFont typeface="Arial" panose="020B0604020202020204" pitchFamily="34" charset="0"/>
              <a:buChar char="•"/>
            </a:pPr>
            <a:r>
              <a:rPr lang="en-US" sz="3200" dirty="0">
                <a:solidFill>
                  <a:srgbClr val="316D97"/>
                </a:solidFill>
              </a:rPr>
              <a:t>Presentations</a:t>
            </a:r>
          </a:p>
          <a:p>
            <a:pPr marL="285750" indent="-285750">
              <a:buFont typeface="Arial" panose="020B0604020202020204" pitchFamily="34" charset="0"/>
              <a:buChar char="•"/>
            </a:pPr>
            <a:r>
              <a:rPr lang="en-US" sz="3200" dirty="0">
                <a:solidFill>
                  <a:srgbClr val="316D97"/>
                </a:solidFill>
              </a:rPr>
              <a:t>Public workshops</a:t>
            </a:r>
          </a:p>
        </p:txBody>
      </p:sp>
      <p:sp>
        <p:nvSpPr>
          <p:cNvPr id="30" name="Slide Number Placeholder 3">
            <a:extLst>
              <a:ext uri="{FF2B5EF4-FFF2-40B4-BE49-F238E27FC236}">
                <a16:creationId xmlns:a16="http://schemas.microsoft.com/office/drawing/2014/main" id="{828DC8AF-E404-FB63-8C12-37517611B79F}"/>
              </a:ext>
            </a:extLst>
          </p:cNvPr>
          <p:cNvSpPr>
            <a:spLocks noGrp="1"/>
          </p:cNvSpPr>
          <p:nvPr>
            <p:ph type="sldNum" sz="quarter" idx="12"/>
          </p:nvPr>
        </p:nvSpPr>
        <p:spPr>
          <a:xfrm>
            <a:off x="201532" y="6403496"/>
            <a:ext cx="2743200" cy="365125"/>
          </a:xfrm>
        </p:spPr>
        <p:txBody>
          <a:bodyPr>
            <a:normAutofit/>
          </a:bodyPr>
          <a:lstStyle/>
          <a:p>
            <a:pPr algn="l">
              <a:spcAft>
                <a:spcPts val="600"/>
              </a:spcAft>
            </a:pPr>
            <a:fld id="{8EE7FE50-EF63-4F1C-907E-A06A2B5E8A96}" type="slidenum">
              <a:rPr lang="en-US">
                <a:solidFill>
                  <a:schemeClr val="tx1">
                    <a:lumMod val="75000"/>
                    <a:lumOff val="25000"/>
                  </a:schemeClr>
                </a:solidFill>
              </a:rPr>
              <a:pPr algn="l">
                <a:spcAft>
                  <a:spcPts val="600"/>
                </a:spcAft>
              </a:pPr>
              <a:t>14</a:t>
            </a:fld>
            <a:endParaRPr lang="en-US">
              <a:solidFill>
                <a:schemeClr val="tx1">
                  <a:lumMod val="75000"/>
                  <a:lumOff val="25000"/>
                </a:schemeClr>
              </a:solidFill>
            </a:endParaRPr>
          </a:p>
        </p:txBody>
      </p:sp>
    </p:spTree>
    <p:extLst>
      <p:ext uri="{BB962C8B-B14F-4D97-AF65-F5344CB8AC3E}">
        <p14:creationId xmlns:p14="http://schemas.microsoft.com/office/powerpoint/2010/main" val="1989062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a:extLst>
              <a:ext uri="{FF2B5EF4-FFF2-40B4-BE49-F238E27FC236}">
                <a16:creationId xmlns:a16="http://schemas.microsoft.com/office/drawing/2014/main" id="{DC29DACC-1D39-C80D-5E4A-EF8E6BCC23BF}"/>
              </a:ext>
            </a:extLst>
          </p:cNvPr>
          <p:cNvSpPr/>
          <p:nvPr/>
        </p:nvSpPr>
        <p:spPr>
          <a:xfrm>
            <a:off x="277587" y="1231909"/>
            <a:ext cx="11473689" cy="4227597"/>
          </a:xfrm>
          <a:prstGeom prst="roundRect">
            <a:avLst/>
          </a:prstGeom>
          <a:solidFill>
            <a:srgbClr val="316D9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281AEF6-9A25-5EC9-2B8F-927FF5C99BEC}"/>
              </a:ext>
            </a:extLst>
          </p:cNvPr>
          <p:cNvSpPr/>
          <p:nvPr/>
        </p:nvSpPr>
        <p:spPr>
          <a:xfrm>
            <a:off x="0" y="0"/>
            <a:ext cx="12458700" cy="1077218"/>
          </a:xfrm>
          <a:prstGeom prst="rect">
            <a:avLst/>
          </a:prstGeom>
          <a:solidFill>
            <a:srgbClr val="435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292A99-B029-1BEE-AD2E-5F813CA041A5}"/>
              </a:ext>
            </a:extLst>
          </p:cNvPr>
          <p:cNvSpPr>
            <a:spLocks noGrp="1"/>
          </p:cNvSpPr>
          <p:nvPr>
            <p:ph type="title"/>
          </p:nvPr>
        </p:nvSpPr>
        <p:spPr>
          <a:xfrm>
            <a:off x="838199" y="-124173"/>
            <a:ext cx="10515600" cy="1325563"/>
          </a:xfrm>
        </p:spPr>
        <p:txBody>
          <a:bodyPr>
            <a:normAutofit/>
          </a:bodyPr>
          <a:lstStyle/>
          <a:p>
            <a:pPr algn="ctr"/>
            <a:r>
              <a:rPr lang="en-US" sz="4300" b="1" dirty="0">
                <a:solidFill>
                  <a:schemeClr val="bg1"/>
                </a:solidFill>
                <a:latin typeface="Avenir Book" panose="02000503020000020003" pitchFamily="2" charset="0"/>
              </a:rPr>
              <a:t>Secondary Audience</a:t>
            </a:r>
          </a:p>
        </p:txBody>
      </p:sp>
      <p:pic>
        <p:nvPicPr>
          <p:cNvPr id="4" name="Picture 3">
            <a:extLst>
              <a:ext uri="{FF2B5EF4-FFF2-40B4-BE49-F238E27FC236}">
                <a16:creationId xmlns:a16="http://schemas.microsoft.com/office/drawing/2014/main" id="{CE1C1D65-337F-CDFE-4383-D4942417F481}"/>
              </a:ext>
            </a:extLst>
          </p:cNvPr>
          <p:cNvPicPr>
            <a:picLocks noChangeAspect="1"/>
          </p:cNvPicPr>
          <p:nvPr/>
        </p:nvPicPr>
        <p:blipFill>
          <a:blip r:embed="rId3"/>
          <a:stretch>
            <a:fillRect/>
          </a:stretch>
        </p:blipFill>
        <p:spPr>
          <a:xfrm>
            <a:off x="9596667" y="6267398"/>
            <a:ext cx="2154609" cy="269326"/>
          </a:xfrm>
          <a:prstGeom prst="rect">
            <a:avLst/>
          </a:prstGeom>
        </p:spPr>
      </p:pic>
      <p:sp>
        <p:nvSpPr>
          <p:cNvPr id="11" name="TextBox 10">
            <a:extLst>
              <a:ext uri="{FF2B5EF4-FFF2-40B4-BE49-F238E27FC236}">
                <a16:creationId xmlns:a16="http://schemas.microsoft.com/office/drawing/2014/main" id="{D6C1B71F-5AA5-CA90-CDFD-93B794EB4A31}"/>
              </a:ext>
            </a:extLst>
          </p:cNvPr>
          <p:cNvSpPr txBox="1"/>
          <p:nvPr/>
        </p:nvSpPr>
        <p:spPr>
          <a:xfrm>
            <a:off x="560540" y="1458687"/>
            <a:ext cx="11070918" cy="3862596"/>
          </a:xfrm>
          <a:prstGeom prst="rect">
            <a:avLst/>
          </a:prstGeom>
          <a:noFill/>
        </p:spPr>
        <p:txBody>
          <a:bodyPr wrap="square" numCol="2" rtlCol="0">
            <a:spAutoFit/>
          </a:bodyPr>
          <a:lstStyle/>
          <a:p>
            <a:pPr marL="342900" indent="-342900">
              <a:spcAft>
                <a:spcPts val="600"/>
              </a:spcAft>
              <a:buFont typeface="+mj-lt"/>
              <a:buAutoNum type="arabicPeriod"/>
            </a:pPr>
            <a:r>
              <a:rPr lang="en-US" sz="2000" dirty="0">
                <a:solidFill>
                  <a:schemeClr val="bg1"/>
                </a:solidFill>
              </a:rPr>
              <a:t>US Army Corps of Engineers</a:t>
            </a:r>
          </a:p>
          <a:p>
            <a:pPr marL="342900" indent="-342900">
              <a:spcAft>
                <a:spcPts val="600"/>
              </a:spcAft>
              <a:buFont typeface="+mj-lt"/>
              <a:buAutoNum type="arabicPeriod"/>
            </a:pPr>
            <a:r>
              <a:rPr lang="en-US" sz="2000" dirty="0">
                <a:solidFill>
                  <a:schemeClr val="bg1"/>
                </a:solidFill>
              </a:rPr>
              <a:t>United States Bureau of Reclamation</a:t>
            </a:r>
          </a:p>
          <a:p>
            <a:pPr marL="342900" indent="-342900">
              <a:spcAft>
                <a:spcPts val="600"/>
              </a:spcAft>
              <a:buFont typeface="+mj-lt"/>
              <a:buAutoNum type="arabicPeriod"/>
            </a:pPr>
            <a:r>
              <a:rPr lang="en-US" sz="2000" dirty="0">
                <a:solidFill>
                  <a:schemeClr val="bg1"/>
                </a:solidFill>
              </a:rPr>
              <a:t>Federal Emergency Management Agency</a:t>
            </a:r>
          </a:p>
          <a:p>
            <a:pPr marL="342900" indent="-342900">
              <a:spcAft>
                <a:spcPts val="600"/>
              </a:spcAft>
              <a:buFont typeface="+mj-lt"/>
              <a:buAutoNum type="arabicPeriod"/>
            </a:pPr>
            <a:r>
              <a:rPr lang="en-US" sz="2000" dirty="0">
                <a:solidFill>
                  <a:schemeClr val="bg1"/>
                </a:solidFill>
              </a:rPr>
              <a:t>California Wildlife Conservation Board and other potential funding agencies</a:t>
            </a:r>
          </a:p>
          <a:p>
            <a:pPr marL="342900" indent="-342900">
              <a:spcAft>
                <a:spcPts val="600"/>
              </a:spcAft>
              <a:buFont typeface="+mj-lt"/>
              <a:buAutoNum type="arabicPeriod"/>
            </a:pPr>
            <a:r>
              <a:rPr lang="en-US" sz="2000" dirty="0">
                <a:solidFill>
                  <a:schemeClr val="bg1"/>
                </a:solidFill>
              </a:rPr>
              <a:t>State and federal legislators</a:t>
            </a:r>
          </a:p>
          <a:p>
            <a:pPr marL="342900" indent="-342900">
              <a:spcAft>
                <a:spcPts val="600"/>
              </a:spcAft>
              <a:buFont typeface="+mj-lt"/>
              <a:buAutoNum type="arabicPeriod"/>
            </a:pPr>
            <a:r>
              <a:rPr lang="en-US" sz="2000" dirty="0">
                <a:solidFill>
                  <a:schemeClr val="bg1"/>
                </a:solidFill>
              </a:rPr>
              <a:t>Eastern San Joaquin Groundwater Basin Authority</a:t>
            </a:r>
          </a:p>
          <a:p>
            <a:pPr marL="342900" indent="-342900">
              <a:spcAft>
                <a:spcPts val="600"/>
              </a:spcAft>
              <a:buFont typeface="+mj-lt"/>
              <a:buAutoNum type="arabicPeriod"/>
            </a:pPr>
            <a:r>
              <a:rPr lang="en-US" sz="2000" dirty="0">
                <a:solidFill>
                  <a:schemeClr val="bg1"/>
                </a:solidFill>
              </a:rPr>
              <a:t>San Joaquin County</a:t>
            </a:r>
          </a:p>
          <a:p>
            <a:pPr marL="342900" indent="-342900">
              <a:spcAft>
                <a:spcPts val="600"/>
              </a:spcAft>
              <a:buFont typeface="+mj-lt"/>
              <a:buAutoNum type="arabicPeriod"/>
            </a:pPr>
            <a:r>
              <a:rPr lang="en-US" sz="2000" dirty="0">
                <a:solidFill>
                  <a:schemeClr val="bg1"/>
                </a:solidFill>
              </a:rPr>
              <a:t>City of Manteca</a:t>
            </a:r>
          </a:p>
          <a:p>
            <a:pPr marL="342900" indent="-342900">
              <a:spcAft>
                <a:spcPts val="600"/>
              </a:spcAft>
              <a:buFont typeface="+mj-lt"/>
              <a:buAutoNum type="arabicPeriod"/>
            </a:pPr>
            <a:r>
              <a:rPr lang="en-US" sz="2000" dirty="0">
                <a:solidFill>
                  <a:schemeClr val="bg1"/>
                </a:solidFill>
              </a:rPr>
              <a:t>City of Lathrop</a:t>
            </a:r>
          </a:p>
          <a:p>
            <a:pPr marL="342900" indent="-342900">
              <a:spcAft>
                <a:spcPts val="600"/>
              </a:spcAft>
              <a:buFont typeface="+mj-lt"/>
              <a:buAutoNum type="arabicPeriod"/>
            </a:pPr>
            <a:r>
              <a:rPr lang="en-US" sz="2000" dirty="0">
                <a:solidFill>
                  <a:schemeClr val="bg1"/>
                </a:solidFill>
              </a:rPr>
              <a:t>San Joaquin Resource Conservation District</a:t>
            </a:r>
          </a:p>
          <a:p>
            <a:pPr marL="342900" indent="-342900">
              <a:spcAft>
                <a:spcPts val="600"/>
              </a:spcAft>
              <a:buFont typeface="+mj-lt"/>
              <a:buAutoNum type="arabicPeriod"/>
            </a:pPr>
            <a:r>
              <a:rPr lang="en-US" sz="2000" dirty="0">
                <a:solidFill>
                  <a:schemeClr val="bg1"/>
                </a:solidFill>
              </a:rPr>
              <a:t>Greater Joaquin County Regional Water Coordinating Committee</a:t>
            </a:r>
          </a:p>
          <a:p>
            <a:pPr marL="342900" indent="-342900">
              <a:spcAft>
                <a:spcPts val="600"/>
              </a:spcAft>
              <a:buFont typeface="+mj-lt"/>
              <a:buAutoNum type="arabicPeriod"/>
            </a:pPr>
            <a:r>
              <a:rPr lang="en-US" sz="2000" dirty="0">
                <a:solidFill>
                  <a:schemeClr val="bg1"/>
                </a:solidFill>
              </a:rPr>
              <a:t>Caltrans District 10</a:t>
            </a:r>
          </a:p>
          <a:p>
            <a:pPr marL="342900" indent="-342900">
              <a:spcAft>
                <a:spcPts val="600"/>
              </a:spcAft>
              <a:buFont typeface="+mj-lt"/>
              <a:buAutoNum type="arabicPeriod"/>
            </a:pPr>
            <a:r>
              <a:rPr lang="en-US" sz="2000" dirty="0">
                <a:solidFill>
                  <a:schemeClr val="bg1"/>
                </a:solidFill>
              </a:rPr>
              <a:t>Delta Stewardship Council</a:t>
            </a:r>
          </a:p>
          <a:p>
            <a:pPr marL="342900" indent="-342900">
              <a:spcAft>
                <a:spcPts val="600"/>
              </a:spcAft>
              <a:buFont typeface="+mj-lt"/>
              <a:buAutoNum type="arabicPeriod"/>
            </a:pPr>
            <a:r>
              <a:rPr lang="en-US" sz="2000" dirty="0">
                <a:solidFill>
                  <a:schemeClr val="bg1"/>
                </a:solidFill>
              </a:rPr>
              <a:t>Local nonprofit or advocacy organizations</a:t>
            </a:r>
          </a:p>
          <a:p>
            <a:pPr marL="342900" indent="-342900">
              <a:spcAft>
                <a:spcPts val="600"/>
              </a:spcAft>
              <a:buFont typeface="+mj-lt"/>
              <a:buAutoNum type="arabicPeriod"/>
            </a:pPr>
            <a:r>
              <a:rPr lang="en-US" sz="2000" dirty="0">
                <a:solidFill>
                  <a:schemeClr val="bg1"/>
                </a:solidFill>
              </a:rPr>
              <a:t>Educational institutions</a:t>
            </a:r>
          </a:p>
          <a:p>
            <a:pPr marL="342900" indent="-342900">
              <a:spcAft>
                <a:spcPts val="600"/>
              </a:spcAft>
              <a:buFont typeface="+mj-lt"/>
              <a:buAutoNum type="arabicPeriod"/>
            </a:pPr>
            <a:r>
              <a:rPr lang="en-US" sz="2000" dirty="0">
                <a:solidFill>
                  <a:schemeClr val="bg1"/>
                </a:solidFill>
              </a:rPr>
              <a:t>Upstream water agencies</a:t>
            </a:r>
          </a:p>
          <a:p>
            <a:pPr marL="342900" indent="-342900">
              <a:spcAft>
                <a:spcPts val="600"/>
              </a:spcAft>
              <a:buFont typeface="+mj-lt"/>
              <a:buAutoNum type="arabicPeriod"/>
            </a:pPr>
            <a:r>
              <a:rPr lang="en-US" sz="2000" dirty="0">
                <a:solidFill>
                  <a:schemeClr val="bg1"/>
                </a:solidFill>
              </a:rPr>
              <a:t>General public, landowners, and stewards</a:t>
            </a:r>
          </a:p>
        </p:txBody>
      </p:sp>
      <p:sp>
        <p:nvSpPr>
          <p:cNvPr id="27" name="TextBox 26">
            <a:extLst>
              <a:ext uri="{FF2B5EF4-FFF2-40B4-BE49-F238E27FC236}">
                <a16:creationId xmlns:a16="http://schemas.microsoft.com/office/drawing/2014/main" id="{C952674B-8B65-A997-57C5-38F1EB811397}"/>
              </a:ext>
            </a:extLst>
          </p:cNvPr>
          <p:cNvSpPr txBox="1"/>
          <p:nvPr/>
        </p:nvSpPr>
        <p:spPr>
          <a:xfrm>
            <a:off x="342826" y="5541151"/>
            <a:ext cx="11506347" cy="1077218"/>
          </a:xfrm>
          <a:prstGeom prst="rect">
            <a:avLst/>
          </a:prstGeom>
          <a:noFill/>
        </p:spPr>
        <p:txBody>
          <a:bodyPr wrap="square" rtlCol="0">
            <a:spAutoFit/>
          </a:bodyPr>
          <a:lstStyle/>
          <a:p>
            <a:r>
              <a:rPr lang="en-US" sz="3200" dirty="0">
                <a:solidFill>
                  <a:srgbClr val="316D97"/>
                </a:solidFill>
              </a:rPr>
              <a:t>Providing regular updates via virtual communications and public workshops</a:t>
            </a:r>
          </a:p>
        </p:txBody>
      </p:sp>
      <p:sp>
        <p:nvSpPr>
          <p:cNvPr id="3" name="Slide Number Placeholder 3">
            <a:extLst>
              <a:ext uri="{FF2B5EF4-FFF2-40B4-BE49-F238E27FC236}">
                <a16:creationId xmlns:a16="http://schemas.microsoft.com/office/drawing/2014/main" id="{E5B5B7CF-92B7-D9A0-53B8-49CBB138F17E}"/>
              </a:ext>
            </a:extLst>
          </p:cNvPr>
          <p:cNvSpPr>
            <a:spLocks noGrp="1"/>
          </p:cNvSpPr>
          <p:nvPr>
            <p:ph type="sldNum" sz="quarter" idx="12"/>
          </p:nvPr>
        </p:nvSpPr>
        <p:spPr>
          <a:xfrm>
            <a:off x="277587" y="6492875"/>
            <a:ext cx="2743200" cy="365125"/>
          </a:xfrm>
        </p:spPr>
        <p:txBody>
          <a:bodyPr>
            <a:normAutofit/>
          </a:bodyPr>
          <a:lstStyle/>
          <a:p>
            <a:pPr algn="l">
              <a:spcAft>
                <a:spcPts val="600"/>
              </a:spcAft>
            </a:pPr>
            <a:fld id="{8EE7FE50-EF63-4F1C-907E-A06A2B5E8A96}" type="slidenum">
              <a:rPr lang="en-US">
                <a:solidFill>
                  <a:schemeClr val="tx1">
                    <a:lumMod val="75000"/>
                    <a:lumOff val="25000"/>
                  </a:schemeClr>
                </a:solidFill>
              </a:rPr>
              <a:pPr algn="l">
                <a:spcAft>
                  <a:spcPts val="600"/>
                </a:spcAft>
              </a:pPr>
              <a:t>15</a:t>
            </a:fld>
            <a:endParaRPr lang="en-US">
              <a:solidFill>
                <a:schemeClr val="tx1">
                  <a:lumMod val="75000"/>
                  <a:lumOff val="25000"/>
                </a:schemeClr>
              </a:solidFill>
            </a:endParaRPr>
          </a:p>
        </p:txBody>
      </p:sp>
    </p:spTree>
    <p:extLst>
      <p:ext uri="{BB962C8B-B14F-4D97-AF65-F5344CB8AC3E}">
        <p14:creationId xmlns:p14="http://schemas.microsoft.com/office/powerpoint/2010/main" val="2689235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281AEF6-9A25-5EC9-2B8F-927FF5C99BEC}"/>
              </a:ext>
            </a:extLst>
          </p:cNvPr>
          <p:cNvSpPr/>
          <p:nvPr/>
        </p:nvSpPr>
        <p:spPr>
          <a:xfrm>
            <a:off x="0" y="0"/>
            <a:ext cx="12192000" cy="1077218"/>
          </a:xfrm>
          <a:prstGeom prst="rect">
            <a:avLst/>
          </a:prstGeom>
          <a:solidFill>
            <a:srgbClr val="435C7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7292A99-B029-1BEE-AD2E-5F813CA041A5}"/>
              </a:ext>
            </a:extLst>
          </p:cNvPr>
          <p:cNvSpPr>
            <a:spLocks noGrp="1"/>
          </p:cNvSpPr>
          <p:nvPr>
            <p:ph type="title"/>
          </p:nvPr>
        </p:nvSpPr>
        <p:spPr>
          <a:xfrm>
            <a:off x="838199" y="-124173"/>
            <a:ext cx="10515600" cy="1325563"/>
          </a:xfrm>
        </p:spPr>
        <p:txBody>
          <a:bodyPr>
            <a:normAutofit/>
          </a:bodyPr>
          <a:lstStyle/>
          <a:p>
            <a:pPr algn="ctr"/>
            <a:r>
              <a:rPr lang="en-US" sz="4300" b="1" dirty="0">
                <a:solidFill>
                  <a:schemeClr val="bg1"/>
                </a:solidFill>
                <a:latin typeface="Avenir Book" panose="02000503020000020003" pitchFamily="2" charset="0"/>
              </a:rPr>
              <a:t>Schedule</a:t>
            </a:r>
          </a:p>
        </p:txBody>
      </p:sp>
      <p:pic>
        <p:nvPicPr>
          <p:cNvPr id="4" name="Picture 3">
            <a:extLst>
              <a:ext uri="{FF2B5EF4-FFF2-40B4-BE49-F238E27FC236}">
                <a16:creationId xmlns:a16="http://schemas.microsoft.com/office/drawing/2014/main" id="{CE1C1D65-337F-CDFE-4383-D4942417F481}"/>
              </a:ext>
            </a:extLst>
          </p:cNvPr>
          <p:cNvPicPr>
            <a:picLocks noChangeAspect="1"/>
          </p:cNvPicPr>
          <p:nvPr/>
        </p:nvPicPr>
        <p:blipFill>
          <a:blip r:embed="rId3"/>
          <a:stretch>
            <a:fillRect/>
          </a:stretch>
        </p:blipFill>
        <p:spPr>
          <a:xfrm>
            <a:off x="240396" y="6300055"/>
            <a:ext cx="2154609" cy="269326"/>
          </a:xfrm>
          <a:prstGeom prst="rect">
            <a:avLst/>
          </a:prstGeom>
        </p:spPr>
      </p:pic>
      <p:sp>
        <p:nvSpPr>
          <p:cNvPr id="6" name="TextBox 5">
            <a:extLst>
              <a:ext uri="{FF2B5EF4-FFF2-40B4-BE49-F238E27FC236}">
                <a16:creationId xmlns:a16="http://schemas.microsoft.com/office/drawing/2014/main" id="{757FB54A-05EE-FA5B-04E4-EC21317B4EAE}"/>
              </a:ext>
            </a:extLst>
          </p:cNvPr>
          <p:cNvSpPr txBox="1"/>
          <p:nvPr/>
        </p:nvSpPr>
        <p:spPr>
          <a:xfrm>
            <a:off x="395141" y="1342831"/>
            <a:ext cx="4500416" cy="3093154"/>
          </a:xfrm>
          <a:prstGeom prst="rect">
            <a:avLst/>
          </a:prstGeom>
          <a:noFill/>
        </p:spPr>
        <p:txBody>
          <a:bodyPr wrap="square">
            <a:spAutoFit/>
          </a:bodyPr>
          <a:lstStyle/>
          <a:p>
            <a:pPr marR="0" lvl="0">
              <a:spcBef>
                <a:spcPts val="0"/>
              </a:spcBef>
              <a:spcAft>
                <a:spcPts val="600"/>
              </a:spcAft>
            </a:pPr>
            <a:r>
              <a:rPr lang="en-US" sz="1800" b="1" dirty="0">
                <a:effectLst/>
                <a:latin typeface="Avenir Book" panose="02000503020000020003" pitchFamily="2" charset="0"/>
                <a:ea typeface="Helvetica" pitchFamily="2" charset="0"/>
              </a:rPr>
              <a:t>September 2024:</a:t>
            </a:r>
            <a:r>
              <a:rPr lang="en-US" b="1" dirty="0">
                <a:latin typeface="Avenir Book" panose="02000503020000020003" pitchFamily="2" charset="0"/>
                <a:ea typeface="Helvetica" pitchFamily="2" charset="0"/>
              </a:rPr>
              <a:t> </a:t>
            </a:r>
            <a:r>
              <a:rPr lang="en-US" dirty="0">
                <a:effectLst/>
                <a:latin typeface="Avenir Book" panose="02000503020000020003" pitchFamily="2" charset="0"/>
                <a:ea typeface="Helvetica" pitchFamily="2" charset="0"/>
              </a:rPr>
              <a:t>Complete updated project fact sheet</a:t>
            </a:r>
            <a:endParaRPr lang="en-US"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September/October 2024: </a:t>
            </a:r>
            <a:r>
              <a:rPr lang="en-US" sz="1800" dirty="0">
                <a:effectLst/>
                <a:latin typeface="Avenir Book" panose="02000503020000020003" pitchFamily="2" charset="0"/>
                <a:ea typeface="Helvetica" pitchFamily="2" charset="0"/>
              </a:rPr>
              <a:t>Introduce primary audiences to the Project and seek feedback on study area, goals and objectives, and engagement strategy </a:t>
            </a:r>
            <a:endParaRPr lang="en-US" sz="18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November 2024:</a:t>
            </a:r>
            <a:r>
              <a:rPr lang="en-US" sz="1800" dirty="0">
                <a:effectLst/>
                <a:latin typeface="Avenir Book" panose="02000503020000020003" pitchFamily="2" charset="0"/>
                <a:ea typeface="Helvetica" pitchFamily="2" charset="0"/>
              </a:rPr>
              <a:t> Complete Frequently Asked Questions</a:t>
            </a:r>
            <a:endParaRPr lang="en-US" sz="18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November/December 2024:</a:t>
            </a:r>
            <a:r>
              <a:rPr lang="en-US" sz="1800" dirty="0">
                <a:effectLst/>
                <a:latin typeface="Avenir Book" panose="02000503020000020003" pitchFamily="2" charset="0"/>
                <a:ea typeface="Helvetica" pitchFamily="2" charset="0"/>
              </a:rPr>
              <a:t> First virtual newsletter</a:t>
            </a:r>
            <a:endParaRPr lang="en-US" sz="1800" dirty="0">
              <a:effectLst/>
              <a:latin typeface="Times New Roman" panose="02020603050405020304" pitchFamily="18" charset="0"/>
              <a:ea typeface="Helvetica" pitchFamily="2" charset="0"/>
            </a:endParaRPr>
          </a:p>
        </p:txBody>
      </p:sp>
      <p:sp>
        <p:nvSpPr>
          <p:cNvPr id="8" name="TextBox 7">
            <a:extLst>
              <a:ext uri="{FF2B5EF4-FFF2-40B4-BE49-F238E27FC236}">
                <a16:creationId xmlns:a16="http://schemas.microsoft.com/office/drawing/2014/main" id="{FEDEF7FE-B1D0-EEBD-B669-EB068FC7F87A}"/>
              </a:ext>
            </a:extLst>
          </p:cNvPr>
          <p:cNvSpPr txBox="1"/>
          <p:nvPr/>
        </p:nvSpPr>
        <p:spPr>
          <a:xfrm>
            <a:off x="5145376" y="1288996"/>
            <a:ext cx="6651483" cy="5370701"/>
          </a:xfrm>
          <a:prstGeom prst="rect">
            <a:avLst/>
          </a:prstGeom>
          <a:noFill/>
        </p:spPr>
        <p:txBody>
          <a:bodyPr wrap="square">
            <a:spAutoFit/>
          </a:bodyPr>
          <a:lstStyle/>
          <a:p>
            <a:pPr marR="0" lvl="0">
              <a:spcBef>
                <a:spcPts val="0"/>
              </a:spcBef>
              <a:spcAft>
                <a:spcPts val="600"/>
              </a:spcAft>
            </a:pPr>
            <a:r>
              <a:rPr lang="en-US" sz="1800" b="1" dirty="0">
                <a:effectLst/>
                <a:latin typeface="Avenir Book" panose="02000503020000020003" pitchFamily="2" charset="0"/>
                <a:ea typeface="Helvetica" pitchFamily="2" charset="0"/>
              </a:rPr>
              <a:t>January/February 2025:</a:t>
            </a:r>
            <a:r>
              <a:rPr lang="en-US" sz="1800" dirty="0">
                <a:effectLst/>
                <a:latin typeface="Avenir Book" panose="02000503020000020003" pitchFamily="2" charset="0"/>
                <a:ea typeface="Helvetica" pitchFamily="2" charset="0"/>
              </a:rPr>
              <a:t> Update Project page on SJAFCA web site</a:t>
            </a:r>
            <a:endParaRPr lang="en-US" sz="10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April/May 2025:</a:t>
            </a:r>
            <a:r>
              <a:rPr lang="en-US" sz="1800" dirty="0">
                <a:effectLst/>
                <a:latin typeface="Avenir Book" panose="02000503020000020003" pitchFamily="2" charset="0"/>
                <a:ea typeface="Helvetica" pitchFamily="2" charset="0"/>
              </a:rPr>
              <a:t> Meeting with primary audiences regarding preliminary alternatives</a:t>
            </a:r>
            <a:endParaRPr lang="en-US" sz="18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June/July 2025:</a:t>
            </a:r>
            <a:r>
              <a:rPr lang="en-US" sz="1800" dirty="0">
                <a:effectLst/>
                <a:latin typeface="Avenir Book" panose="02000503020000020003" pitchFamily="2" charset="0"/>
                <a:ea typeface="Helvetica" pitchFamily="2" charset="0"/>
              </a:rPr>
              <a:t> </a:t>
            </a: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Meeting with primary audiences regarding final alternatives and recommendations memo</a:t>
            </a:r>
            <a:endParaRPr lang="en-US" dirty="0">
              <a:effectLst/>
              <a:latin typeface="Times New Roman" panose="02020603050405020304" pitchFamily="18" charset="0"/>
              <a:ea typeface="Helvetica" pitchFamily="2" charset="0"/>
            </a:endParaRP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Second virtual newsletter</a:t>
            </a:r>
            <a:endParaRPr lang="en-US" dirty="0">
              <a:effectLst/>
              <a:latin typeface="Times New Roman" panose="02020603050405020304" pitchFamily="18" charset="0"/>
              <a:ea typeface="Helvetica" pitchFamily="2" charset="0"/>
            </a:endParaRP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Update Project page on SJAFCA web site</a:t>
            </a:r>
            <a:endParaRPr lang="en-US"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August/September 2025: </a:t>
            </a:r>
            <a:r>
              <a:rPr lang="en-US" sz="1800" dirty="0">
                <a:effectLst/>
                <a:latin typeface="Avenir Book" panose="02000503020000020003" pitchFamily="2" charset="0"/>
                <a:ea typeface="Helvetica" pitchFamily="2" charset="0"/>
              </a:rPr>
              <a:t>Public workshop #1</a:t>
            </a:r>
            <a:endParaRPr lang="en-US" sz="18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October/November 2025: </a:t>
            </a:r>
            <a:r>
              <a:rPr lang="en-US" sz="1800" dirty="0">
                <a:effectLst/>
                <a:latin typeface="Avenir Book" panose="02000503020000020003" pitchFamily="2" charset="0"/>
                <a:ea typeface="Helvetica" pitchFamily="2" charset="0"/>
              </a:rPr>
              <a:t>Meeting with primary audiences regarding draft feasibility study </a:t>
            </a:r>
            <a:endParaRPr lang="en-US" sz="1800" dirty="0">
              <a:effectLst/>
              <a:latin typeface="Times New Roman" panose="02020603050405020304" pitchFamily="18" charset="0"/>
              <a:ea typeface="Helvetica" pitchFamily="2" charset="0"/>
            </a:endParaRPr>
          </a:p>
          <a:p>
            <a:pPr marR="0" lvl="0">
              <a:spcBef>
                <a:spcPts val="0"/>
              </a:spcBef>
              <a:spcAft>
                <a:spcPts val="600"/>
              </a:spcAft>
            </a:pPr>
            <a:r>
              <a:rPr lang="en-US" sz="1800" b="1" dirty="0">
                <a:effectLst/>
                <a:latin typeface="Avenir Book" panose="02000503020000020003" pitchFamily="2" charset="0"/>
                <a:ea typeface="Helvetica" pitchFamily="2" charset="0"/>
              </a:rPr>
              <a:t>November/December 2025:</a:t>
            </a:r>
            <a:r>
              <a:rPr lang="en-US" sz="1800" dirty="0">
                <a:effectLst/>
                <a:latin typeface="Avenir Book" panose="02000503020000020003" pitchFamily="2" charset="0"/>
                <a:ea typeface="Helvetica" pitchFamily="2" charset="0"/>
              </a:rPr>
              <a:t>  </a:t>
            </a: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Public workshop #2</a:t>
            </a:r>
            <a:endParaRPr lang="en-US" dirty="0">
              <a:effectLst/>
              <a:latin typeface="Times New Roman" panose="02020603050405020304" pitchFamily="18" charset="0"/>
              <a:ea typeface="Helvetica" pitchFamily="2" charset="0"/>
            </a:endParaRP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Third virtual newsletter</a:t>
            </a:r>
            <a:endParaRPr lang="en-US" dirty="0">
              <a:effectLst/>
              <a:latin typeface="Times New Roman" panose="02020603050405020304" pitchFamily="18" charset="0"/>
              <a:ea typeface="Helvetica" pitchFamily="2" charset="0"/>
            </a:endParaRPr>
          </a:p>
          <a:p>
            <a:pPr marL="800100" lvl="1" indent="-342900">
              <a:spcAft>
                <a:spcPts val="600"/>
              </a:spcAft>
              <a:buFont typeface="Symbol" pitchFamily="2" charset="2"/>
              <a:buChar char=""/>
            </a:pPr>
            <a:r>
              <a:rPr lang="en-US" dirty="0">
                <a:effectLst/>
                <a:latin typeface="Avenir Book" panose="02000503020000020003" pitchFamily="2" charset="0"/>
                <a:ea typeface="Helvetica" pitchFamily="2" charset="0"/>
              </a:rPr>
              <a:t>Update Project page on SJAFCA web site</a:t>
            </a:r>
            <a:endParaRPr lang="en-US" dirty="0"/>
          </a:p>
        </p:txBody>
      </p:sp>
      <p:sp>
        <p:nvSpPr>
          <p:cNvPr id="9" name="Slide Number Placeholder 3">
            <a:extLst>
              <a:ext uri="{FF2B5EF4-FFF2-40B4-BE49-F238E27FC236}">
                <a16:creationId xmlns:a16="http://schemas.microsoft.com/office/drawing/2014/main" id="{FAEB6BBE-F59B-47C1-3499-9ACC83F086BD}"/>
              </a:ext>
            </a:extLst>
          </p:cNvPr>
          <p:cNvSpPr>
            <a:spLocks noGrp="1"/>
          </p:cNvSpPr>
          <p:nvPr>
            <p:ph type="sldNum" sz="quarter" idx="12"/>
          </p:nvPr>
        </p:nvSpPr>
        <p:spPr>
          <a:xfrm>
            <a:off x="9053659" y="6404311"/>
            <a:ext cx="2743200" cy="365125"/>
          </a:xfrm>
        </p:spPr>
        <p:txBody>
          <a:bodyPr>
            <a:normAutofit/>
          </a:bodyPr>
          <a:lstStyle/>
          <a:p>
            <a:pPr>
              <a:spcAft>
                <a:spcPts val="600"/>
              </a:spcAft>
            </a:pPr>
            <a:fld id="{8EE7FE50-EF63-4F1C-907E-A06A2B5E8A96}" type="slidenum">
              <a:rPr lang="en-US">
                <a:solidFill>
                  <a:schemeClr val="tx1">
                    <a:lumMod val="75000"/>
                    <a:lumOff val="25000"/>
                  </a:schemeClr>
                </a:solidFill>
              </a:rPr>
              <a:pPr>
                <a:spcAft>
                  <a:spcPts val="600"/>
                </a:spcAft>
              </a:pPr>
              <a:t>16</a:t>
            </a:fld>
            <a:endParaRPr lang="en-US">
              <a:solidFill>
                <a:schemeClr val="tx1">
                  <a:lumMod val="75000"/>
                  <a:lumOff val="25000"/>
                </a:schemeClr>
              </a:solidFill>
            </a:endParaRPr>
          </a:p>
        </p:txBody>
      </p:sp>
    </p:spTree>
    <p:extLst>
      <p:ext uri="{BB962C8B-B14F-4D97-AF65-F5344CB8AC3E}">
        <p14:creationId xmlns:p14="http://schemas.microsoft.com/office/powerpoint/2010/main" val="41774906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ECCFB4-2374-0345-0ECB-DC1BB9B81AFE}"/>
              </a:ext>
            </a:extLst>
          </p:cNvPr>
          <p:cNvSpPr>
            <a:spLocks noGrp="1"/>
          </p:cNvSpPr>
          <p:nvPr>
            <p:ph type="title"/>
          </p:nvPr>
        </p:nvSpPr>
        <p:spPr/>
        <p:txBody>
          <a:bodyPr>
            <a:normAutofit/>
          </a:bodyPr>
          <a:lstStyle/>
          <a:p>
            <a:r>
              <a:rPr lang="en-US" dirty="0">
                <a:latin typeface="Avenir Book" panose="02000503020000020003" pitchFamily="2" charset="0"/>
              </a:rPr>
              <a:t>Feasibility Study</a:t>
            </a:r>
            <a:br>
              <a:rPr lang="en-US" dirty="0">
                <a:latin typeface="Avenir Book" panose="02000503020000020003" pitchFamily="2" charset="0"/>
              </a:rPr>
            </a:br>
            <a:r>
              <a:rPr lang="en-US" dirty="0">
                <a:latin typeface="Avenir Book" panose="02000503020000020003" pitchFamily="2" charset="0"/>
              </a:rPr>
              <a:t>Goals &amp; Objectives</a:t>
            </a:r>
          </a:p>
        </p:txBody>
      </p:sp>
    </p:spTree>
    <p:extLst>
      <p:ext uri="{BB962C8B-B14F-4D97-AF65-F5344CB8AC3E}">
        <p14:creationId xmlns:p14="http://schemas.microsoft.com/office/powerpoint/2010/main" val="1497773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7310A9B0-2970-4831-D31C-A5D72B54117A}"/>
              </a:ext>
            </a:extLst>
          </p:cNvPr>
          <p:cNvSpPr>
            <a:spLocks noGrp="1"/>
          </p:cNvSpPr>
          <p:nvPr>
            <p:ph type="body" sz="quarter" idx="10"/>
          </p:nvPr>
        </p:nvSpPr>
        <p:spPr>
          <a:xfrm>
            <a:off x="609601" y="1529030"/>
            <a:ext cx="6438472" cy="5328969"/>
          </a:xfrm>
        </p:spPr>
        <p:txBody>
          <a:bodyPr vert="horz" lIns="0" tIns="0" rIns="0" bIns="0" rtlCol="0" anchor="t">
            <a:noAutofit/>
          </a:bodyPr>
          <a:lstStyle/>
          <a:p>
            <a:pPr marL="50493" indent="0">
              <a:lnSpc>
                <a:spcPct val="100000"/>
              </a:lnSpc>
              <a:spcBef>
                <a:spcPts val="600"/>
              </a:spcBef>
              <a:buNone/>
            </a:pPr>
            <a:r>
              <a:rPr lang="en-US" sz="2200" dirty="0">
                <a:ea typeface="+mj-lt"/>
                <a:cs typeface="+mj-lt"/>
              </a:rPr>
              <a:t>Project goals defined in the May 4, 2023 Memo from San Joaquin RCD to SJAFCA (Phase 2):</a:t>
            </a:r>
          </a:p>
          <a:p>
            <a:pPr marL="232738" indent="-182245">
              <a:lnSpc>
                <a:spcPct val="100000"/>
              </a:lnSpc>
              <a:spcBef>
                <a:spcPts val="600"/>
              </a:spcBef>
            </a:pPr>
            <a:r>
              <a:rPr lang="en-US" sz="2200" b="1" dirty="0">
                <a:ea typeface="+mj-lt"/>
                <a:cs typeface="+mj-lt"/>
              </a:rPr>
              <a:t>Flood risk reduction</a:t>
            </a:r>
            <a:r>
              <a:rPr lang="en-US" sz="2200" dirty="0">
                <a:ea typeface="+mj-lt"/>
                <a:cs typeface="+mj-lt"/>
              </a:rPr>
              <a:t>: Reduce catastrophic flood risk to people and property in the South Delta.</a:t>
            </a:r>
          </a:p>
          <a:p>
            <a:pPr marL="232738" indent="-182245">
              <a:lnSpc>
                <a:spcPct val="100000"/>
              </a:lnSpc>
              <a:spcBef>
                <a:spcPts val="600"/>
              </a:spcBef>
            </a:pPr>
            <a:r>
              <a:rPr lang="en-US" sz="2200" b="1" dirty="0">
                <a:ea typeface="+mj-lt"/>
                <a:cs typeface="+mj-lt"/>
              </a:rPr>
              <a:t>Habitat restoration</a:t>
            </a:r>
            <a:r>
              <a:rPr lang="en-US" sz="2200" dirty="0">
                <a:ea typeface="+mj-lt"/>
                <a:cs typeface="+mj-lt"/>
              </a:rPr>
              <a:t>: Restore riparian and other native habitats for </a:t>
            </a:r>
            <a:r>
              <a:rPr lang="en-US" sz="2200" dirty="0" err="1">
                <a:ea typeface="+mj-lt"/>
                <a:cs typeface="+mj-lt"/>
              </a:rPr>
              <a:t>Swainson’s</a:t>
            </a:r>
            <a:r>
              <a:rPr lang="en-US" sz="2200" dirty="0">
                <a:ea typeface="+mj-lt"/>
                <a:cs typeface="+mj-lt"/>
              </a:rPr>
              <a:t> hawk, riparian brush rabbit, riparian songbirds, and other species.</a:t>
            </a:r>
            <a:r>
              <a:rPr lang="en-US" sz="2200" b="1" dirty="0">
                <a:ea typeface="+mj-lt"/>
                <a:cs typeface="+mj-lt"/>
              </a:rPr>
              <a:t> </a:t>
            </a:r>
          </a:p>
          <a:p>
            <a:pPr marL="232738" indent="-182245">
              <a:lnSpc>
                <a:spcPct val="100000"/>
              </a:lnSpc>
              <a:spcBef>
                <a:spcPts val="600"/>
              </a:spcBef>
            </a:pPr>
            <a:r>
              <a:rPr lang="en-US" sz="2200" b="1" dirty="0">
                <a:ea typeface="+mj-lt"/>
                <a:cs typeface="+mj-lt"/>
              </a:rPr>
              <a:t>Channel restoration</a:t>
            </a:r>
            <a:r>
              <a:rPr lang="en-US" sz="2200" dirty="0">
                <a:ea typeface="+mj-lt"/>
                <a:cs typeface="+mj-lt"/>
              </a:rPr>
              <a:t>: Restore channel capacity in portions of the South Delta downstream of Paradise Cut.</a:t>
            </a:r>
          </a:p>
          <a:p>
            <a:pPr marL="232738" indent="-182245">
              <a:lnSpc>
                <a:spcPct val="100000"/>
              </a:lnSpc>
              <a:spcBef>
                <a:spcPts val="600"/>
              </a:spcBef>
            </a:pPr>
            <a:endParaRPr lang="en-US" sz="2200" dirty="0">
              <a:ea typeface="+mj-lt"/>
              <a:cs typeface="+mj-lt"/>
            </a:endParaRPr>
          </a:p>
          <a:p>
            <a:pPr marL="50493" indent="0">
              <a:lnSpc>
                <a:spcPct val="100000"/>
              </a:lnSpc>
              <a:spcBef>
                <a:spcPts val="600"/>
              </a:spcBef>
              <a:buNone/>
            </a:pPr>
            <a:endParaRPr lang="en-US" sz="2200" dirty="0">
              <a:ea typeface="+mj-lt"/>
              <a:cs typeface="+mj-lt"/>
            </a:endParaRPr>
          </a:p>
          <a:p>
            <a:pPr marL="639445" lvl="1" indent="-182245">
              <a:lnSpc>
                <a:spcPct val="100000"/>
              </a:lnSpc>
            </a:pPr>
            <a:endParaRPr lang="en-US" sz="1800" dirty="0">
              <a:ea typeface="+mj-lt"/>
              <a:cs typeface="+mj-lt"/>
            </a:endParaRPr>
          </a:p>
        </p:txBody>
      </p:sp>
      <p:sp>
        <p:nvSpPr>
          <p:cNvPr id="5" name="Title 1">
            <a:extLst>
              <a:ext uri="{FF2B5EF4-FFF2-40B4-BE49-F238E27FC236}">
                <a16:creationId xmlns:a16="http://schemas.microsoft.com/office/drawing/2014/main" id="{DEC4C947-1064-0EA9-7768-E6DA740FB51A}"/>
              </a:ext>
            </a:extLst>
          </p:cNvPr>
          <p:cNvSpPr txBox="1">
            <a:spLocks/>
          </p:cNvSpPr>
          <p:nvPr/>
        </p:nvSpPr>
        <p:spPr>
          <a:xfrm>
            <a:off x="609600" y="381000"/>
            <a:ext cx="7194698" cy="838200"/>
          </a:xfrm>
          <a:prstGeom prst="rect">
            <a:avLst/>
          </a:prstGeom>
        </p:spPr>
        <p:txBody>
          <a:bodyPr vert="horz" lIns="0" tIns="0" rIns="0" bIns="0" rtlCol="0" anchor="b">
            <a:noAutofit/>
          </a:bodyPr>
          <a:lstStyle>
            <a:lvl1pPr algn="l" defTabSz="914354" rtl="0" eaLnBrk="1" latinLnBrk="0" hangingPunct="1">
              <a:lnSpc>
                <a:spcPct val="90000"/>
              </a:lnSpc>
              <a:spcBef>
                <a:spcPct val="0"/>
              </a:spcBef>
              <a:buNone/>
              <a:defRPr sz="3200" b="1" kern="1200">
                <a:solidFill>
                  <a:schemeClr val="tx1"/>
                </a:solidFill>
                <a:latin typeface="+mj-lt"/>
                <a:ea typeface="+mj-ea"/>
                <a:cs typeface="+mj-cs"/>
              </a:defRPr>
            </a:lvl1pPr>
          </a:lstStyle>
          <a:p>
            <a:r>
              <a:rPr lang="en-US" dirty="0"/>
              <a:t>Phase 2 Project Goals</a:t>
            </a:r>
          </a:p>
        </p:txBody>
      </p:sp>
      <p:sp>
        <p:nvSpPr>
          <p:cNvPr id="2" name="Rectangle 1">
            <a:extLst>
              <a:ext uri="{FF2B5EF4-FFF2-40B4-BE49-F238E27FC236}">
                <a16:creationId xmlns:a16="http://schemas.microsoft.com/office/drawing/2014/main" id="{72649D0E-BBAD-4E41-D204-2A1E953EB0FC}"/>
              </a:ext>
            </a:extLst>
          </p:cNvPr>
          <p:cNvSpPr/>
          <p:nvPr/>
        </p:nvSpPr>
        <p:spPr>
          <a:xfrm>
            <a:off x="8218967" y="0"/>
            <a:ext cx="397303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
            <a:extLst>
              <a:ext uri="{FF2B5EF4-FFF2-40B4-BE49-F238E27FC236}">
                <a16:creationId xmlns:a16="http://schemas.microsoft.com/office/drawing/2014/main" id="{4439C4C9-9AB0-36C2-AF3C-DD102E5EDE9B}"/>
              </a:ext>
            </a:extLst>
          </p:cNvPr>
          <p:cNvSpPr txBox="1">
            <a:spLocks/>
          </p:cNvSpPr>
          <p:nvPr/>
        </p:nvSpPr>
        <p:spPr>
          <a:xfrm>
            <a:off x="8580474" y="2083980"/>
            <a:ext cx="3338624" cy="4240619"/>
          </a:xfrm>
          <a:prstGeom prst="rect">
            <a:avLst/>
          </a:prstGeom>
        </p:spPr>
        <p:txBody>
          <a:bodyPr vert="horz" lIns="0" tIns="0" rIns="0" bIns="0" rtlCol="0" anchor="t">
            <a:noAutofit/>
          </a:bodyPr>
          <a:lstStyle>
            <a:lvl1pPr marL="233357" indent="-233357" algn="l" defTabSz="914354" rtl="0" eaLnBrk="1" latinLnBrk="0" hangingPunct="1">
              <a:lnSpc>
                <a:spcPct val="90000"/>
              </a:lnSpc>
              <a:spcBef>
                <a:spcPts val="1200"/>
              </a:spcBef>
              <a:spcAft>
                <a:spcPts val="600"/>
              </a:spcAft>
              <a:buFont typeface="Arial" panose="020B0604020202020204" pitchFamily="34" charset="0"/>
              <a:buChar char="•"/>
              <a:defRPr sz="2400" kern="1200">
                <a:solidFill>
                  <a:sysClr val="windowText" lastClr="000000"/>
                </a:solidFill>
                <a:latin typeface="+mj-lt"/>
                <a:ea typeface="+mn-ea"/>
                <a:cs typeface="+mn-cs"/>
              </a:defRPr>
            </a:lvl1pPr>
            <a:lvl2pPr marL="640064" indent="-182875" algn="l" defTabSz="914354" rtl="0" eaLnBrk="1" latinLnBrk="0" hangingPunct="1">
              <a:lnSpc>
                <a:spcPct val="90000"/>
              </a:lnSpc>
              <a:spcBef>
                <a:spcPts val="600"/>
              </a:spcBef>
              <a:spcAft>
                <a:spcPts val="600"/>
              </a:spcAft>
              <a:buFont typeface="Arial" panose="020B0604020202020204" pitchFamily="34" charset="0"/>
              <a:buChar char="•"/>
              <a:defRPr sz="2000" kern="1200">
                <a:solidFill>
                  <a:sysClr val="windowText" lastClr="000000"/>
                </a:solidFill>
                <a:latin typeface="+mj-lt"/>
                <a:ea typeface="+mn-ea"/>
                <a:cs typeface="+mn-cs"/>
              </a:defRPr>
            </a:lvl2pPr>
            <a:lvl3pPr marL="1142942" indent="-182875" algn="l" defTabSz="914354" rtl="0" eaLnBrk="1" latinLnBrk="0" hangingPunct="1">
              <a:lnSpc>
                <a:spcPct val="90000"/>
              </a:lnSpc>
              <a:spcBef>
                <a:spcPts val="600"/>
              </a:spcBef>
              <a:spcAft>
                <a:spcPts val="600"/>
              </a:spcAft>
              <a:buFont typeface="Arial" panose="020B0604020202020204" pitchFamily="34" charset="0"/>
              <a:buChar char="•"/>
              <a:defRPr sz="1800" kern="1200">
                <a:solidFill>
                  <a:sysClr val="windowText" lastClr="000000"/>
                </a:solidFill>
                <a:latin typeface="+mj-lt"/>
                <a:ea typeface="+mn-ea"/>
                <a:cs typeface="+mn-cs"/>
              </a:defRPr>
            </a:lvl3pPr>
            <a:lvl4pPr marL="1600120" indent="-182875" algn="l" defTabSz="914354" rtl="0" eaLnBrk="1" latinLnBrk="0" hangingPunct="1">
              <a:lnSpc>
                <a:spcPct val="90000"/>
              </a:lnSpc>
              <a:spcBef>
                <a:spcPts val="600"/>
              </a:spcBef>
              <a:spcAft>
                <a:spcPts val="600"/>
              </a:spcAft>
              <a:buFont typeface="Arial" panose="020B0604020202020204" pitchFamily="34" charset="0"/>
              <a:buChar char="•"/>
              <a:defRPr sz="1600" kern="1200">
                <a:solidFill>
                  <a:sysClr val="windowText" lastClr="000000"/>
                </a:solidFill>
                <a:latin typeface="+mj-lt"/>
                <a:ea typeface="+mn-ea"/>
                <a:cs typeface="+mn-cs"/>
              </a:defRPr>
            </a:lvl4pPr>
            <a:lvl5pPr marL="2057298" indent="-182875" algn="l" defTabSz="914354" rtl="0" eaLnBrk="1" latinLnBrk="0" hangingPunct="1">
              <a:lnSpc>
                <a:spcPct val="90000"/>
              </a:lnSpc>
              <a:spcBef>
                <a:spcPts val="600"/>
              </a:spcBef>
              <a:spcAft>
                <a:spcPts val="600"/>
              </a:spcAft>
              <a:buFont typeface="Arial" panose="020B0604020202020204" pitchFamily="34" charset="0"/>
              <a:buChar char="•"/>
              <a:defRPr sz="1400" kern="1200">
                <a:solidFill>
                  <a:sysClr val="windowText" lastClr="000000"/>
                </a:solidFill>
                <a:latin typeface="+mj-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a:solidFill>
                  <a:schemeClr val="bg1"/>
                </a:solidFill>
              </a:rPr>
              <a:t>Which goals should be carried forward for the Feasibility Study?</a:t>
            </a:r>
          </a:p>
          <a:p>
            <a:r>
              <a:rPr lang="en-US" sz="2000" i="1">
                <a:solidFill>
                  <a:schemeClr val="bg1"/>
                </a:solidFill>
              </a:rPr>
              <a:t>Should any goals be reframed or reworded?</a:t>
            </a:r>
          </a:p>
          <a:p>
            <a:r>
              <a:rPr lang="en-US" sz="2000" i="1">
                <a:solidFill>
                  <a:schemeClr val="bg1"/>
                </a:solidFill>
              </a:rPr>
              <a:t>Are there other goals that should be added?</a:t>
            </a:r>
            <a:endParaRPr lang="en-US" sz="2000" i="1">
              <a:solidFill>
                <a:schemeClr val="bg1"/>
              </a:solidFill>
              <a:cs typeface="Arial"/>
            </a:endParaRPr>
          </a:p>
        </p:txBody>
      </p:sp>
      <p:pic>
        <p:nvPicPr>
          <p:cNvPr id="9" name="Picture 8">
            <a:extLst>
              <a:ext uri="{FF2B5EF4-FFF2-40B4-BE49-F238E27FC236}">
                <a16:creationId xmlns:a16="http://schemas.microsoft.com/office/drawing/2014/main" id="{46A8A17B-9C02-D98A-0422-D9F44533617A}"/>
              </a:ext>
            </a:extLst>
          </p:cNvPr>
          <p:cNvPicPr>
            <a:picLocks noChangeAspect="1"/>
          </p:cNvPicPr>
          <p:nvPr/>
        </p:nvPicPr>
        <p:blipFill>
          <a:blip r:embed="rId3">
            <a:biLevel thresh="25000"/>
          </a:blip>
          <a:stretch>
            <a:fillRect/>
          </a:stretch>
        </p:blipFill>
        <p:spPr>
          <a:xfrm>
            <a:off x="9679172" y="533400"/>
            <a:ext cx="1265633" cy="995631"/>
          </a:xfrm>
          <a:prstGeom prst="rect">
            <a:avLst/>
          </a:prstGeom>
        </p:spPr>
      </p:pic>
      <p:sp>
        <p:nvSpPr>
          <p:cNvPr id="3" name="Slide Number Placeholder 3">
            <a:extLst>
              <a:ext uri="{FF2B5EF4-FFF2-40B4-BE49-F238E27FC236}">
                <a16:creationId xmlns:a16="http://schemas.microsoft.com/office/drawing/2014/main" id="{191AFDA3-08EE-982B-8559-163F97F7A03A}"/>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bg1"/>
                </a:solidFill>
              </a:rPr>
              <a:pPr algn="r">
                <a:spcAft>
                  <a:spcPts val="600"/>
                </a:spcAft>
              </a:pPr>
              <a:t>18</a:t>
            </a:fld>
            <a:endParaRPr lang="en-US">
              <a:solidFill>
                <a:schemeClr val="bg1"/>
              </a:solidFill>
            </a:endParaRPr>
          </a:p>
        </p:txBody>
      </p:sp>
    </p:spTree>
    <p:extLst>
      <p:ext uri="{BB962C8B-B14F-4D97-AF65-F5344CB8AC3E}">
        <p14:creationId xmlns:p14="http://schemas.microsoft.com/office/powerpoint/2010/main" val="1451478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DEC4C947-1064-0EA9-7768-E6DA740FB51A}"/>
              </a:ext>
            </a:extLst>
          </p:cNvPr>
          <p:cNvSpPr txBox="1">
            <a:spLocks/>
          </p:cNvSpPr>
          <p:nvPr/>
        </p:nvSpPr>
        <p:spPr>
          <a:xfrm>
            <a:off x="609600" y="381000"/>
            <a:ext cx="7194698" cy="838200"/>
          </a:xfrm>
          <a:prstGeom prst="rect">
            <a:avLst/>
          </a:prstGeom>
        </p:spPr>
        <p:txBody>
          <a:bodyPr vert="horz" lIns="0" tIns="0" rIns="0" bIns="0" rtlCol="0" anchor="b">
            <a:noAutofit/>
          </a:bodyPr>
          <a:lstStyle>
            <a:lvl1pPr algn="l" defTabSz="914354" rtl="0" eaLnBrk="1" latinLnBrk="0" hangingPunct="1">
              <a:lnSpc>
                <a:spcPct val="90000"/>
              </a:lnSpc>
              <a:spcBef>
                <a:spcPct val="0"/>
              </a:spcBef>
              <a:buNone/>
              <a:defRPr sz="3200" b="1" kern="1200">
                <a:solidFill>
                  <a:schemeClr val="tx1"/>
                </a:solidFill>
                <a:latin typeface="+mj-lt"/>
                <a:ea typeface="+mj-ea"/>
                <a:cs typeface="+mj-cs"/>
              </a:defRPr>
            </a:lvl1pPr>
          </a:lstStyle>
          <a:p>
            <a:r>
              <a:rPr lang="en-US" dirty="0"/>
              <a:t>Current Project Objectives</a:t>
            </a:r>
          </a:p>
        </p:txBody>
      </p:sp>
      <p:sp>
        <p:nvSpPr>
          <p:cNvPr id="9" name="Text Placeholder 3">
            <a:extLst>
              <a:ext uri="{FF2B5EF4-FFF2-40B4-BE49-F238E27FC236}">
                <a16:creationId xmlns:a16="http://schemas.microsoft.com/office/drawing/2014/main" id="{8FE34B82-B1FB-CF49-2FF9-FA0D47E4EA64}"/>
              </a:ext>
            </a:extLst>
          </p:cNvPr>
          <p:cNvSpPr txBox="1">
            <a:spLocks/>
          </p:cNvSpPr>
          <p:nvPr/>
        </p:nvSpPr>
        <p:spPr>
          <a:xfrm>
            <a:off x="609601" y="1529030"/>
            <a:ext cx="6438472" cy="5328969"/>
          </a:xfrm>
          <a:prstGeom prst="rect">
            <a:avLst/>
          </a:prstGeom>
        </p:spPr>
        <p:txBody>
          <a:bodyPr vert="horz" lIns="0" tIns="0" rIns="0" bIns="0" rtlCol="0" anchor="t">
            <a:noAutofit/>
          </a:bodyPr>
          <a:lstStyle>
            <a:lvl1pPr marL="233357" indent="-233357" algn="l" defTabSz="914354" rtl="0" eaLnBrk="1" latinLnBrk="0" hangingPunct="1">
              <a:lnSpc>
                <a:spcPct val="90000"/>
              </a:lnSpc>
              <a:spcBef>
                <a:spcPts val="1200"/>
              </a:spcBef>
              <a:spcAft>
                <a:spcPts val="600"/>
              </a:spcAft>
              <a:buFont typeface="Arial" panose="020B0604020202020204" pitchFamily="34" charset="0"/>
              <a:buChar char="•"/>
              <a:defRPr sz="2400" kern="1200">
                <a:solidFill>
                  <a:sysClr val="windowText" lastClr="000000"/>
                </a:solidFill>
                <a:latin typeface="+mj-lt"/>
                <a:ea typeface="+mn-ea"/>
                <a:cs typeface="+mn-cs"/>
              </a:defRPr>
            </a:lvl1pPr>
            <a:lvl2pPr marL="640064" indent="-182875" algn="l" defTabSz="914354" rtl="0" eaLnBrk="1" latinLnBrk="0" hangingPunct="1">
              <a:lnSpc>
                <a:spcPct val="90000"/>
              </a:lnSpc>
              <a:spcBef>
                <a:spcPts val="600"/>
              </a:spcBef>
              <a:spcAft>
                <a:spcPts val="600"/>
              </a:spcAft>
              <a:buFont typeface="Arial" panose="020B0604020202020204" pitchFamily="34" charset="0"/>
              <a:buChar char="•"/>
              <a:defRPr sz="2000" kern="1200">
                <a:solidFill>
                  <a:sysClr val="windowText" lastClr="000000"/>
                </a:solidFill>
                <a:latin typeface="+mj-lt"/>
                <a:ea typeface="+mn-ea"/>
                <a:cs typeface="+mn-cs"/>
              </a:defRPr>
            </a:lvl2pPr>
            <a:lvl3pPr marL="1142942" indent="-182875" algn="l" defTabSz="914354" rtl="0" eaLnBrk="1" latinLnBrk="0" hangingPunct="1">
              <a:lnSpc>
                <a:spcPct val="90000"/>
              </a:lnSpc>
              <a:spcBef>
                <a:spcPts val="600"/>
              </a:spcBef>
              <a:spcAft>
                <a:spcPts val="600"/>
              </a:spcAft>
              <a:buFont typeface="Arial" panose="020B0604020202020204" pitchFamily="34" charset="0"/>
              <a:buChar char="•"/>
              <a:defRPr sz="1800" kern="1200">
                <a:solidFill>
                  <a:sysClr val="windowText" lastClr="000000"/>
                </a:solidFill>
                <a:latin typeface="+mj-lt"/>
                <a:ea typeface="+mn-ea"/>
                <a:cs typeface="+mn-cs"/>
              </a:defRPr>
            </a:lvl3pPr>
            <a:lvl4pPr marL="1600120" indent="-182875" algn="l" defTabSz="914354" rtl="0" eaLnBrk="1" latinLnBrk="0" hangingPunct="1">
              <a:lnSpc>
                <a:spcPct val="90000"/>
              </a:lnSpc>
              <a:spcBef>
                <a:spcPts val="600"/>
              </a:spcBef>
              <a:spcAft>
                <a:spcPts val="600"/>
              </a:spcAft>
              <a:buFont typeface="Arial" panose="020B0604020202020204" pitchFamily="34" charset="0"/>
              <a:buChar char="•"/>
              <a:defRPr sz="1600" kern="1200">
                <a:solidFill>
                  <a:sysClr val="windowText" lastClr="000000"/>
                </a:solidFill>
                <a:latin typeface="+mj-lt"/>
                <a:ea typeface="+mn-ea"/>
                <a:cs typeface="+mn-cs"/>
              </a:defRPr>
            </a:lvl4pPr>
            <a:lvl5pPr marL="2057298" indent="-182875" algn="l" defTabSz="914354" rtl="0" eaLnBrk="1" latinLnBrk="0" hangingPunct="1">
              <a:lnSpc>
                <a:spcPct val="90000"/>
              </a:lnSpc>
              <a:spcBef>
                <a:spcPts val="600"/>
              </a:spcBef>
              <a:spcAft>
                <a:spcPts val="600"/>
              </a:spcAft>
              <a:buFont typeface="Arial" panose="020B0604020202020204" pitchFamily="34" charset="0"/>
              <a:buChar char="•"/>
              <a:defRPr sz="1400" kern="1200">
                <a:solidFill>
                  <a:sysClr val="windowText" lastClr="000000"/>
                </a:solidFill>
                <a:latin typeface="+mj-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0165" indent="0">
              <a:lnSpc>
                <a:spcPct val="100000"/>
              </a:lnSpc>
              <a:spcBef>
                <a:spcPts val="600"/>
              </a:spcBef>
              <a:buFont typeface="Arial" panose="020B0604020202020204" pitchFamily="34" charset="0"/>
              <a:buNone/>
            </a:pPr>
            <a:r>
              <a:rPr lang="en-US" sz="2200" dirty="0">
                <a:ea typeface="+mj-lt"/>
                <a:cs typeface="+mj-lt"/>
              </a:rPr>
              <a:t>Project objectives identified in the DWR grant agreement scope of work:</a:t>
            </a:r>
            <a:endParaRPr lang="en-US" dirty="0"/>
          </a:p>
          <a:p>
            <a:pPr marL="232410" indent="-182245">
              <a:lnSpc>
                <a:spcPct val="100000"/>
              </a:lnSpc>
              <a:spcBef>
                <a:spcPts val="600"/>
              </a:spcBef>
            </a:pPr>
            <a:r>
              <a:rPr lang="en-US" sz="2200" dirty="0">
                <a:ea typeface="+mj-lt"/>
                <a:cs typeface="+mj-lt"/>
              </a:rPr>
              <a:t>Reduce catastrophic flood risk for communities including Lathrop, Manteca, and Stockton.</a:t>
            </a:r>
          </a:p>
          <a:p>
            <a:pPr marL="232410" indent="-182245">
              <a:lnSpc>
                <a:spcPct val="100000"/>
              </a:lnSpc>
              <a:spcBef>
                <a:spcPts val="600"/>
              </a:spcBef>
            </a:pPr>
            <a:r>
              <a:rPr lang="en-US" sz="2200" dirty="0">
                <a:ea typeface="+mj-lt"/>
                <a:cs typeface="+mj-lt"/>
              </a:rPr>
              <a:t>Protect farms from uncontrolled flooding.</a:t>
            </a:r>
          </a:p>
          <a:p>
            <a:pPr marL="232410" indent="-182245">
              <a:lnSpc>
                <a:spcPct val="100000"/>
              </a:lnSpc>
              <a:spcBef>
                <a:spcPts val="600"/>
              </a:spcBef>
            </a:pPr>
            <a:r>
              <a:rPr lang="en-US" sz="2200" dirty="0">
                <a:ea typeface="+mj-lt"/>
                <a:cs typeface="+mj-lt"/>
              </a:rPr>
              <a:t>Restore riverine, floodplain, riparian, and wetland habitat for native fish and wildlife.</a:t>
            </a:r>
          </a:p>
          <a:p>
            <a:pPr marL="232410" indent="-182245">
              <a:lnSpc>
                <a:spcPct val="100000"/>
              </a:lnSpc>
              <a:spcBef>
                <a:spcPts val="600"/>
              </a:spcBef>
            </a:pPr>
            <a:r>
              <a:rPr lang="en-US" sz="2200" dirty="0">
                <a:ea typeface="+mj-lt"/>
                <a:cs typeface="+mj-lt"/>
              </a:rPr>
              <a:t>Improve irrigation intake reliability and waterway navigability.</a:t>
            </a:r>
          </a:p>
          <a:p>
            <a:pPr marL="232410" indent="-182245">
              <a:lnSpc>
                <a:spcPct val="100000"/>
              </a:lnSpc>
              <a:spcBef>
                <a:spcPts val="600"/>
              </a:spcBef>
            </a:pPr>
            <a:r>
              <a:rPr lang="en-US" sz="2200" dirty="0">
                <a:ea typeface="+mj-lt"/>
                <a:cs typeface="+mj-lt"/>
              </a:rPr>
              <a:t>Improve water supply reliability and resilience to climate change by supporting more flexible water supply management.</a:t>
            </a:r>
          </a:p>
          <a:p>
            <a:pPr marL="50165" indent="0">
              <a:lnSpc>
                <a:spcPct val="100000"/>
              </a:lnSpc>
              <a:spcBef>
                <a:spcPts val="600"/>
              </a:spcBef>
              <a:buFont typeface="Arial" panose="020B0604020202020204" pitchFamily="34" charset="0"/>
              <a:buNone/>
            </a:pPr>
            <a:endParaRPr lang="en-US" sz="2200" dirty="0">
              <a:ea typeface="+mj-lt"/>
              <a:cs typeface="+mj-lt"/>
            </a:endParaRPr>
          </a:p>
          <a:p>
            <a:pPr marL="639445" lvl="1" indent="-182245">
              <a:lnSpc>
                <a:spcPct val="100000"/>
              </a:lnSpc>
            </a:pPr>
            <a:endParaRPr lang="en-US" sz="1800" dirty="0">
              <a:ea typeface="+mj-lt"/>
              <a:cs typeface="+mj-lt"/>
            </a:endParaRPr>
          </a:p>
        </p:txBody>
      </p:sp>
      <p:sp>
        <p:nvSpPr>
          <p:cNvPr id="2" name="Rectangle 1">
            <a:extLst>
              <a:ext uri="{FF2B5EF4-FFF2-40B4-BE49-F238E27FC236}">
                <a16:creationId xmlns:a16="http://schemas.microsoft.com/office/drawing/2014/main" id="{9A416D14-127B-ECE1-830A-E6F7762A4384}"/>
              </a:ext>
            </a:extLst>
          </p:cNvPr>
          <p:cNvSpPr/>
          <p:nvPr/>
        </p:nvSpPr>
        <p:spPr>
          <a:xfrm>
            <a:off x="8218967" y="0"/>
            <a:ext cx="3973033"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
            <a:extLst>
              <a:ext uri="{FF2B5EF4-FFF2-40B4-BE49-F238E27FC236}">
                <a16:creationId xmlns:a16="http://schemas.microsoft.com/office/drawing/2014/main" id="{AA545C38-C8C3-4480-18DE-2F2AACA11F86}"/>
              </a:ext>
            </a:extLst>
          </p:cNvPr>
          <p:cNvSpPr txBox="1">
            <a:spLocks/>
          </p:cNvSpPr>
          <p:nvPr/>
        </p:nvSpPr>
        <p:spPr>
          <a:xfrm>
            <a:off x="8580474" y="2083980"/>
            <a:ext cx="3338624" cy="4240619"/>
          </a:xfrm>
          <a:prstGeom prst="rect">
            <a:avLst/>
          </a:prstGeom>
        </p:spPr>
        <p:txBody>
          <a:bodyPr vert="horz" lIns="0" tIns="0" rIns="0" bIns="0" rtlCol="0" anchor="t">
            <a:noAutofit/>
          </a:bodyPr>
          <a:lstStyle>
            <a:lvl1pPr marL="233357" indent="-233357" algn="l" defTabSz="914354" rtl="0" eaLnBrk="1" latinLnBrk="0" hangingPunct="1">
              <a:lnSpc>
                <a:spcPct val="90000"/>
              </a:lnSpc>
              <a:spcBef>
                <a:spcPts val="1200"/>
              </a:spcBef>
              <a:spcAft>
                <a:spcPts val="600"/>
              </a:spcAft>
              <a:buFont typeface="Arial" panose="020B0604020202020204" pitchFamily="34" charset="0"/>
              <a:buChar char="•"/>
              <a:defRPr sz="2400" kern="1200">
                <a:solidFill>
                  <a:sysClr val="windowText" lastClr="000000"/>
                </a:solidFill>
                <a:latin typeface="+mj-lt"/>
                <a:ea typeface="+mn-ea"/>
                <a:cs typeface="+mn-cs"/>
              </a:defRPr>
            </a:lvl1pPr>
            <a:lvl2pPr marL="640064" indent="-182875" algn="l" defTabSz="914354" rtl="0" eaLnBrk="1" latinLnBrk="0" hangingPunct="1">
              <a:lnSpc>
                <a:spcPct val="90000"/>
              </a:lnSpc>
              <a:spcBef>
                <a:spcPts val="600"/>
              </a:spcBef>
              <a:spcAft>
                <a:spcPts val="600"/>
              </a:spcAft>
              <a:buFont typeface="Arial" panose="020B0604020202020204" pitchFamily="34" charset="0"/>
              <a:buChar char="•"/>
              <a:defRPr sz="2000" kern="1200">
                <a:solidFill>
                  <a:sysClr val="windowText" lastClr="000000"/>
                </a:solidFill>
                <a:latin typeface="+mj-lt"/>
                <a:ea typeface="+mn-ea"/>
                <a:cs typeface="+mn-cs"/>
              </a:defRPr>
            </a:lvl2pPr>
            <a:lvl3pPr marL="1142942" indent="-182875" algn="l" defTabSz="914354" rtl="0" eaLnBrk="1" latinLnBrk="0" hangingPunct="1">
              <a:lnSpc>
                <a:spcPct val="90000"/>
              </a:lnSpc>
              <a:spcBef>
                <a:spcPts val="600"/>
              </a:spcBef>
              <a:spcAft>
                <a:spcPts val="600"/>
              </a:spcAft>
              <a:buFont typeface="Arial" panose="020B0604020202020204" pitchFamily="34" charset="0"/>
              <a:buChar char="•"/>
              <a:defRPr sz="1800" kern="1200">
                <a:solidFill>
                  <a:sysClr val="windowText" lastClr="000000"/>
                </a:solidFill>
                <a:latin typeface="+mj-lt"/>
                <a:ea typeface="+mn-ea"/>
                <a:cs typeface="+mn-cs"/>
              </a:defRPr>
            </a:lvl3pPr>
            <a:lvl4pPr marL="1600120" indent="-182875" algn="l" defTabSz="914354" rtl="0" eaLnBrk="1" latinLnBrk="0" hangingPunct="1">
              <a:lnSpc>
                <a:spcPct val="90000"/>
              </a:lnSpc>
              <a:spcBef>
                <a:spcPts val="600"/>
              </a:spcBef>
              <a:spcAft>
                <a:spcPts val="600"/>
              </a:spcAft>
              <a:buFont typeface="Arial" panose="020B0604020202020204" pitchFamily="34" charset="0"/>
              <a:buChar char="•"/>
              <a:defRPr sz="1600" kern="1200">
                <a:solidFill>
                  <a:sysClr val="windowText" lastClr="000000"/>
                </a:solidFill>
                <a:latin typeface="+mj-lt"/>
                <a:ea typeface="+mn-ea"/>
                <a:cs typeface="+mn-cs"/>
              </a:defRPr>
            </a:lvl4pPr>
            <a:lvl5pPr marL="2057298" indent="-182875" algn="l" defTabSz="914354" rtl="0" eaLnBrk="1" latinLnBrk="0" hangingPunct="1">
              <a:lnSpc>
                <a:spcPct val="90000"/>
              </a:lnSpc>
              <a:spcBef>
                <a:spcPts val="600"/>
              </a:spcBef>
              <a:spcAft>
                <a:spcPts val="600"/>
              </a:spcAft>
              <a:buFont typeface="Arial" panose="020B0604020202020204" pitchFamily="34" charset="0"/>
              <a:buChar char="•"/>
              <a:defRPr sz="1400" kern="1200">
                <a:solidFill>
                  <a:sysClr val="windowText" lastClr="000000"/>
                </a:solidFill>
                <a:latin typeface="+mj-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i="1">
                <a:solidFill>
                  <a:schemeClr val="bg1"/>
                </a:solidFill>
              </a:rPr>
              <a:t>Should these objectives be carried forward for the Feasibility Study?</a:t>
            </a:r>
          </a:p>
          <a:p>
            <a:r>
              <a:rPr lang="en-US" sz="2000" i="1">
                <a:solidFill>
                  <a:schemeClr val="bg1"/>
                </a:solidFill>
              </a:rPr>
              <a:t>Should any objectives be reframed or reworded?</a:t>
            </a:r>
          </a:p>
          <a:p>
            <a:r>
              <a:rPr lang="en-US" sz="2000" i="1">
                <a:solidFill>
                  <a:schemeClr val="bg1"/>
                </a:solidFill>
              </a:rPr>
              <a:t>Are there other objectives that should be added?</a:t>
            </a:r>
            <a:endParaRPr lang="en-US" sz="2000" i="1">
              <a:solidFill>
                <a:schemeClr val="bg1"/>
              </a:solidFill>
              <a:cs typeface="Arial"/>
            </a:endParaRPr>
          </a:p>
        </p:txBody>
      </p:sp>
      <p:pic>
        <p:nvPicPr>
          <p:cNvPr id="8" name="Picture 7">
            <a:extLst>
              <a:ext uri="{FF2B5EF4-FFF2-40B4-BE49-F238E27FC236}">
                <a16:creationId xmlns:a16="http://schemas.microsoft.com/office/drawing/2014/main" id="{483507D5-FABB-F222-CA05-CAEF324C90ED}"/>
              </a:ext>
            </a:extLst>
          </p:cNvPr>
          <p:cNvPicPr>
            <a:picLocks noChangeAspect="1"/>
          </p:cNvPicPr>
          <p:nvPr/>
        </p:nvPicPr>
        <p:blipFill>
          <a:blip r:embed="rId3">
            <a:biLevel thresh="25000"/>
          </a:blip>
          <a:stretch>
            <a:fillRect/>
          </a:stretch>
        </p:blipFill>
        <p:spPr>
          <a:xfrm>
            <a:off x="9679172" y="533400"/>
            <a:ext cx="1265633" cy="995631"/>
          </a:xfrm>
          <a:prstGeom prst="rect">
            <a:avLst/>
          </a:prstGeom>
        </p:spPr>
      </p:pic>
      <p:sp>
        <p:nvSpPr>
          <p:cNvPr id="3" name="Slide Number Placeholder 3">
            <a:extLst>
              <a:ext uri="{FF2B5EF4-FFF2-40B4-BE49-F238E27FC236}">
                <a16:creationId xmlns:a16="http://schemas.microsoft.com/office/drawing/2014/main" id="{5732D8E8-0642-D8A1-F155-9B914A07FFB7}"/>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bg1"/>
                </a:solidFill>
              </a:rPr>
              <a:pPr algn="r">
                <a:spcAft>
                  <a:spcPts val="600"/>
                </a:spcAft>
              </a:pPr>
              <a:t>19</a:t>
            </a:fld>
            <a:endParaRPr lang="en-US">
              <a:solidFill>
                <a:schemeClr val="bg1"/>
              </a:solidFill>
            </a:endParaRPr>
          </a:p>
        </p:txBody>
      </p:sp>
    </p:spTree>
    <p:extLst>
      <p:ext uri="{BB962C8B-B14F-4D97-AF65-F5344CB8AC3E}">
        <p14:creationId xmlns:p14="http://schemas.microsoft.com/office/powerpoint/2010/main" val="4263236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D6C7-E1ED-346D-7305-C4F7F49A8363}"/>
              </a:ext>
            </a:extLst>
          </p:cNvPr>
          <p:cNvSpPr>
            <a:spLocks noGrp="1"/>
          </p:cNvSpPr>
          <p:nvPr>
            <p:ph type="title"/>
          </p:nvPr>
        </p:nvSpPr>
        <p:spPr/>
        <p:txBody>
          <a:bodyPr/>
          <a:lstStyle/>
          <a:p>
            <a:r>
              <a:rPr lang="en-US">
                <a:cs typeface="Arial"/>
              </a:rPr>
              <a:t>PCMT Request for Additional Goals &amp; Objectives</a:t>
            </a:r>
            <a:endParaRPr lang="en-US"/>
          </a:p>
        </p:txBody>
      </p:sp>
      <p:sp>
        <p:nvSpPr>
          <p:cNvPr id="3" name="Text Placeholder 2">
            <a:extLst>
              <a:ext uri="{FF2B5EF4-FFF2-40B4-BE49-F238E27FC236}">
                <a16:creationId xmlns:a16="http://schemas.microsoft.com/office/drawing/2014/main" id="{FB6F1C30-67C0-414C-6A30-92E5FCA2F574}"/>
              </a:ext>
            </a:extLst>
          </p:cNvPr>
          <p:cNvSpPr>
            <a:spLocks noGrp="1"/>
          </p:cNvSpPr>
          <p:nvPr>
            <p:ph type="body" sz="quarter" idx="13"/>
          </p:nvPr>
        </p:nvSpPr>
        <p:spPr>
          <a:xfrm>
            <a:off x="609600" y="1364484"/>
            <a:ext cx="10972800" cy="535182"/>
          </a:xfrm>
        </p:spPr>
        <p:txBody>
          <a:bodyPr vert="horz" lIns="0" tIns="0" rIns="0" bIns="0" rtlCol="0" anchor="t">
            <a:noAutofit/>
          </a:bodyPr>
          <a:lstStyle/>
          <a:p>
            <a:r>
              <a:rPr lang="en-US" sz="1600" b="0" i="1">
                <a:cs typeface="Arial"/>
              </a:rPr>
              <a:t>The following priorities are from the CVFPP 2022 Update, CVFPP 2022 Conservation Strategy Update, and DWR Agreement (2023)</a:t>
            </a:r>
            <a:r>
              <a:rPr lang="en-US" sz="1600" b="0">
                <a:cs typeface="Arial"/>
              </a:rPr>
              <a:t>:  </a:t>
            </a:r>
          </a:p>
        </p:txBody>
      </p:sp>
      <p:sp>
        <p:nvSpPr>
          <p:cNvPr id="4" name="Text Placeholder 3">
            <a:extLst>
              <a:ext uri="{FF2B5EF4-FFF2-40B4-BE49-F238E27FC236}">
                <a16:creationId xmlns:a16="http://schemas.microsoft.com/office/drawing/2014/main" id="{CD2A97C9-D0D4-817E-E9D5-1ED850311C39}"/>
              </a:ext>
            </a:extLst>
          </p:cNvPr>
          <p:cNvSpPr>
            <a:spLocks noGrp="1"/>
          </p:cNvSpPr>
          <p:nvPr>
            <p:ph type="body" sz="quarter" idx="10"/>
          </p:nvPr>
        </p:nvSpPr>
        <p:spPr>
          <a:xfrm>
            <a:off x="609600" y="2285197"/>
            <a:ext cx="10972165" cy="4407130"/>
          </a:xfrm>
        </p:spPr>
        <p:txBody>
          <a:bodyPr vert="horz" lIns="0" tIns="0" rIns="0" bIns="0" rtlCol="0" anchor="t">
            <a:noAutofit/>
          </a:bodyPr>
          <a:lstStyle/>
          <a:p>
            <a:pPr marL="0" marR="0" indent="0">
              <a:spcBef>
                <a:spcPts val="0"/>
              </a:spcBef>
              <a:spcAft>
                <a:spcPts val="0"/>
              </a:spcAft>
              <a:buNone/>
            </a:pPr>
            <a:r>
              <a:rPr lang="en-US" sz="1800" b="1">
                <a:effectLst/>
                <a:latin typeface="+mn-lt"/>
                <a:ea typeface="Aptos" panose="020B0004020202020204" pitchFamily="34" charset="0"/>
                <a:cs typeface="Aptos" panose="020B0004020202020204" pitchFamily="34" charset="0"/>
              </a:rPr>
              <a:t>Climate change resiliency goals:</a:t>
            </a: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Increase flood system resiliency (CVFPP </a:t>
            </a:r>
            <a:r>
              <a:rPr lang="en-US" sz="1800">
                <a:latin typeface="+mn-lt"/>
                <a:ea typeface="Times New Roman" panose="02020603050405020304" pitchFamily="18" charset="0"/>
                <a:cs typeface="Aptos" panose="020B0004020202020204" pitchFamily="34" charset="0"/>
              </a:rPr>
              <a:t>2022 Update</a:t>
            </a:r>
            <a:r>
              <a:rPr lang="en-US" sz="1800">
                <a:effectLst/>
                <a:latin typeface="+mn-lt"/>
                <a:ea typeface="Times New Roman" panose="02020603050405020304" pitchFamily="18" charset="0"/>
                <a:cs typeface="Aptos" panose="020B0004020202020204" pitchFamily="34" charset="0"/>
              </a:rPr>
              <a:t>).</a:t>
            </a:r>
            <a:endParaRPr lang="en-US" sz="1800">
              <a:effectLst/>
              <a:latin typeface="+mn-lt"/>
              <a:ea typeface="Aptos" panose="020B0004020202020204" pitchFamily="34" charset="0"/>
              <a:cs typeface="Aptos" panose="020B0004020202020204" pitchFamily="34" charset="0"/>
            </a:endParaRP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Restore the landscape-scale ecosystem functions necessary for climate change resilience (DWR Agreement</a:t>
            </a:r>
            <a:r>
              <a:rPr lang="en-US" sz="1800">
                <a:latin typeface="+mn-lt"/>
                <a:ea typeface="Times New Roman" panose="02020603050405020304" pitchFamily="18" charset="0"/>
                <a:cs typeface="Aptos" panose="020B0004020202020204" pitchFamily="34" charset="0"/>
              </a:rPr>
              <a:t> 2023</a:t>
            </a:r>
            <a:r>
              <a:rPr lang="en-US" sz="1800">
                <a:effectLst/>
                <a:latin typeface="+mn-lt"/>
                <a:ea typeface="Times New Roman" panose="02020603050405020304" pitchFamily="18" charset="0"/>
                <a:cs typeface="Aptos" panose="020B0004020202020204" pitchFamily="34" charset="0"/>
              </a:rPr>
              <a:t>).</a:t>
            </a:r>
            <a:endParaRPr lang="en-US" sz="1800">
              <a:effectLst/>
              <a:latin typeface="+mn-lt"/>
              <a:ea typeface="Aptos" panose="020B0004020202020204" pitchFamily="34" charset="0"/>
              <a:cs typeface="Aptos" panose="020B0004020202020204" pitchFamily="34" charset="0"/>
            </a:endParaRP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Improve water supply reliability and resilience to climate change by supporting more flexible water supply management (DWR Agreement</a:t>
            </a:r>
            <a:r>
              <a:rPr lang="en-US" sz="1800">
                <a:latin typeface="+mn-lt"/>
                <a:ea typeface="Times New Roman" panose="02020603050405020304" pitchFamily="18" charset="0"/>
                <a:cs typeface="Aptos" panose="020B0004020202020204" pitchFamily="34" charset="0"/>
              </a:rPr>
              <a:t> 2023</a:t>
            </a:r>
            <a:r>
              <a:rPr lang="en-US" sz="1800">
                <a:effectLst/>
                <a:latin typeface="+mn-lt"/>
                <a:ea typeface="Times New Roman" panose="02020603050405020304" pitchFamily="18" charset="0"/>
                <a:cs typeface="Aptos" panose="020B0004020202020204" pitchFamily="34" charset="0"/>
              </a:rPr>
              <a:t>).</a:t>
            </a:r>
            <a:endParaRPr lang="en-US" sz="1800">
              <a:effectLst/>
              <a:latin typeface="+mn-lt"/>
              <a:ea typeface="Aptos" panose="020B0004020202020204" pitchFamily="34" charset="0"/>
              <a:cs typeface="Aptos" panose="020B0004020202020204" pitchFamily="34" charset="0"/>
            </a:endParaRPr>
          </a:p>
          <a:p>
            <a:pPr marL="0" marR="0" indent="0">
              <a:spcBef>
                <a:spcPts val="0"/>
              </a:spcBef>
              <a:spcAft>
                <a:spcPts val="0"/>
              </a:spcAft>
              <a:buNone/>
            </a:pPr>
            <a:endParaRPr lang="en-US" sz="1800">
              <a:effectLst/>
              <a:latin typeface="+mn-lt"/>
              <a:ea typeface="Aptos" panose="020B0004020202020204" pitchFamily="34" charset="0"/>
              <a:cs typeface="Aptos" panose="020B0004020202020204" pitchFamily="34" charset="0"/>
            </a:endParaRPr>
          </a:p>
          <a:p>
            <a:pPr marL="0" marR="0" indent="0">
              <a:spcBef>
                <a:spcPts val="0"/>
              </a:spcBef>
              <a:spcAft>
                <a:spcPts val="0"/>
              </a:spcAft>
              <a:buNone/>
            </a:pPr>
            <a:r>
              <a:rPr lang="en-US" sz="1800" b="1">
                <a:effectLst/>
                <a:latin typeface="+mn-lt"/>
                <a:ea typeface="Aptos" panose="020B0004020202020204" pitchFamily="34" charset="0"/>
                <a:cs typeface="Aptos" panose="020B0004020202020204" pitchFamily="34" charset="0"/>
              </a:rPr>
              <a:t>CVFPP flood and habitat goals:</a:t>
            </a: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Improve flood risk management (CVFPP </a:t>
            </a:r>
            <a:r>
              <a:rPr lang="en-US" sz="1800">
                <a:latin typeface="+mn-lt"/>
                <a:ea typeface="Times New Roman" panose="02020603050405020304" pitchFamily="18" charset="0"/>
                <a:cs typeface="Aptos" panose="020B0004020202020204" pitchFamily="34" charset="0"/>
              </a:rPr>
              <a:t>2022 Update</a:t>
            </a:r>
            <a:r>
              <a:rPr lang="en-US" sz="1800">
                <a:effectLst/>
                <a:latin typeface="+mn-lt"/>
                <a:ea typeface="Times New Roman" panose="02020603050405020304" pitchFamily="18" charset="0"/>
                <a:cs typeface="Aptos" panose="020B0004020202020204" pitchFamily="34" charset="0"/>
              </a:rPr>
              <a:t>). </a:t>
            </a:r>
            <a:endParaRPr lang="en-US" sz="1800">
              <a:effectLst/>
              <a:latin typeface="+mn-lt"/>
              <a:ea typeface="Aptos" panose="020B0004020202020204" pitchFamily="34" charset="0"/>
              <a:cs typeface="Aptos" panose="020B0004020202020204" pitchFamily="34" charset="0"/>
            </a:endParaRP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Protect and enhance natural ecosystems and promote ecosystem functions (CVFPP </a:t>
            </a:r>
            <a:r>
              <a:rPr lang="en-US" sz="1800">
                <a:latin typeface="+mn-lt"/>
                <a:ea typeface="Times New Roman" panose="02020603050405020304" pitchFamily="18" charset="0"/>
                <a:cs typeface="Aptos" panose="020B0004020202020204" pitchFamily="34" charset="0"/>
              </a:rPr>
              <a:t>2022 Update</a:t>
            </a:r>
            <a:r>
              <a:rPr lang="en-US" sz="1800">
                <a:effectLst/>
                <a:latin typeface="+mn-lt"/>
                <a:ea typeface="Times New Roman" panose="02020603050405020304" pitchFamily="18" charset="0"/>
                <a:cs typeface="Aptos" panose="020B0004020202020204" pitchFamily="34" charset="0"/>
              </a:rPr>
              <a:t>).</a:t>
            </a:r>
            <a:endParaRPr lang="en-US" sz="1800">
              <a:effectLst/>
              <a:latin typeface="+mn-lt"/>
              <a:ea typeface="Aptos" panose="020B0004020202020204" pitchFamily="34" charset="0"/>
              <a:cs typeface="Aptos" panose="020B0004020202020204" pitchFamily="34" charset="0"/>
            </a:endParaRP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Increase and improve the quantity, diversity, and connectivity of riverine and floodplain habitats (CVFPP </a:t>
            </a:r>
            <a:r>
              <a:rPr lang="en-US" sz="1800">
                <a:latin typeface="+mn-lt"/>
                <a:ea typeface="Times New Roman" panose="02020603050405020304" pitchFamily="18" charset="0"/>
                <a:cs typeface="Aptos" panose="020B0004020202020204" pitchFamily="34" charset="0"/>
              </a:rPr>
              <a:t>2022 </a:t>
            </a:r>
            <a:r>
              <a:rPr lang="en-US" sz="1800">
                <a:effectLst/>
                <a:latin typeface="+mn-lt"/>
                <a:ea typeface="Times New Roman" panose="02020603050405020304" pitchFamily="18" charset="0"/>
                <a:cs typeface="Aptos" panose="020B0004020202020204" pitchFamily="34" charset="0"/>
              </a:rPr>
              <a:t>Conservation Strategy</a:t>
            </a:r>
            <a:r>
              <a:rPr lang="en-US" sz="1800">
                <a:latin typeface="+mn-lt"/>
                <a:ea typeface="Times New Roman" panose="02020603050405020304" pitchFamily="18" charset="0"/>
                <a:cs typeface="Aptos" panose="020B0004020202020204" pitchFamily="34" charset="0"/>
              </a:rPr>
              <a:t> Update</a:t>
            </a:r>
            <a:r>
              <a:rPr lang="en-US" sz="1800">
                <a:effectLst/>
                <a:latin typeface="+mn-lt"/>
                <a:ea typeface="Times New Roman" panose="02020603050405020304" pitchFamily="18" charset="0"/>
                <a:cs typeface="Aptos" panose="020B0004020202020204" pitchFamily="34" charset="0"/>
              </a:rPr>
              <a:t>).</a:t>
            </a:r>
            <a:endParaRPr lang="en-US" sz="1800">
              <a:effectLst/>
              <a:latin typeface="+mn-lt"/>
              <a:ea typeface="Aptos" panose="020B0004020202020204" pitchFamily="34" charset="0"/>
              <a:cs typeface="Aptos" panose="020B0004020202020204" pitchFamily="34" charset="0"/>
            </a:endParaRPr>
          </a:p>
          <a:p>
            <a:pPr marL="233045" indent="-233045">
              <a:spcBef>
                <a:spcPts val="0"/>
              </a:spcBef>
              <a:spcAft>
                <a:spcPts val="0"/>
              </a:spcAft>
            </a:pPr>
            <a:r>
              <a:rPr lang="en-US" sz="1800">
                <a:effectLst/>
                <a:latin typeface="+mn-lt"/>
                <a:ea typeface="Times New Roman" panose="02020603050405020304" pitchFamily="18" charset="0"/>
                <a:cs typeface="Aptos" panose="020B0004020202020204" pitchFamily="34" charset="0"/>
              </a:rPr>
              <a:t>Contribute to the recovery and sustainability of native species populations and overall biotic community diversity (CVFPP </a:t>
            </a:r>
            <a:r>
              <a:rPr lang="en-US" sz="1800">
                <a:latin typeface="+mn-lt"/>
                <a:ea typeface="Times New Roman" panose="02020603050405020304" pitchFamily="18" charset="0"/>
                <a:cs typeface="Aptos" panose="020B0004020202020204" pitchFamily="34" charset="0"/>
              </a:rPr>
              <a:t>2022 </a:t>
            </a:r>
            <a:r>
              <a:rPr lang="en-US" sz="1800">
                <a:effectLst/>
                <a:latin typeface="+mn-lt"/>
                <a:ea typeface="Times New Roman" panose="02020603050405020304" pitchFamily="18" charset="0"/>
                <a:cs typeface="Aptos" panose="020B0004020202020204" pitchFamily="34" charset="0"/>
              </a:rPr>
              <a:t>Conservation Strategy Update).</a:t>
            </a:r>
            <a:endParaRPr lang="en-US" sz="1800">
              <a:effectLst/>
              <a:latin typeface="+mn-lt"/>
              <a:ea typeface="Aptos" panose="020B0004020202020204" pitchFamily="34" charset="0"/>
              <a:cs typeface="Aptos" panose="020B0004020202020204" pitchFamily="34" charset="0"/>
            </a:endParaRPr>
          </a:p>
          <a:p>
            <a:pPr marL="233045" indent="-233045"/>
            <a:endParaRPr lang="en-US">
              <a:cs typeface="Arial"/>
            </a:endParaRPr>
          </a:p>
        </p:txBody>
      </p:sp>
      <p:sp>
        <p:nvSpPr>
          <p:cNvPr id="5" name="Slide Number Placeholder 3">
            <a:extLst>
              <a:ext uri="{FF2B5EF4-FFF2-40B4-BE49-F238E27FC236}">
                <a16:creationId xmlns:a16="http://schemas.microsoft.com/office/drawing/2014/main" id="{ABDD3C53-AD26-1CCA-4862-66EC33B729C3}"/>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20</a:t>
            </a:fld>
            <a:endParaRPr lang="en-US">
              <a:solidFill>
                <a:schemeClr val="tx1">
                  <a:lumMod val="75000"/>
                  <a:lumOff val="25000"/>
                </a:schemeClr>
              </a:solidFill>
            </a:endParaRPr>
          </a:p>
        </p:txBody>
      </p:sp>
    </p:spTree>
    <p:extLst>
      <p:ext uri="{BB962C8B-B14F-4D97-AF65-F5344CB8AC3E}">
        <p14:creationId xmlns:p14="http://schemas.microsoft.com/office/powerpoint/2010/main" val="1408352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6A29-DF77-E63F-661C-CBBA5A3D3397}"/>
              </a:ext>
            </a:extLst>
          </p:cNvPr>
          <p:cNvSpPr>
            <a:spLocks noGrp="1"/>
          </p:cNvSpPr>
          <p:nvPr>
            <p:ph type="title"/>
          </p:nvPr>
        </p:nvSpPr>
        <p:spPr/>
        <p:txBody>
          <a:bodyPr/>
          <a:lstStyle/>
          <a:p>
            <a:r>
              <a:rPr lang="en-US" dirty="0">
                <a:cs typeface="Arial"/>
              </a:rPr>
              <a:t>Recommended Goals </a:t>
            </a:r>
          </a:p>
        </p:txBody>
      </p:sp>
      <p:sp>
        <p:nvSpPr>
          <p:cNvPr id="4" name="Text Placeholder 3">
            <a:extLst>
              <a:ext uri="{FF2B5EF4-FFF2-40B4-BE49-F238E27FC236}">
                <a16:creationId xmlns:a16="http://schemas.microsoft.com/office/drawing/2014/main" id="{326B00FB-F86D-6EBC-BA59-981F2D74C83D}"/>
              </a:ext>
            </a:extLst>
          </p:cNvPr>
          <p:cNvSpPr>
            <a:spLocks noGrp="1"/>
          </p:cNvSpPr>
          <p:nvPr>
            <p:ph type="body" sz="quarter" idx="10"/>
          </p:nvPr>
        </p:nvSpPr>
        <p:spPr>
          <a:xfrm>
            <a:off x="609600" y="2160887"/>
            <a:ext cx="10972165" cy="4407130"/>
          </a:xfrm>
        </p:spPr>
        <p:txBody>
          <a:bodyPr vert="horz" lIns="0" tIns="0" rIns="0" bIns="0" rtlCol="0" anchor="t">
            <a:noAutofit/>
          </a:bodyPr>
          <a:lstStyle/>
          <a:p>
            <a:pPr marL="233045" indent="-233045"/>
            <a:r>
              <a:rPr lang="en-US" b="1" dirty="0">
                <a:cs typeface="Arial"/>
              </a:rPr>
              <a:t>Flood risk reduction: </a:t>
            </a:r>
            <a:r>
              <a:rPr lang="en-US" dirty="0">
                <a:cs typeface="Arial"/>
              </a:rPr>
              <a:t>Increase flood system resiliency in the South Delta.</a:t>
            </a:r>
            <a:endParaRPr lang="en-US" dirty="0"/>
          </a:p>
          <a:p>
            <a:pPr marL="233045" indent="-233045"/>
            <a:r>
              <a:rPr lang="en-US" b="1" dirty="0">
                <a:cs typeface="Arial"/>
              </a:rPr>
              <a:t>Ecosystem restoration: </a:t>
            </a:r>
            <a:r>
              <a:rPr lang="en-US" dirty="0">
                <a:cs typeface="Arial"/>
              </a:rPr>
              <a:t>Restore habitat and ecosystem functions necessary for climate change resilience. </a:t>
            </a:r>
          </a:p>
          <a:p>
            <a:pPr marL="233045" indent="-233045"/>
            <a:r>
              <a:rPr lang="en-US" b="1" dirty="0"/>
              <a:t>Water supply:</a:t>
            </a:r>
            <a:r>
              <a:rPr lang="en-US" dirty="0"/>
              <a:t> Improve water supply reliability and resilience to climate change by supporting more flexible water supply management.</a:t>
            </a:r>
          </a:p>
          <a:p>
            <a:pPr marL="0" indent="0">
              <a:buNone/>
            </a:pPr>
            <a:br>
              <a:rPr lang="en-US" dirty="0"/>
            </a:br>
            <a:endParaRPr lang="en-US" dirty="0">
              <a:cs typeface="Arial"/>
            </a:endParaRPr>
          </a:p>
          <a:p>
            <a:pPr marL="233045" indent="-233045"/>
            <a:endParaRPr lang="en-US" dirty="0">
              <a:cs typeface="Arial"/>
            </a:endParaRPr>
          </a:p>
        </p:txBody>
      </p:sp>
      <p:sp>
        <p:nvSpPr>
          <p:cNvPr id="5" name="TextBox 4">
            <a:extLst>
              <a:ext uri="{FF2B5EF4-FFF2-40B4-BE49-F238E27FC236}">
                <a16:creationId xmlns:a16="http://schemas.microsoft.com/office/drawing/2014/main" id="{DEA99430-49E6-9223-8DDE-5DB394E02A38}"/>
              </a:ext>
            </a:extLst>
          </p:cNvPr>
          <p:cNvSpPr txBox="1"/>
          <p:nvPr/>
        </p:nvSpPr>
        <p:spPr>
          <a:xfrm>
            <a:off x="522816" y="1327150"/>
            <a:ext cx="109558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54585A"/>
                </a:solidFill>
              </a:rPr>
              <a:t>Based on the priorities identified in the DWR Agreement (2023), CVFPP 2022 Update, and CVFPP 2022 Conservation Strategy Update, the following updates to the project goals are recommended:  </a:t>
            </a:r>
            <a:r>
              <a:rPr lang="en-US" sz="1600" i="1">
                <a:cs typeface="Arial"/>
              </a:rPr>
              <a:t>​</a:t>
            </a:r>
            <a:endParaRPr lang="en-US" i="1">
              <a:cs typeface="Arial"/>
            </a:endParaRPr>
          </a:p>
        </p:txBody>
      </p:sp>
      <p:sp>
        <p:nvSpPr>
          <p:cNvPr id="3" name="Slide Number Placeholder 3">
            <a:extLst>
              <a:ext uri="{FF2B5EF4-FFF2-40B4-BE49-F238E27FC236}">
                <a16:creationId xmlns:a16="http://schemas.microsoft.com/office/drawing/2014/main" id="{9BE1E001-7988-DC90-31B3-B58DD0A04141}"/>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21</a:t>
            </a:fld>
            <a:endParaRPr lang="en-US">
              <a:solidFill>
                <a:schemeClr val="tx1">
                  <a:lumMod val="75000"/>
                  <a:lumOff val="25000"/>
                </a:schemeClr>
              </a:solidFill>
            </a:endParaRPr>
          </a:p>
        </p:txBody>
      </p:sp>
    </p:spTree>
    <p:extLst>
      <p:ext uri="{BB962C8B-B14F-4D97-AF65-F5344CB8AC3E}">
        <p14:creationId xmlns:p14="http://schemas.microsoft.com/office/powerpoint/2010/main" val="1960205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15CF9-5E13-3DE4-D06B-51BE53C347CA}"/>
              </a:ext>
            </a:extLst>
          </p:cNvPr>
          <p:cNvSpPr>
            <a:spLocks noGrp="1"/>
          </p:cNvSpPr>
          <p:nvPr>
            <p:ph type="title"/>
          </p:nvPr>
        </p:nvSpPr>
        <p:spPr/>
        <p:txBody>
          <a:bodyPr/>
          <a:lstStyle/>
          <a:p>
            <a:r>
              <a:rPr lang="en-US" dirty="0">
                <a:cs typeface="Arial"/>
              </a:rPr>
              <a:t>Recommended Objectives</a:t>
            </a:r>
            <a:endParaRPr lang="en-US" dirty="0"/>
          </a:p>
        </p:txBody>
      </p:sp>
      <p:sp>
        <p:nvSpPr>
          <p:cNvPr id="4" name="Text Placeholder 3">
            <a:extLst>
              <a:ext uri="{FF2B5EF4-FFF2-40B4-BE49-F238E27FC236}">
                <a16:creationId xmlns:a16="http://schemas.microsoft.com/office/drawing/2014/main" id="{2CF5170F-0733-2916-7E92-04AF7A1B00FB}"/>
              </a:ext>
            </a:extLst>
          </p:cNvPr>
          <p:cNvSpPr>
            <a:spLocks noGrp="1"/>
          </p:cNvSpPr>
          <p:nvPr>
            <p:ph type="body" sz="quarter" idx="10"/>
          </p:nvPr>
        </p:nvSpPr>
        <p:spPr>
          <a:xfrm>
            <a:off x="609600" y="2107970"/>
            <a:ext cx="10972165" cy="4407130"/>
          </a:xfrm>
        </p:spPr>
        <p:txBody>
          <a:bodyPr vert="horz" lIns="0" tIns="0" rIns="0" bIns="0" rtlCol="0" anchor="t">
            <a:noAutofit/>
          </a:bodyPr>
          <a:lstStyle/>
          <a:p>
            <a:pPr marL="232410" indent="-182245">
              <a:lnSpc>
                <a:spcPct val="100000"/>
              </a:lnSpc>
              <a:spcBef>
                <a:spcPts val="600"/>
              </a:spcBef>
            </a:pPr>
            <a:r>
              <a:rPr lang="en-US" sz="2000" dirty="0">
                <a:ea typeface="+mj-lt"/>
                <a:cs typeface="+mj-lt"/>
              </a:rPr>
              <a:t>Reduce catastrophic flood risk for communities including Lathrop, Manteca, and Stockton.</a:t>
            </a:r>
          </a:p>
          <a:p>
            <a:pPr marL="232410" indent="-182245">
              <a:lnSpc>
                <a:spcPct val="100000"/>
              </a:lnSpc>
              <a:spcBef>
                <a:spcPts val="600"/>
              </a:spcBef>
            </a:pPr>
            <a:r>
              <a:rPr lang="en-US" sz="2000" dirty="0">
                <a:ea typeface="+mj-lt"/>
                <a:cs typeface="+mj-lt"/>
              </a:rPr>
              <a:t>Protect farms from uncontrolled flooding.</a:t>
            </a:r>
          </a:p>
          <a:p>
            <a:pPr marL="232410" indent="-182245">
              <a:lnSpc>
                <a:spcPct val="100000"/>
              </a:lnSpc>
              <a:spcBef>
                <a:spcPts val="600"/>
              </a:spcBef>
            </a:pPr>
            <a:r>
              <a:rPr lang="en-US" sz="2000" dirty="0">
                <a:ea typeface="+mj-lt"/>
                <a:cs typeface="+mj-lt"/>
              </a:rPr>
              <a:t>Restore and improve the quantity, diversity and connectivity of riverine, floodplain, riparian, and wetland habitat for native fish and wildlife.</a:t>
            </a:r>
          </a:p>
          <a:p>
            <a:pPr marL="232410" indent="-182245">
              <a:lnSpc>
                <a:spcPct val="100000"/>
              </a:lnSpc>
              <a:spcBef>
                <a:spcPts val="600"/>
              </a:spcBef>
            </a:pPr>
            <a:r>
              <a:rPr lang="en-US" sz="2000" dirty="0">
                <a:ea typeface="+mj-lt"/>
                <a:cs typeface="+mj-lt"/>
              </a:rPr>
              <a:t>Improve irrigation intake reliability and waterway navigability.</a:t>
            </a:r>
          </a:p>
          <a:p>
            <a:pPr marL="0" indent="0">
              <a:buNone/>
            </a:pPr>
            <a:br>
              <a:rPr lang="en-US" dirty="0"/>
            </a:br>
            <a:endParaRPr lang="en-US" dirty="0">
              <a:cs typeface="Arial"/>
            </a:endParaRPr>
          </a:p>
          <a:p>
            <a:pPr marL="0" indent="0">
              <a:buNone/>
            </a:pPr>
            <a:br>
              <a:rPr lang="en-US" dirty="0"/>
            </a:br>
            <a:endParaRPr lang="en-US" dirty="0">
              <a:cs typeface="Arial"/>
            </a:endParaRPr>
          </a:p>
          <a:p>
            <a:pPr marL="233045" indent="-233045"/>
            <a:endParaRPr lang="en-US" dirty="0">
              <a:cs typeface="Arial"/>
            </a:endParaRPr>
          </a:p>
        </p:txBody>
      </p:sp>
      <p:sp>
        <p:nvSpPr>
          <p:cNvPr id="8" name="TextBox 7">
            <a:extLst>
              <a:ext uri="{FF2B5EF4-FFF2-40B4-BE49-F238E27FC236}">
                <a16:creationId xmlns:a16="http://schemas.microsoft.com/office/drawing/2014/main" id="{B14629C8-678E-C5EB-B736-B7286D78F3F0}"/>
              </a:ext>
            </a:extLst>
          </p:cNvPr>
          <p:cNvSpPr txBox="1"/>
          <p:nvPr/>
        </p:nvSpPr>
        <p:spPr>
          <a:xfrm>
            <a:off x="522817" y="1316566"/>
            <a:ext cx="1095586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i="1">
                <a:solidFill>
                  <a:srgbClr val="54585A"/>
                </a:solidFill>
              </a:rPr>
              <a:t>Based on the priorities identified in the DWR Agreement (2023), CVFPP 2022 Update, and CVFPP 2022 Conservation Strategy Update, the following updates to the project objectives are recommended:  </a:t>
            </a:r>
            <a:r>
              <a:rPr lang="en-US" sz="1600" i="1">
                <a:cs typeface="Arial"/>
              </a:rPr>
              <a:t>​</a:t>
            </a:r>
            <a:endParaRPr lang="en-US" i="1">
              <a:cs typeface="Arial"/>
            </a:endParaRPr>
          </a:p>
        </p:txBody>
      </p:sp>
      <p:sp>
        <p:nvSpPr>
          <p:cNvPr id="3" name="Slide Number Placeholder 3">
            <a:extLst>
              <a:ext uri="{FF2B5EF4-FFF2-40B4-BE49-F238E27FC236}">
                <a16:creationId xmlns:a16="http://schemas.microsoft.com/office/drawing/2014/main" id="{090001A4-0EAF-7AF5-DC40-A7BAB7C052B6}"/>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22</a:t>
            </a:fld>
            <a:endParaRPr lang="en-US">
              <a:solidFill>
                <a:schemeClr val="tx1">
                  <a:lumMod val="75000"/>
                  <a:lumOff val="25000"/>
                </a:schemeClr>
              </a:solidFill>
            </a:endParaRPr>
          </a:p>
        </p:txBody>
      </p:sp>
    </p:spTree>
    <p:extLst>
      <p:ext uri="{BB962C8B-B14F-4D97-AF65-F5344CB8AC3E}">
        <p14:creationId xmlns:p14="http://schemas.microsoft.com/office/powerpoint/2010/main" val="1565478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ECCFB4-2374-0345-0ECB-DC1BB9B81AFE}"/>
              </a:ext>
            </a:extLst>
          </p:cNvPr>
          <p:cNvSpPr>
            <a:spLocks noGrp="1"/>
          </p:cNvSpPr>
          <p:nvPr>
            <p:ph type="title"/>
          </p:nvPr>
        </p:nvSpPr>
        <p:spPr/>
        <p:txBody>
          <a:bodyPr>
            <a:normAutofit/>
          </a:bodyPr>
          <a:lstStyle/>
          <a:p>
            <a:r>
              <a:rPr lang="en-US" dirty="0">
                <a:latin typeface="Avenir Book" panose="02000503020000020003" pitchFamily="2" charset="0"/>
              </a:rPr>
              <a:t>Study Area Considerations</a:t>
            </a:r>
          </a:p>
        </p:txBody>
      </p:sp>
    </p:spTree>
    <p:extLst>
      <p:ext uri="{BB962C8B-B14F-4D97-AF65-F5344CB8AC3E}">
        <p14:creationId xmlns:p14="http://schemas.microsoft.com/office/powerpoint/2010/main" val="33138949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263FD5E-0479-8334-D772-556295742A76}"/>
              </a:ext>
            </a:extLst>
          </p:cNvPr>
          <p:cNvSpPr/>
          <p:nvPr/>
        </p:nvSpPr>
        <p:spPr>
          <a:xfrm rot="5400000">
            <a:off x="1244715" y="-782991"/>
            <a:ext cx="1200329" cy="3237091"/>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Water Supply Reliability </a:t>
            </a:r>
          </a:p>
          <a:p>
            <a:pPr algn="ctr"/>
            <a:r>
              <a:rPr lang="en-US" sz="2000" b="1"/>
              <a:t>&amp; Channel Capacity Study Extent</a:t>
            </a:r>
          </a:p>
        </p:txBody>
      </p:sp>
      <p:sp>
        <p:nvSpPr>
          <p:cNvPr id="5" name="TextBox 4">
            <a:extLst>
              <a:ext uri="{FF2B5EF4-FFF2-40B4-BE49-F238E27FC236}">
                <a16:creationId xmlns:a16="http://schemas.microsoft.com/office/drawing/2014/main" id="{3C976AB3-EAAC-25DC-D2AD-BF4CEAB5460C}"/>
              </a:ext>
            </a:extLst>
          </p:cNvPr>
          <p:cNvSpPr txBox="1"/>
          <p:nvPr/>
        </p:nvSpPr>
        <p:spPr>
          <a:xfrm>
            <a:off x="6477000" y="6642556"/>
            <a:ext cx="5715000" cy="215444"/>
          </a:xfrm>
          <a:prstGeom prst="rect">
            <a:avLst/>
          </a:prstGeom>
          <a:noFill/>
        </p:spPr>
        <p:txBody>
          <a:bodyPr wrap="square" rtlCol="0">
            <a:spAutoFit/>
          </a:bodyPr>
          <a:lstStyle/>
          <a:p>
            <a:pPr algn="r"/>
            <a:r>
              <a:rPr lang="en-US" sz="800"/>
              <a:t>Source: Anchor QEA (2021) Planning Guide for the Channel Depth Restoration Program for the South Delta Channels</a:t>
            </a:r>
          </a:p>
        </p:txBody>
      </p:sp>
      <p:sp>
        <p:nvSpPr>
          <p:cNvPr id="2" name="TextBox 1">
            <a:extLst>
              <a:ext uri="{FF2B5EF4-FFF2-40B4-BE49-F238E27FC236}">
                <a16:creationId xmlns:a16="http://schemas.microsoft.com/office/drawing/2014/main" id="{558D3C73-CA01-713C-A13F-628FF714C15D}"/>
              </a:ext>
            </a:extLst>
          </p:cNvPr>
          <p:cNvSpPr txBox="1"/>
          <p:nvPr/>
        </p:nvSpPr>
        <p:spPr>
          <a:xfrm>
            <a:off x="226334" y="1475713"/>
            <a:ext cx="3237092" cy="5078313"/>
          </a:xfrm>
          <a:prstGeom prst="rect">
            <a:avLst/>
          </a:prstGeom>
          <a:noFill/>
        </p:spPr>
        <p:txBody>
          <a:bodyPr wrap="square" rtlCol="0">
            <a:spAutoFit/>
          </a:bodyPr>
          <a:lstStyle/>
          <a:p>
            <a:r>
              <a:rPr lang="en-US" b="1"/>
              <a:t>Recommendation:</a:t>
            </a:r>
            <a:r>
              <a:rPr lang="en-US"/>
              <a:t> Use the same extents as the </a:t>
            </a:r>
            <a:r>
              <a:rPr lang="en-US" i="1"/>
              <a:t>2021 Anchor QEA Planning Guide</a:t>
            </a:r>
          </a:p>
          <a:p>
            <a:endParaRPr lang="en-US"/>
          </a:p>
          <a:p>
            <a:r>
              <a:rPr lang="en-US"/>
              <a:t>South and central sections of the Delta, within San Joaquin County, south of Bouldin Island, and north of the Pescadero RD including the following channels:</a:t>
            </a:r>
          </a:p>
          <a:p>
            <a:pPr marL="285750" indent="-285750">
              <a:buFont typeface="Arial" panose="020B0604020202020204" pitchFamily="34" charset="0"/>
              <a:buChar char="•"/>
            </a:pPr>
            <a:r>
              <a:rPr lang="en-US"/>
              <a:t>Middle River</a:t>
            </a:r>
          </a:p>
          <a:p>
            <a:pPr marL="285750" indent="-285750">
              <a:buFont typeface="Arial" panose="020B0604020202020204" pitchFamily="34" charset="0"/>
              <a:buChar char="•"/>
            </a:pPr>
            <a:r>
              <a:rPr lang="en-US"/>
              <a:t>Old River (West)</a:t>
            </a:r>
          </a:p>
          <a:p>
            <a:pPr marL="285750" indent="-285750">
              <a:buFont typeface="Arial" panose="020B0604020202020204" pitchFamily="34" charset="0"/>
              <a:buChar char="•"/>
            </a:pPr>
            <a:r>
              <a:rPr lang="en-US"/>
              <a:t>Old River (South)</a:t>
            </a:r>
          </a:p>
          <a:p>
            <a:pPr marL="285750" indent="-285750">
              <a:buFont typeface="Arial" panose="020B0604020202020204" pitchFamily="34" charset="0"/>
              <a:buChar char="•"/>
            </a:pPr>
            <a:r>
              <a:rPr lang="en-US"/>
              <a:t>Old River (East)</a:t>
            </a:r>
          </a:p>
          <a:p>
            <a:pPr marL="285750" indent="-285750">
              <a:buFont typeface="Arial" panose="020B0604020202020204" pitchFamily="34" charset="0"/>
              <a:buChar char="•"/>
            </a:pPr>
            <a:r>
              <a:rPr lang="en-US"/>
              <a:t>Old River Side Channel</a:t>
            </a:r>
          </a:p>
          <a:p>
            <a:pPr marL="285750" indent="-285750">
              <a:buFont typeface="Arial" panose="020B0604020202020204" pitchFamily="34" charset="0"/>
              <a:buChar char="•"/>
            </a:pPr>
            <a:r>
              <a:rPr lang="en-US"/>
              <a:t>Fabian &amp; Bell</a:t>
            </a:r>
          </a:p>
          <a:p>
            <a:pPr marL="285750" indent="-285750">
              <a:buFont typeface="Arial" panose="020B0604020202020204" pitchFamily="34" charset="0"/>
              <a:buChar char="•"/>
            </a:pPr>
            <a:r>
              <a:rPr lang="en-US"/>
              <a:t>Paradise Cut</a:t>
            </a:r>
          </a:p>
          <a:p>
            <a:pPr marL="285750" indent="-285750">
              <a:buFont typeface="Arial" panose="020B0604020202020204" pitchFamily="34" charset="0"/>
              <a:buChar char="•"/>
            </a:pPr>
            <a:r>
              <a:rPr lang="en-US"/>
              <a:t>Tom Paine Slough</a:t>
            </a:r>
          </a:p>
        </p:txBody>
      </p:sp>
      <p:pic>
        <p:nvPicPr>
          <p:cNvPr id="8" name="Picture 7">
            <a:extLst>
              <a:ext uri="{FF2B5EF4-FFF2-40B4-BE49-F238E27FC236}">
                <a16:creationId xmlns:a16="http://schemas.microsoft.com/office/drawing/2014/main" id="{17A51BD6-D1C4-8056-53B6-9C91663323CB}"/>
              </a:ext>
            </a:extLst>
          </p:cNvPr>
          <p:cNvPicPr>
            <a:picLocks noChangeAspect="1"/>
          </p:cNvPicPr>
          <p:nvPr/>
        </p:nvPicPr>
        <p:blipFill rotWithShape="1">
          <a:blip r:embed="rId3"/>
          <a:srcRect l="1083" t="6377" r="3187" b="4178"/>
          <a:stretch/>
        </p:blipFill>
        <p:spPr>
          <a:xfrm>
            <a:off x="4700417" y="133350"/>
            <a:ext cx="7358233" cy="6509206"/>
          </a:xfrm>
          <a:prstGeom prst="rect">
            <a:avLst/>
          </a:prstGeom>
        </p:spPr>
      </p:pic>
    </p:spTree>
    <p:extLst>
      <p:ext uri="{BB962C8B-B14F-4D97-AF65-F5344CB8AC3E}">
        <p14:creationId xmlns:p14="http://schemas.microsoft.com/office/powerpoint/2010/main" val="2511956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678C8C-31AF-041D-3A7E-058172138F95}"/>
              </a:ext>
            </a:extLst>
          </p:cNvPr>
          <p:cNvPicPr>
            <a:picLocks noChangeAspect="1"/>
          </p:cNvPicPr>
          <p:nvPr/>
        </p:nvPicPr>
        <p:blipFill>
          <a:blip r:embed="rId3"/>
          <a:stretch>
            <a:fillRect/>
          </a:stretch>
        </p:blipFill>
        <p:spPr>
          <a:xfrm>
            <a:off x="6020292" y="212756"/>
            <a:ext cx="5959620" cy="6432487"/>
          </a:xfrm>
          <a:prstGeom prst="rect">
            <a:avLst/>
          </a:prstGeom>
        </p:spPr>
      </p:pic>
      <p:sp>
        <p:nvSpPr>
          <p:cNvPr id="2" name="TextBox 1">
            <a:extLst>
              <a:ext uri="{FF2B5EF4-FFF2-40B4-BE49-F238E27FC236}">
                <a16:creationId xmlns:a16="http://schemas.microsoft.com/office/drawing/2014/main" id="{7996B4D6-3377-17AA-CD47-21AA301F9632}"/>
              </a:ext>
            </a:extLst>
          </p:cNvPr>
          <p:cNvSpPr txBox="1"/>
          <p:nvPr/>
        </p:nvSpPr>
        <p:spPr>
          <a:xfrm>
            <a:off x="6477000" y="6642556"/>
            <a:ext cx="5715000" cy="215444"/>
          </a:xfrm>
          <a:prstGeom prst="rect">
            <a:avLst/>
          </a:prstGeom>
          <a:noFill/>
        </p:spPr>
        <p:txBody>
          <a:bodyPr wrap="square" rtlCol="0">
            <a:spAutoFit/>
          </a:bodyPr>
          <a:lstStyle/>
          <a:p>
            <a:pPr algn="r"/>
            <a:r>
              <a:rPr lang="en-US" sz="800"/>
              <a:t>Source: San Joaquin County Resource Conservation District (</a:t>
            </a:r>
            <a:r>
              <a:rPr lang="en-US" sz="800" err="1"/>
              <a:t>nd</a:t>
            </a:r>
            <a:r>
              <a:rPr lang="en-US" sz="800"/>
              <a:t>). Paradise Cut Expansion Project. Fact Sheet.</a:t>
            </a:r>
          </a:p>
        </p:txBody>
      </p:sp>
      <p:sp>
        <p:nvSpPr>
          <p:cNvPr id="3" name="Rectangle 2">
            <a:extLst>
              <a:ext uri="{FF2B5EF4-FFF2-40B4-BE49-F238E27FC236}">
                <a16:creationId xmlns:a16="http://schemas.microsoft.com/office/drawing/2014/main" id="{E5913784-2A11-272F-AB43-FEEDBFB2F01F}"/>
              </a:ext>
            </a:extLst>
          </p:cNvPr>
          <p:cNvSpPr/>
          <p:nvPr/>
        </p:nvSpPr>
        <p:spPr>
          <a:xfrm rot="5400000">
            <a:off x="2594725" y="-2133002"/>
            <a:ext cx="923331" cy="5660116"/>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Flood Risk Reduction </a:t>
            </a:r>
          </a:p>
          <a:p>
            <a:pPr algn="ctr"/>
            <a:r>
              <a:rPr lang="en-US" sz="2000" b="1"/>
              <a:t>Study Extent</a:t>
            </a:r>
          </a:p>
        </p:txBody>
      </p:sp>
      <p:sp>
        <p:nvSpPr>
          <p:cNvPr id="5" name="TextBox 4">
            <a:extLst>
              <a:ext uri="{FF2B5EF4-FFF2-40B4-BE49-F238E27FC236}">
                <a16:creationId xmlns:a16="http://schemas.microsoft.com/office/drawing/2014/main" id="{3316E769-EDED-D079-46B3-D0B65804BC61}"/>
              </a:ext>
            </a:extLst>
          </p:cNvPr>
          <p:cNvSpPr txBox="1"/>
          <p:nvPr/>
        </p:nvSpPr>
        <p:spPr>
          <a:xfrm>
            <a:off x="226333" y="1330863"/>
            <a:ext cx="5660115" cy="1200329"/>
          </a:xfrm>
          <a:prstGeom prst="rect">
            <a:avLst/>
          </a:prstGeom>
          <a:noFill/>
        </p:spPr>
        <p:txBody>
          <a:bodyPr wrap="square" rtlCol="0">
            <a:spAutoFit/>
          </a:bodyPr>
          <a:lstStyle/>
          <a:p>
            <a:r>
              <a:rPr lang="en-US" b="1"/>
              <a:t>Recommendation:</a:t>
            </a:r>
            <a:r>
              <a:rPr lang="en-US"/>
              <a:t> Project footprint and,</a:t>
            </a:r>
          </a:p>
          <a:p>
            <a:pPr marL="285750" indent="-285750">
              <a:buFont typeface="Arial" panose="020B0604020202020204" pitchFamily="34" charset="0"/>
              <a:buChar char="•"/>
            </a:pPr>
            <a:r>
              <a:rPr lang="en-US"/>
              <a:t>Manteca</a:t>
            </a:r>
          </a:p>
          <a:p>
            <a:pPr marL="285750" indent="-285750">
              <a:buFont typeface="Arial" panose="020B0604020202020204" pitchFamily="34" charset="0"/>
              <a:buChar char="•"/>
            </a:pPr>
            <a:r>
              <a:rPr lang="en-US"/>
              <a:t>Lathrop, including Stewart Tract</a:t>
            </a:r>
          </a:p>
          <a:p>
            <a:pPr marL="285750" indent="-285750">
              <a:buFont typeface="Arial" panose="020B0604020202020204" pitchFamily="34" charset="0"/>
              <a:buChar char="•"/>
            </a:pPr>
            <a:r>
              <a:rPr lang="en-US"/>
              <a:t>Stockton, south of French Camp Slough</a:t>
            </a:r>
          </a:p>
        </p:txBody>
      </p:sp>
      <p:sp>
        <p:nvSpPr>
          <p:cNvPr id="6" name="Rectangle 5">
            <a:extLst>
              <a:ext uri="{FF2B5EF4-FFF2-40B4-BE49-F238E27FC236}">
                <a16:creationId xmlns:a16="http://schemas.microsoft.com/office/drawing/2014/main" id="{EC511CA1-9997-EC73-793C-2CB2888473C9}"/>
              </a:ext>
            </a:extLst>
          </p:cNvPr>
          <p:cNvSpPr/>
          <p:nvPr/>
        </p:nvSpPr>
        <p:spPr>
          <a:xfrm rot="5400000">
            <a:off x="2580480" y="1178365"/>
            <a:ext cx="923331" cy="5660116"/>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Ecosystem Restoration</a:t>
            </a:r>
          </a:p>
          <a:p>
            <a:pPr algn="ctr"/>
            <a:r>
              <a:rPr lang="en-US" sz="2000" b="1"/>
              <a:t>Study Extent</a:t>
            </a:r>
          </a:p>
        </p:txBody>
      </p:sp>
      <p:sp>
        <p:nvSpPr>
          <p:cNvPr id="7" name="TextBox 6">
            <a:extLst>
              <a:ext uri="{FF2B5EF4-FFF2-40B4-BE49-F238E27FC236}">
                <a16:creationId xmlns:a16="http://schemas.microsoft.com/office/drawing/2014/main" id="{545C2BC2-ECB1-E219-E1A0-B0BE05B41C02}"/>
              </a:ext>
            </a:extLst>
          </p:cNvPr>
          <p:cNvSpPr txBox="1"/>
          <p:nvPr/>
        </p:nvSpPr>
        <p:spPr>
          <a:xfrm>
            <a:off x="212088" y="4642230"/>
            <a:ext cx="5660115" cy="646331"/>
          </a:xfrm>
          <a:prstGeom prst="rect">
            <a:avLst/>
          </a:prstGeom>
          <a:noFill/>
        </p:spPr>
        <p:txBody>
          <a:bodyPr wrap="square" rtlCol="0">
            <a:spAutoFit/>
          </a:bodyPr>
          <a:lstStyle/>
          <a:p>
            <a:r>
              <a:rPr lang="en-US" b="1"/>
              <a:t>Recommendation:</a:t>
            </a:r>
            <a:r>
              <a:rPr lang="en-US"/>
              <a:t> Project footprint and areas subject to hydraulic effects</a:t>
            </a:r>
          </a:p>
        </p:txBody>
      </p:sp>
      <p:sp>
        <p:nvSpPr>
          <p:cNvPr id="8" name="Slide Number Placeholder 3">
            <a:extLst>
              <a:ext uri="{FF2B5EF4-FFF2-40B4-BE49-F238E27FC236}">
                <a16:creationId xmlns:a16="http://schemas.microsoft.com/office/drawing/2014/main" id="{7276C539-17EE-C0B0-0C95-B9C3D1A6DA47}"/>
              </a:ext>
            </a:extLst>
          </p:cNvPr>
          <p:cNvSpPr txBox="1">
            <a:spLocks/>
          </p:cNvSpPr>
          <p:nvPr/>
        </p:nvSpPr>
        <p:spPr>
          <a:xfrm>
            <a:off x="191572" y="6440047"/>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fld id="{8EE7FE50-EF63-4F1C-907E-A06A2B5E8A96}" type="slidenum">
              <a:rPr lang="en-US" smtClean="0">
                <a:solidFill>
                  <a:schemeClr val="tx1">
                    <a:lumMod val="75000"/>
                    <a:lumOff val="25000"/>
                  </a:schemeClr>
                </a:solidFill>
              </a:rPr>
              <a:pPr>
                <a:spcAft>
                  <a:spcPts val="600"/>
                </a:spcAft>
              </a:pPr>
              <a:t>25</a:t>
            </a:fld>
            <a:endParaRPr lang="en-US" dirty="0">
              <a:solidFill>
                <a:schemeClr val="tx1">
                  <a:lumMod val="75000"/>
                  <a:lumOff val="25000"/>
                </a:schemeClr>
              </a:solidFill>
            </a:endParaRPr>
          </a:p>
        </p:txBody>
      </p:sp>
    </p:spTree>
    <p:extLst>
      <p:ext uri="{BB962C8B-B14F-4D97-AF65-F5344CB8AC3E}">
        <p14:creationId xmlns:p14="http://schemas.microsoft.com/office/powerpoint/2010/main" val="2548882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river&#10;&#10;Description automatically generated">
            <a:extLst>
              <a:ext uri="{FF2B5EF4-FFF2-40B4-BE49-F238E27FC236}">
                <a16:creationId xmlns:a16="http://schemas.microsoft.com/office/drawing/2014/main" id="{3771C3F4-0656-4325-2FF6-9D0AE916DA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3467" y="603682"/>
            <a:ext cx="10163264" cy="6254318"/>
          </a:xfrm>
          <a:prstGeom prst="rect">
            <a:avLst/>
          </a:prstGeom>
        </p:spPr>
      </p:pic>
      <p:sp>
        <p:nvSpPr>
          <p:cNvPr id="4" name="Rectangle 3">
            <a:extLst>
              <a:ext uri="{FF2B5EF4-FFF2-40B4-BE49-F238E27FC236}">
                <a16:creationId xmlns:a16="http://schemas.microsoft.com/office/drawing/2014/main" id="{EC40DAAB-6793-341D-A4C9-FA2239043ED0}"/>
              </a:ext>
            </a:extLst>
          </p:cNvPr>
          <p:cNvSpPr/>
          <p:nvPr/>
        </p:nvSpPr>
        <p:spPr>
          <a:xfrm rot="5400000">
            <a:off x="5794159" y="-5794159"/>
            <a:ext cx="603681" cy="12192001"/>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dirty="0"/>
              <a:t>Proposed Study Area</a:t>
            </a:r>
          </a:p>
        </p:txBody>
      </p:sp>
      <p:sp>
        <p:nvSpPr>
          <p:cNvPr id="2" name="Slide Number Placeholder 3">
            <a:extLst>
              <a:ext uri="{FF2B5EF4-FFF2-40B4-BE49-F238E27FC236}">
                <a16:creationId xmlns:a16="http://schemas.microsoft.com/office/drawing/2014/main" id="{DCA8E4F0-760B-B570-4687-A88FA4AE1D9E}"/>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26</a:t>
            </a:fld>
            <a:endParaRPr lang="en-US">
              <a:solidFill>
                <a:schemeClr val="tx1">
                  <a:lumMod val="75000"/>
                  <a:lumOff val="25000"/>
                </a:schemeClr>
              </a:solidFill>
            </a:endParaRPr>
          </a:p>
        </p:txBody>
      </p:sp>
    </p:spTree>
    <p:extLst>
      <p:ext uri="{BB962C8B-B14F-4D97-AF65-F5344CB8AC3E}">
        <p14:creationId xmlns:p14="http://schemas.microsoft.com/office/powerpoint/2010/main" val="3126024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7ECCFB4-2374-0345-0ECB-DC1BB9B81AFE}"/>
              </a:ext>
            </a:extLst>
          </p:cNvPr>
          <p:cNvSpPr>
            <a:spLocks noGrp="1"/>
          </p:cNvSpPr>
          <p:nvPr>
            <p:ph type="title"/>
          </p:nvPr>
        </p:nvSpPr>
        <p:spPr/>
        <p:txBody>
          <a:bodyPr>
            <a:normAutofit/>
          </a:bodyPr>
          <a:lstStyle/>
          <a:p>
            <a:r>
              <a:rPr lang="en-US" dirty="0">
                <a:latin typeface="Avenir Book" panose="02000503020000020003" pitchFamily="2" charset="0"/>
              </a:rPr>
              <a:t>Extra Slides</a:t>
            </a:r>
          </a:p>
        </p:txBody>
      </p:sp>
    </p:spTree>
    <p:extLst>
      <p:ext uri="{BB962C8B-B14F-4D97-AF65-F5344CB8AC3E}">
        <p14:creationId xmlns:p14="http://schemas.microsoft.com/office/powerpoint/2010/main" val="356048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2905D9F-832E-C2EA-3F63-647E4704699D}"/>
              </a:ext>
            </a:extLst>
          </p:cNvPr>
          <p:cNvPicPr>
            <a:picLocks noChangeAspect="1"/>
          </p:cNvPicPr>
          <p:nvPr/>
        </p:nvPicPr>
        <p:blipFill>
          <a:blip r:embed="rId3"/>
          <a:stretch>
            <a:fillRect/>
          </a:stretch>
        </p:blipFill>
        <p:spPr>
          <a:xfrm>
            <a:off x="1013267" y="0"/>
            <a:ext cx="10165466" cy="6858000"/>
          </a:xfrm>
          <a:prstGeom prst="rect">
            <a:avLst/>
          </a:prstGeom>
        </p:spPr>
      </p:pic>
      <p:sp>
        <p:nvSpPr>
          <p:cNvPr id="6" name="Rectangle 5">
            <a:extLst>
              <a:ext uri="{FF2B5EF4-FFF2-40B4-BE49-F238E27FC236}">
                <a16:creationId xmlns:a16="http://schemas.microsoft.com/office/drawing/2014/main" id="{E263FD5E-0479-8334-D772-556295742A76}"/>
              </a:ext>
            </a:extLst>
          </p:cNvPr>
          <p:cNvSpPr/>
          <p:nvPr/>
        </p:nvSpPr>
        <p:spPr>
          <a:xfrm>
            <a:off x="1" y="0"/>
            <a:ext cx="517236"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Minimum Viable Project</a:t>
            </a:r>
          </a:p>
        </p:txBody>
      </p:sp>
      <p:sp>
        <p:nvSpPr>
          <p:cNvPr id="5" name="TextBox 4">
            <a:extLst>
              <a:ext uri="{FF2B5EF4-FFF2-40B4-BE49-F238E27FC236}">
                <a16:creationId xmlns:a16="http://schemas.microsoft.com/office/drawing/2014/main" id="{3C976AB3-EAAC-25DC-D2AD-BF4CEAB5460C}"/>
              </a:ext>
            </a:extLst>
          </p:cNvPr>
          <p:cNvSpPr txBox="1"/>
          <p:nvPr/>
        </p:nvSpPr>
        <p:spPr>
          <a:xfrm>
            <a:off x="5945377" y="6631923"/>
            <a:ext cx="5715000" cy="215444"/>
          </a:xfrm>
          <a:prstGeom prst="rect">
            <a:avLst/>
          </a:prstGeom>
          <a:noFill/>
        </p:spPr>
        <p:txBody>
          <a:bodyPr wrap="square" rtlCol="0">
            <a:spAutoFit/>
          </a:bodyPr>
          <a:lstStyle/>
          <a:p>
            <a:r>
              <a:rPr lang="en-US" sz="800"/>
              <a:t>Source: San Joaquin County Resource Conservation District (</a:t>
            </a:r>
            <a:r>
              <a:rPr lang="en-US" sz="800" err="1"/>
              <a:t>nd</a:t>
            </a:r>
            <a:r>
              <a:rPr lang="en-US" sz="800"/>
              <a:t>). Paradise Cut Expansion Project. Fact Sheet.</a:t>
            </a:r>
          </a:p>
        </p:txBody>
      </p:sp>
      <p:sp>
        <p:nvSpPr>
          <p:cNvPr id="2" name="Slide Number Placeholder 3">
            <a:extLst>
              <a:ext uri="{FF2B5EF4-FFF2-40B4-BE49-F238E27FC236}">
                <a16:creationId xmlns:a16="http://schemas.microsoft.com/office/drawing/2014/main" id="{6455D4C8-BB5B-1BA8-4870-4A3500D600EA}"/>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28</a:t>
            </a:fld>
            <a:endParaRPr lang="en-US">
              <a:solidFill>
                <a:schemeClr val="tx1">
                  <a:lumMod val="75000"/>
                  <a:lumOff val="25000"/>
                </a:schemeClr>
              </a:solidFill>
            </a:endParaRPr>
          </a:p>
        </p:txBody>
      </p:sp>
    </p:spTree>
    <p:extLst>
      <p:ext uri="{BB962C8B-B14F-4D97-AF65-F5344CB8AC3E}">
        <p14:creationId xmlns:p14="http://schemas.microsoft.com/office/powerpoint/2010/main" val="12631507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C22953-C141-C425-8E9B-6182B7384E6A}"/>
              </a:ext>
            </a:extLst>
          </p:cNvPr>
          <p:cNvSpPr/>
          <p:nvPr/>
        </p:nvSpPr>
        <p:spPr>
          <a:xfrm>
            <a:off x="1" y="0"/>
            <a:ext cx="517236"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Delta Plan Policy ER P4</a:t>
            </a:r>
          </a:p>
        </p:txBody>
      </p:sp>
      <p:pic>
        <p:nvPicPr>
          <p:cNvPr id="3" name="Picture 2">
            <a:extLst>
              <a:ext uri="{FF2B5EF4-FFF2-40B4-BE49-F238E27FC236}">
                <a16:creationId xmlns:a16="http://schemas.microsoft.com/office/drawing/2014/main" id="{E7CB111A-227A-74A9-BD6E-37AC12090AC2}"/>
              </a:ext>
            </a:extLst>
          </p:cNvPr>
          <p:cNvPicPr>
            <a:picLocks noChangeAspect="1"/>
          </p:cNvPicPr>
          <p:nvPr/>
        </p:nvPicPr>
        <p:blipFill>
          <a:blip r:embed="rId3"/>
          <a:stretch>
            <a:fillRect/>
          </a:stretch>
        </p:blipFill>
        <p:spPr>
          <a:xfrm>
            <a:off x="835753" y="0"/>
            <a:ext cx="10725978" cy="6858000"/>
          </a:xfrm>
          <a:prstGeom prst="rect">
            <a:avLst/>
          </a:prstGeom>
        </p:spPr>
      </p:pic>
      <p:sp>
        <p:nvSpPr>
          <p:cNvPr id="2" name="Slide Number Placeholder 3">
            <a:extLst>
              <a:ext uri="{FF2B5EF4-FFF2-40B4-BE49-F238E27FC236}">
                <a16:creationId xmlns:a16="http://schemas.microsoft.com/office/drawing/2014/main" id="{2D0F1DB3-7433-0409-8003-3AA24BA7012B}"/>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29</a:t>
            </a:fld>
            <a:endParaRPr lang="en-US">
              <a:solidFill>
                <a:schemeClr val="tx1">
                  <a:lumMod val="75000"/>
                  <a:lumOff val="25000"/>
                </a:schemeClr>
              </a:solidFill>
            </a:endParaRPr>
          </a:p>
        </p:txBody>
      </p:sp>
    </p:spTree>
    <p:extLst>
      <p:ext uri="{BB962C8B-B14F-4D97-AF65-F5344CB8AC3E}">
        <p14:creationId xmlns:p14="http://schemas.microsoft.com/office/powerpoint/2010/main" val="3331548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4977CA6-54CD-1A8B-1616-83B49FC8B894}"/>
              </a:ext>
            </a:extLst>
          </p:cNvPr>
          <p:cNvPicPr>
            <a:picLocks noChangeAspect="1"/>
          </p:cNvPicPr>
          <p:nvPr/>
        </p:nvPicPr>
        <p:blipFill>
          <a:blip r:embed="rId3"/>
          <a:stretch>
            <a:fillRect/>
          </a:stretch>
        </p:blipFill>
        <p:spPr>
          <a:xfrm>
            <a:off x="1023023" y="0"/>
            <a:ext cx="10538708" cy="6858000"/>
          </a:xfrm>
          <a:prstGeom prst="rect">
            <a:avLst/>
          </a:prstGeom>
        </p:spPr>
      </p:pic>
      <p:sp>
        <p:nvSpPr>
          <p:cNvPr id="9" name="Rectangle 8">
            <a:extLst>
              <a:ext uri="{FF2B5EF4-FFF2-40B4-BE49-F238E27FC236}">
                <a16:creationId xmlns:a16="http://schemas.microsoft.com/office/drawing/2014/main" id="{82C22953-C141-C425-8E9B-6182B7384E6A}"/>
              </a:ext>
            </a:extLst>
          </p:cNvPr>
          <p:cNvSpPr/>
          <p:nvPr/>
        </p:nvSpPr>
        <p:spPr>
          <a:xfrm>
            <a:off x="1" y="0"/>
            <a:ext cx="517236" cy="6858000"/>
          </a:xfrm>
          <a:prstGeom prst="rect">
            <a:avLst/>
          </a:prstGeom>
          <a:solidFill>
            <a:schemeClr val="tx1">
              <a:lumMod val="65000"/>
              <a:lumOff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vert="vert270" rtlCol="0" anchor="ctr"/>
          <a:lstStyle/>
          <a:p>
            <a:pPr algn="ctr"/>
            <a:r>
              <a:rPr lang="en-US" sz="2000" b="1"/>
              <a:t>Delta Plan Policy ER P3</a:t>
            </a:r>
          </a:p>
        </p:txBody>
      </p:sp>
      <p:sp>
        <p:nvSpPr>
          <p:cNvPr id="2" name="Slide Number Placeholder 3">
            <a:extLst>
              <a:ext uri="{FF2B5EF4-FFF2-40B4-BE49-F238E27FC236}">
                <a16:creationId xmlns:a16="http://schemas.microsoft.com/office/drawing/2014/main" id="{FB7074D0-1281-E7EE-3982-7317A5D4F00A}"/>
              </a:ext>
            </a:extLst>
          </p:cNvPr>
          <p:cNvSpPr txBox="1">
            <a:spLocks/>
          </p:cNvSpPr>
          <p:nvPr/>
        </p:nvSpPr>
        <p:spPr>
          <a:xfrm>
            <a:off x="8966200" y="6356350"/>
            <a:ext cx="2743200" cy="365125"/>
          </a:xfrm>
          <a:prstGeom prst="rect">
            <a:avLst/>
          </a:prstGeom>
        </p:spPr>
        <p:txBody>
          <a:bodyPr>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spcAft>
                <a:spcPts val="600"/>
              </a:spcAft>
            </a:pPr>
            <a:fld id="{8EE7FE50-EF63-4F1C-907E-A06A2B5E8A96}" type="slidenum">
              <a:rPr lang="en-US" smtClean="0">
                <a:solidFill>
                  <a:schemeClr val="tx1">
                    <a:lumMod val="75000"/>
                    <a:lumOff val="25000"/>
                  </a:schemeClr>
                </a:solidFill>
              </a:rPr>
              <a:pPr algn="r">
                <a:spcAft>
                  <a:spcPts val="600"/>
                </a:spcAft>
              </a:pPr>
              <a:t>30</a:t>
            </a:fld>
            <a:endParaRPr lang="en-US">
              <a:solidFill>
                <a:schemeClr val="tx1">
                  <a:lumMod val="75000"/>
                  <a:lumOff val="25000"/>
                </a:schemeClr>
              </a:solidFill>
            </a:endParaRPr>
          </a:p>
        </p:txBody>
      </p:sp>
    </p:spTree>
    <p:extLst>
      <p:ext uri="{BB962C8B-B14F-4D97-AF65-F5344CB8AC3E}">
        <p14:creationId xmlns:p14="http://schemas.microsoft.com/office/powerpoint/2010/main" val="2872476284"/>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D5562812417B449617199CF1DF415A" ma:contentTypeVersion="18" ma:contentTypeDescription="Create a new document." ma:contentTypeScope="" ma:versionID="48c1bd9452214ae531560bc46766fc5d">
  <xsd:schema xmlns:xsd="http://www.w3.org/2001/XMLSchema" xmlns:xs="http://www.w3.org/2001/XMLSchema" xmlns:p="http://schemas.microsoft.com/office/2006/metadata/properties" xmlns:ns2="ae546a5b-c3a2-4381-99a7-a69422a4a3ae" xmlns:ns3="74d06878-8cc7-4d87-89c2-9a5d27927cfc" targetNamespace="http://schemas.microsoft.com/office/2006/metadata/properties" ma:root="true" ma:fieldsID="92a61f25c07953eb0c809c118b177336" ns2:_="" ns3:_="">
    <xsd:import namespace="ae546a5b-c3a2-4381-99a7-a69422a4a3ae"/>
    <xsd:import namespace="74d06878-8cc7-4d87-89c2-9a5d27927c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546a5b-c3a2-4381-99a7-a69422a4a3a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8a49f4-c81a-431c-8bb0-764163263e5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4d06878-8cc7-4d87-89c2-9a5d27927cf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846ccdc-0c2a-48c0-9c5a-137339a356db}" ma:internalName="TaxCatchAll" ma:showField="CatchAllData" ma:web="74d06878-8cc7-4d87-89c2-9a5d27927c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4d06878-8cc7-4d87-89c2-9a5d27927cfc" xsi:nil="true"/>
    <lcf76f155ced4ddcb4097134ff3c332f xmlns="ae546a5b-c3a2-4381-99a7-a69422a4a3a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4C303D-9E6D-4975-BE7E-A51B6DA7C134}">
  <ds:schemaRefs>
    <ds:schemaRef ds:uri="74d06878-8cc7-4d87-89c2-9a5d27927cfc"/>
    <ds:schemaRef ds:uri="ae546a5b-c3a2-4381-99a7-a69422a4a3a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2DD7C5E-3966-45FE-B6C4-BB1C89634763}">
  <ds:schemaRefs>
    <ds:schemaRef ds:uri="http://schemas.microsoft.com/sharepoint/v3/contenttype/forms"/>
  </ds:schemaRefs>
</ds:datastoreItem>
</file>

<file path=customXml/itemProps3.xml><?xml version="1.0" encoding="utf-8"?>
<ds:datastoreItem xmlns:ds="http://schemas.openxmlformats.org/officeDocument/2006/customXml" ds:itemID="{3FDDBF5E-1F00-4506-8DBD-C9F0A8716B4F}">
  <ds:schemaRefs>
    <ds:schemaRef ds:uri="http://schemas.microsoft.com/office/2006/documentManagement/types"/>
    <ds:schemaRef ds:uri="http://schemas.openxmlformats.org/package/2006/metadata/core-properties"/>
    <ds:schemaRef ds:uri="74d06878-8cc7-4d87-89c2-9a5d27927cfc"/>
    <ds:schemaRef ds:uri="http://purl.org/dc/dcmitype/"/>
    <ds:schemaRef ds:uri="http://schemas.microsoft.com/office/infopath/2007/PartnerControls"/>
    <ds:schemaRef ds:uri="http://purl.org/dc/elements/1.1/"/>
    <ds:schemaRef ds:uri="http://schemas.microsoft.com/office/2006/metadata/properties"/>
    <ds:schemaRef ds:uri="ae546a5b-c3a2-4381-99a7-a69422a4a3ae"/>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9882</TotalTime>
  <Words>1642</Words>
  <Application>Microsoft Macintosh PowerPoint</Application>
  <PresentationFormat>Widescreen</PresentationFormat>
  <Paragraphs>241</Paragraphs>
  <Slides>30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Aptos</vt:lpstr>
      <vt:lpstr>Aptos Display</vt:lpstr>
      <vt:lpstr>Arial</vt:lpstr>
      <vt:lpstr>Avenir Book</vt:lpstr>
      <vt:lpstr>Symbol</vt:lpstr>
      <vt:lpstr>Times New Roman</vt:lpstr>
      <vt:lpstr>Wingdings</vt:lpstr>
      <vt:lpstr>1_Office Theme</vt:lpstr>
      <vt:lpstr>PowerPoint Presentation</vt:lpstr>
      <vt:lpstr>PowerPoint Presentation</vt:lpstr>
      <vt:lpstr>Administrative Matters</vt:lpstr>
      <vt:lpstr>Approve Addition of the Sacramento-San Joaquin Delta Conservancy as a Non-Voting Member to the Advisory Committee</vt:lpstr>
      <vt:lpstr>PowerPoint Presentation</vt:lpstr>
      <vt:lpstr>PowerPoint Presentation</vt:lpstr>
      <vt:lpstr>Decision Framework (Attachment B)</vt:lpstr>
      <vt:lpstr>Updated Advisory Committee Membership</vt:lpstr>
      <vt:lpstr>Team Organization</vt:lpstr>
      <vt:lpstr>Decision-Making</vt:lpstr>
      <vt:lpstr>Engagement Strategy</vt:lpstr>
      <vt:lpstr>Engagement Strategy  Schedule</vt:lpstr>
      <vt:lpstr>Approach</vt:lpstr>
      <vt:lpstr>Primary Audience</vt:lpstr>
      <vt:lpstr>Secondary Audience</vt:lpstr>
      <vt:lpstr>Schedule</vt:lpstr>
      <vt:lpstr>Feasibility Study Goals &amp; Objectives</vt:lpstr>
      <vt:lpstr>PowerPoint Presentation</vt:lpstr>
      <vt:lpstr>PowerPoint Presentation</vt:lpstr>
      <vt:lpstr>PCMT Request for Additional Goals &amp; Objectives</vt:lpstr>
      <vt:lpstr>Recommended Goals </vt:lpstr>
      <vt:lpstr>Recommended Objectives</vt:lpstr>
      <vt:lpstr>Study Area Considerations</vt:lpstr>
      <vt:lpstr>PowerPoint Presentation</vt:lpstr>
      <vt:lpstr>PowerPoint Presentation</vt:lpstr>
      <vt:lpstr>PowerPoint Presentation</vt:lpstr>
      <vt:lpstr>Extra Slides</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Weymiller</dc:creator>
  <cp:lastModifiedBy>Laura Duffy</cp:lastModifiedBy>
  <cp:revision>36</cp:revision>
  <cp:lastPrinted>2024-08-23T23:33:28Z</cp:lastPrinted>
  <dcterms:created xsi:type="dcterms:W3CDTF">2024-01-13T01:26:22Z</dcterms:created>
  <dcterms:modified xsi:type="dcterms:W3CDTF">2024-08-23T23:51:18Z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0x010100DCD5562812417B449617199CF1DF415A</vt:lpwstr>
  </property>
  <property fmtid="{D5CDD505-2E9C-101B-9397-08002B2CF9AE}" pid="3" name="MediaServiceImageTags">
    <vt:lpwstr/>
  </property>
</Properties>
</file>