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0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  <p:sldMasterId id="2147483691" r:id="rId5"/>
  </p:sldMasterIdLst>
  <p:notesMasterIdLst>
    <p:notesMasterId r:id="rId44"/>
  </p:notesMasterIdLst>
  <p:sldIdLst>
    <p:sldId id="564" r:id="rId6"/>
    <p:sldId id="588" r:id="rId7"/>
    <p:sldId id="261" r:id="rId8"/>
    <p:sldId id="602" r:id="rId9"/>
    <p:sldId id="988201996" r:id="rId10"/>
    <p:sldId id="988202062" r:id="rId11"/>
    <p:sldId id="988202067" r:id="rId12"/>
    <p:sldId id="988202095" r:id="rId13"/>
    <p:sldId id="988202066" r:id="rId14"/>
    <p:sldId id="988202087" r:id="rId15"/>
    <p:sldId id="988202088" r:id="rId16"/>
    <p:sldId id="988202096" r:id="rId17"/>
    <p:sldId id="988202075" r:id="rId18"/>
    <p:sldId id="988202072" r:id="rId19"/>
    <p:sldId id="988202081" r:id="rId20"/>
    <p:sldId id="2530" r:id="rId21"/>
    <p:sldId id="988202089" r:id="rId22"/>
    <p:sldId id="988202091" r:id="rId23"/>
    <p:sldId id="988202092" r:id="rId24"/>
    <p:sldId id="988202093" r:id="rId25"/>
    <p:sldId id="988202094" r:id="rId26"/>
    <p:sldId id="988202080" r:id="rId27"/>
    <p:sldId id="988202082" r:id="rId28"/>
    <p:sldId id="988202083" r:id="rId29"/>
    <p:sldId id="988202084" r:id="rId30"/>
    <p:sldId id="988202085" r:id="rId31"/>
    <p:sldId id="988202086" r:id="rId32"/>
    <p:sldId id="988202090" r:id="rId33"/>
    <p:sldId id="545" r:id="rId34"/>
    <p:sldId id="552" r:id="rId35"/>
    <p:sldId id="988202098" r:id="rId36"/>
    <p:sldId id="315" r:id="rId37"/>
    <p:sldId id="319" r:id="rId38"/>
    <p:sldId id="610" r:id="rId39"/>
    <p:sldId id="551" r:id="rId40"/>
    <p:sldId id="603" r:id="rId41"/>
    <p:sldId id="566" r:id="rId42"/>
    <p:sldId id="598" r:id="rId43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B866B3F-53F0-AC72-796F-61B3F34C6866}" name="Laura Duffy" initials="" userId="S::laura@conserosolutions.com::f2e1e3da-d81a-48e7-915c-e0e4aebfceed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C699"/>
    <a:srgbClr val="01AC9A"/>
    <a:srgbClr val="09819A"/>
    <a:srgbClr val="13539D"/>
    <a:srgbClr val="1A379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6C81DB9-6BEE-4A3C-9CBE-5B0901D89D66}" v="1" dt="2024-07-01T14:22:53.40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5492" autoAdjust="0"/>
  </p:normalViewPr>
  <p:slideViewPr>
    <p:cSldViewPr snapToGrid="0">
      <p:cViewPr varScale="1">
        <p:scale>
          <a:sx n="52" d="100"/>
          <a:sy n="52" d="100"/>
        </p:scale>
        <p:origin x="139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559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theme" Target="theme/theme1.xml"/><Relationship Id="rId50" Type="http://schemas.microsoft.com/office/2018/10/relationships/authors" Target="authors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microsoft.com/office/2015/10/relationships/revisionInfo" Target="revisionInfo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tableStyles" Target="tableStyles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viewProps" Target="viewProps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3423070-86F8-8D4A-ABBA-8F93CB984544}" type="doc">
      <dgm:prSet loTypeId="urn:microsoft.com/office/officeart/2005/8/layout/chevron1" loCatId="" qsTypeId="urn:microsoft.com/office/officeart/2005/8/quickstyle/simple4" qsCatId="simple" csTypeId="urn:microsoft.com/office/officeart/2005/8/colors/accent1_3" csCatId="accent1" phldr="1"/>
      <dgm:spPr/>
    </dgm:pt>
    <dgm:pt modelId="{B0C47E30-E30B-7B40-849E-CB8B7307D80A}">
      <dgm:prSet phldrT="[Text]"/>
      <dgm:spPr/>
      <dgm:t>
        <a:bodyPr/>
        <a:lstStyle/>
        <a:p>
          <a:r>
            <a:rPr lang="en-US" dirty="0"/>
            <a:t>SJAFCA (with LWA and Consero)</a:t>
          </a:r>
        </a:p>
      </dgm:t>
    </dgm:pt>
    <dgm:pt modelId="{4BA0BB85-1A8F-0E4F-91AB-EA0C9B5A2EDF}" type="parTrans" cxnId="{65204924-08EC-6A45-A995-487605346344}">
      <dgm:prSet/>
      <dgm:spPr/>
      <dgm:t>
        <a:bodyPr/>
        <a:lstStyle/>
        <a:p>
          <a:endParaRPr lang="en-US"/>
        </a:p>
      </dgm:t>
    </dgm:pt>
    <dgm:pt modelId="{AAD75C61-A6CC-684C-8D5D-D7D008D3E29A}" type="sibTrans" cxnId="{65204924-08EC-6A45-A995-487605346344}">
      <dgm:prSet/>
      <dgm:spPr/>
      <dgm:t>
        <a:bodyPr/>
        <a:lstStyle/>
        <a:p>
          <a:endParaRPr lang="en-US"/>
        </a:p>
      </dgm:t>
    </dgm:pt>
    <dgm:pt modelId="{A1BB2D25-6A11-544C-A0D6-1FB7A14950EB}">
      <dgm:prSet phldrT="[Text]"/>
      <dgm:spPr/>
      <dgm:t>
        <a:bodyPr/>
        <a:lstStyle/>
        <a:p>
          <a:r>
            <a:rPr lang="en-US" dirty="0"/>
            <a:t>PCMT</a:t>
          </a:r>
        </a:p>
      </dgm:t>
    </dgm:pt>
    <dgm:pt modelId="{2ED7F2FA-DD5C-3345-8219-D699D8B2DDE6}" type="parTrans" cxnId="{C3F21302-0FD4-0C4F-BBFE-2E9611D92484}">
      <dgm:prSet/>
      <dgm:spPr/>
      <dgm:t>
        <a:bodyPr/>
        <a:lstStyle/>
        <a:p>
          <a:endParaRPr lang="en-US"/>
        </a:p>
      </dgm:t>
    </dgm:pt>
    <dgm:pt modelId="{077091F8-9438-F74D-A361-6035A1D3028A}" type="sibTrans" cxnId="{C3F21302-0FD4-0C4F-BBFE-2E9611D92484}">
      <dgm:prSet/>
      <dgm:spPr/>
      <dgm:t>
        <a:bodyPr/>
        <a:lstStyle/>
        <a:p>
          <a:endParaRPr lang="en-US"/>
        </a:p>
      </dgm:t>
    </dgm:pt>
    <dgm:pt modelId="{8C561560-9E0C-F74B-B002-E3BA9BFB893B}">
      <dgm:prSet phldrT="[Text]"/>
      <dgm:spPr/>
      <dgm:t>
        <a:bodyPr/>
        <a:lstStyle/>
        <a:p>
          <a:r>
            <a:rPr lang="en-US" dirty="0"/>
            <a:t>Special Advisory Committee</a:t>
          </a:r>
        </a:p>
      </dgm:t>
    </dgm:pt>
    <dgm:pt modelId="{65C2D568-5F73-1E47-8FDC-A0C9A645C8FB}" type="parTrans" cxnId="{288FA87A-4D7C-0040-B9D6-3ADD7A24E6A8}">
      <dgm:prSet/>
      <dgm:spPr/>
      <dgm:t>
        <a:bodyPr/>
        <a:lstStyle/>
        <a:p>
          <a:endParaRPr lang="en-US"/>
        </a:p>
      </dgm:t>
    </dgm:pt>
    <dgm:pt modelId="{54592EBE-2FF8-4842-8253-7FDE3527AAB9}" type="sibTrans" cxnId="{288FA87A-4D7C-0040-B9D6-3ADD7A24E6A8}">
      <dgm:prSet/>
      <dgm:spPr/>
      <dgm:t>
        <a:bodyPr/>
        <a:lstStyle/>
        <a:p>
          <a:endParaRPr lang="en-US"/>
        </a:p>
      </dgm:t>
    </dgm:pt>
    <dgm:pt modelId="{B4F5AFF3-0935-D449-99BB-ECCA63B93C50}" type="pres">
      <dgm:prSet presAssocID="{73423070-86F8-8D4A-ABBA-8F93CB984544}" presName="Name0" presStyleCnt="0">
        <dgm:presLayoutVars>
          <dgm:dir/>
          <dgm:animLvl val="lvl"/>
          <dgm:resizeHandles val="exact"/>
        </dgm:presLayoutVars>
      </dgm:prSet>
      <dgm:spPr/>
    </dgm:pt>
    <dgm:pt modelId="{F7BAB0C0-FB1D-DE46-A114-96555AE21BAE}" type="pres">
      <dgm:prSet presAssocID="{B0C47E30-E30B-7B40-849E-CB8B7307D80A}" presName="parTxOnly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18B8F8DB-6E4C-214F-9F84-E1F3B3FB64C1}" type="pres">
      <dgm:prSet presAssocID="{AAD75C61-A6CC-684C-8D5D-D7D008D3E29A}" presName="parTxOnlySpace" presStyleCnt="0"/>
      <dgm:spPr/>
    </dgm:pt>
    <dgm:pt modelId="{EC114D77-4BC4-9840-BB22-4EA822DC4D5D}" type="pres">
      <dgm:prSet presAssocID="{A1BB2D25-6A11-544C-A0D6-1FB7A14950EB}" presName="parTxOnly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55C5A66B-CAEF-2B4A-80E3-BECDD4E67252}" type="pres">
      <dgm:prSet presAssocID="{077091F8-9438-F74D-A361-6035A1D3028A}" presName="parTxOnlySpace" presStyleCnt="0"/>
      <dgm:spPr/>
    </dgm:pt>
    <dgm:pt modelId="{C9FE81E9-5773-194C-929E-6937B606D0CB}" type="pres">
      <dgm:prSet presAssocID="{8C561560-9E0C-F74B-B002-E3BA9BFB893B}" presName="parTxOnly" presStyleLbl="node1" presStyleIdx="2" presStyleCnt="3">
        <dgm:presLayoutVars>
          <dgm:chMax val="0"/>
          <dgm:chPref val="0"/>
          <dgm:bulletEnabled val="1"/>
        </dgm:presLayoutVars>
      </dgm:prSet>
      <dgm:spPr/>
    </dgm:pt>
  </dgm:ptLst>
  <dgm:cxnLst>
    <dgm:cxn modelId="{C3F21302-0FD4-0C4F-BBFE-2E9611D92484}" srcId="{73423070-86F8-8D4A-ABBA-8F93CB984544}" destId="{A1BB2D25-6A11-544C-A0D6-1FB7A14950EB}" srcOrd="1" destOrd="0" parTransId="{2ED7F2FA-DD5C-3345-8219-D699D8B2DDE6}" sibTransId="{077091F8-9438-F74D-A361-6035A1D3028A}"/>
    <dgm:cxn modelId="{65204924-08EC-6A45-A995-487605346344}" srcId="{73423070-86F8-8D4A-ABBA-8F93CB984544}" destId="{B0C47E30-E30B-7B40-849E-CB8B7307D80A}" srcOrd="0" destOrd="0" parTransId="{4BA0BB85-1A8F-0E4F-91AB-EA0C9B5A2EDF}" sibTransId="{AAD75C61-A6CC-684C-8D5D-D7D008D3E29A}"/>
    <dgm:cxn modelId="{ABB6A147-36F3-6E4F-B86A-F6422E32BCA5}" type="presOf" srcId="{A1BB2D25-6A11-544C-A0D6-1FB7A14950EB}" destId="{EC114D77-4BC4-9840-BB22-4EA822DC4D5D}" srcOrd="0" destOrd="0" presId="urn:microsoft.com/office/officeart/2005/8/layout/chevron1"/>
    <dgm:cxn modelId="{A9C1B447-2324-B643-9EDA-DCFB119E23FC}" type="presOf" srcId="{8C561560-9E0C-F74B-B002-E3BA9BFB893B}" destId="{C9FE81E9-5773-194C-929E-6937B606D0CB}" srcOrd="0" destOrd="0" presId="urn:microsoft.com/office/officeart/2005/8/layout/chevron1"/>
    <dgm:cxn modelId="{288FA87A-4D7C-0040-B9D6-3ADD7A24E6A8}" srcId="{73423070-86F8-8D4A-ABBA-8F93CB984544}" destId="{8C561560-9E0C-F74B-B002-E3BA9BFB893B}" srcOrd="2" destOrd="0" parTransId="{65C2D568-5F73-1E47-8FDC-A0C9A645C8FB}" sibTransId="{54592EBE-2FF8-4842-8253-7FDE3527AAB9}"/>
    <dgm:cxn modelId="{4239429B-D5F3-3F4D-B9B9-1D9CAE56A19D}" type="presOf" srcId="{B0C47E30-E30B-7B40-849E-CB8B7307D80A}" destId="{F7BAB0C0-FB1D-DE46-A114-96555AE21BAE}" srcOrd="0" destOrd="0" presId="urn:microsoft.com/office/officeart/2005/8/layout/chevron1"/>
    <dgm:cxn modelId="{6FBB58ED-50CD-4C41-B281-32821110C92D}" type="presOf" srcId="{73423070-86F8-8D4A-ABBA-8F93CB984544}" destId="{B4F5AFF3-0935-D449-99BB-ECCA63B93C50}" srcOrd="0" destOrd="0" presId="urn:microsoft.com/office/officeart/2005/8/layout/chevron1"/>
    <dgm:cxn modelId="{D11A8457-FC87-824D-96D2-81C261BB42A4}" type="presParOf" srcId="{B4F5AFF3-0935-D449-99BB-ECCA63B93C50}" destId="{F7BAB0C0-FB1D-DE46-A114-96555AE21BAE}" srcOrd="0" destOrd="0" presId="urn:microsoft.com/office/officeart/2005/8/layout/chevron1"/>
    <dgm:cxn modelId="{FA0E71A8-DCAD-1343-9C01-22F3476A6427}" type="presParOf" srcId="{B4F5AFF3-0935-D449-99BB-ECCA63B93C50}" destId="{18B8F8DB-6E4C-214F-9F84-E1F3B3FB64C1}" srcOrd="1" destOrd="0" presId="urn:microsoft.com/office/officeart/2005/8/layout/chevron1"/>
    <dgm:cxn modelId="{72E63D1C-9110-AE40-8E1F-405C802F5853}" type="presParOf" srcId="{B4F5AFF3-0935-D449-99BB-ECCA63B93C50}" destId="{EC114D77-4BC4-9840-BB22-4EA822DC4D5D}" srcOrd="2" destOrd="0" presId="urn:microsoft.com/office/officeart/2005/8/layout/chevron1"/>
    <dgm:cxn modelId="{36C897AD-704D-AF42-A905-ED95E83E19BF}" type="presParOf" srcId="{B4F5AFF3-0935-D449-99BB-ECCA63B93C50}" destId="{55C5A66B-CAEF-2B4A-80E3-BECDD4E67252}" srcOrd="3" destOrd="0" presId="urn:microsoft.com/office/officeart/2005/8/layout/chevron1"/>
    <dgm:cxn modelId="{226CBF80-12DD-FD48-93FA-ECC8DD537B9A}" type="presParOf" srcId="{B4F5AFF3-0935-D449-99BB-ECCA63B93C50}" destId="{C9FE81E9-5773-194C-929E-6937B606D0CB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3423070-86F8-8D4A-ABBA-8F93CB984544}" type="doc">
      <dgm:prSet loTypeId="urn:microsoft.com/office/officeart/2005/8/layout/chevron1" loCatId="" qsTypeId="urn:microsoft.com/office/officeart/2005/8/quickstyle/simple4" qsCatId="simple" csTypeId="urn:microsoft.com/office/officeart/2005/8/colors/accent1_3" csCatId="accent1" phldr="1"/>
      <dgm:spPr/>
      <dgm:t>
        <a:bodyPr/>
        <a:lstStyle/>
        <a:p>
          <a:endParaRPr lang="en-US"/>
        </a:p>
      </dgm:t>
    </dgm:pt>
    <dgm:pt modelId="{A1BB2D25-6A11-544C-A0D6-1FB7A14950EB}">
      <dgm:prSet phldrT="[Text]"/>
      <dgm:spPr/>
      <dgm:t>
        <a:bodyPr/>
        <a:lstStyle/>
        <a:p>
          <a:r>
            <a:rPr lang="en-US" dirty="0"/>
            <a:t>SJAFCA (w/ Consero)</a:t>
          </a:r>
        </a:p>
      </dgm:t>
    </dgm:pt>
    <dgm:pt modelId="{2ED7F2FA-DD5C-3345-8219-D699D8B2DDE6}" type="parTrans" cxnId="{C3F21302-0FD4-0C4F-BBFE-2E9611D92484}">
      <dgm:prSet/>
      <dgm:spPr/>
      <dgm:t>
        <a:bodyPr/>
        <a:lstStyle/>
        <a:p>
          <a:endParaRPr lang="en-US"/>
        </a:p>
      </dgm:t>
    </dgm:pt>
    <dgm:pt modelId="{077091F8-9438-F74D-A361-6035A1D3028A}" type="sibTrans" cxnId="{C3F21302-0FD4-0C4F-BBFE-2E9611D92484}">
      <dgm:prSet/>
      <dgm:spPr/>
      <dgm:t>
        <a:bodyPr/>
        <a:lstStyle/>
        <a:p>
          <a:endParaRPr lang="en-US"/>
        </a:p>
      </dgm:t>
    </dgm:pt>
    <dgm:pt modelId="{20881E8A-4990-6C4D-8829-1818744C821E}">
      <dgm:prSet/>
      <dgm:spPr/>
      <dgm:t>
        <a:bodyPr/>
        <a:lstStyle/>
        <a:p>
          <a:r>
            <a:rPr lang="en-US" dirty="0"/>
            <a:t>PCMT discussion</a:t>
          </a:r>
        </a:p>
      </dgm:t>
    </dgm:pt>
    <dgm:pt modelId="{73D9F557-D036-FB4F-813F-BC51EF7540FB}" type="parTrans" cxnId="{228438C4-7DC1-1446-9DA2-365753460DA1}">
      <dgm:prSet/>
      <dgm:spPr/>
      <dgm:t>
        <a:bodyPr/>
        <a:lstStyle/>
        <a:p>
          <a:endParaRPr lang="en-US"/>
        </a:p>
      </dgm:t>
    </dgm:pt>
    <dgm:pt modelId="{07A33E2F-509C-7449-8745-7787A690C271}" type="sibTrans" cxnId="{228438C4-7DC1-1446-9DA2-365753460DA1}">
      <dgm:prSet/>
      <dgm:spPr/>
      <dgm:t>
        <a:bodyPr/>
        <a:lstStyle/>
        <a:p>
          <a:endParaRPr lang="en-US"/>
        </a:p>
      </dgm:t>
    </dgm:pt>
    <dgm:pt modelId="{2B400457-029B-034C-8863-C2A842D16744}">
      <dgm:prSet/>
      <dgm:spPr/>
      <dgm:t>
        <a:bodyPr/>
        <a:lstStyle/>
        <a:p>
          <a:r>
            <a:rPr lang="en-US" dirty="0"/>
            <a:t>Special Advisory Committee</a:t>
          </a:r>
        </a:p>
      </dgm:t>
    </dgm:pt>
    <dgm:pt modelId="{C89D7E2A-4AAD-0240-963F-B65B2922113F}" type="parTrans" cxnId="{2998322E-A6FD-674A-862D-5B0691DFBD69}">
      <dgm:prSet/>
      <dgm:spPr/>
      <dgm:t>
        <a:bodyPr/>
        <a:lstStyle/>
        <a:p>
          <a:endParaRPr lang="en-US"/>
        </a:p>
      </dgm:t>
    </dgm:pt>
    <dgm:pt modelId="{667E7842-638E-684B-B007-5822AD8D7CAD}" type="sibTrans" cxnId="{2998322E-A6FD-674A-862D-5B0691DFBD69}">
      <dgm:prSet/>
      <dgm:spPr/>
      <dgm:t>
        <a:bodyPr/>
        <a:lstStyle/>
        <a:p>
          <a:endParaRPr lang="en-US"/>
        </a:p>
      </dgm:t>
    </dgm:pt>
    <dgm:pt modelId="{23F0670D-432A-DE4C-8D63-43498953DA9C}">
      <dgm:prSet/>
      <dgm:spPr/>
      <dgm:t>
        <a:bodyPr/>
        <a:lstStyle/>
        <a:p>
          <a:r>
            <a:rPr lang="en-US" dirty="0"/>
            <a:t>PCMT review</a:t>
          </a:r>
        </a:p>
      </dgm:t>
    </dgm:pt>
    <dgm:pt modelId="{2E02F18A-E02C-604F-AF88-9012C5F2250E}" type="parTrans" cxnId="{9C16703C-A1C9-FE43-8F04-8ED8CC87843F}">
      <dgm:prSet/>
      <dgm:spPr/>
      <dgm:t>
        <a:bodyPr/>
        <a:lstStyle/>
        <a:p>
          <a:endParaRPr lang="en-US"/>
        </a:p>
      </dgm:t>
    </dgm:pt>
    <dgm:pt modelId="{664EC9FE-E2D0-1F41-8FA5-A3DDFDF6FA32}" type="sibTrans" cxnId="{9C16703C-A1C9-FE43-8F04-8ED8CC87843F}">
      <dgm:prSet/>
      <dgm:spPr/>
      <dgm:t>
        <a:bodyPr/>
        <a:lstStyle/>
        <a:p>
          <a:endParaRPr lang="en-US"/>
        </a:p>
      </dgm:t>
    </dgm:pt>
    <dgm:pt modelId="{B4F5AFF3-0935-D449-99BB-ECCA63B93C50}" type="pres">
      <dgm:prSet presAssocID="{73423070-86F8-8D4A-ABBA-8F93CB984544}" presName="Name0" presStyleCnt="0">
        <dgm:presLayoutVars>
          <dgm:dir/>
          <dgm:animLvl val="lvl"/>
          <dgm:resizeHandles val="exact"/>
        </dgm:presLayoutVars>
      </dgm:prSet>
      <dgm:spPr/>
    </dgm:pt>
    <dgm:pt modelId="{77ECD223-DF27-844A-A7EE-0D884C6D87DF}" type="pres">
      <dgm:prSet presAssocID="{20881E8A-4990-6C4D-8829-1818744C821E}" presName="parTxOnly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CA750AFB-545E-664A-99C8-7370B69828A5}" type="pres">
      <dgm:prSet presAssocID="{07A33E2F-509C-7449-8745-7787A690C271}" presName="parTxOnlySpace" presStyleCnt="0"/>
      <dgm:spPr/>
    </dgm:pt>
    <dgm:pt modelId="{EC114D77-4BC4-9840-BB22-4EA822DC4D5D}" type="pres">
      <dgm:prSet presAssocID="{A1BB2D25-6A11-544C-A0D6-1FB7A14950EB}" presName="parTxOnly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55C5A66B-CAEF-2B4A-80E3-BECDD4E67252}" type="pres">
      <dgm:prSet presAssocID="{077091F8-9438-F74D-A361-6035A1D3028A}" presName="parTxOnlySpace" presStyleCnt="0"/>
      <dgm:spPr/>
    </dgm:pt>
    <dgm:pt modelId="{CE25F745-4AD2-5242-BA31-4F01F723B8E0}" type="pres">
      <dgm:prSet presAssocID="{23F0670D-432A-DE4C-8D63-43498953DA9C}" presName="parTxOnly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82A102AE-C027-854B-BAE3-2D04496606D1}" type="pres">
      <dgm:prSet presAssocID="{664EC9FE-E2D0-1F41-8FA5-A3DDFDF6FA32}" presName="parTxOnlySpace" presStyleCnt="0"/>
      <dgm:spPr/>
    </dgm:pt>
    <dgm:pt modelId="{5AB7788A-7F4C-D441-88D1-682E1236BA4D}" type="pres">
      <dgm:prSet presAssocID="{2B400457-029B-034C-8863-C2A842D16744}" presName="parTxOnly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C3F21302-0FD4-0C4F-BBFE-2E9611D92484}" srcId="{73423070-86F8-8D4A-ABBA-8F93CB984544}" destId="{A1BB2D25-6A11-544C-A0D6-1FB7A14950EB}" srcOrd="1" destOrd="0" parTransId="{2ED7F2FA-DD5C-3345-8219-D699D8B2DDE6}" sibTransId="{077091F8-9438-F74D-A361-6035A1D3028A}"/>
    <dgm:cxn modelId="{555E1E20-8C12-604C-8C42-583C3FF45807}" type="presOf" srcId="{2B400457-029B-034C-8863-C2A842D16744}" destId="{5AB7788A-7F4C-D441-88D1-682E1236BA4D}" srcOrd="0" destOrd="0" presId="urn:microsoft.com/office/officeart/2005/8/layout/chevron1"/>
    <dgm:cxn modelId="{2998322E-A6FD-674A-862D-5B0691DFBD69}" srcId="{73423070-86F8-8D4A-ABBA-8F93CB984544}" destId="{2B400457-029B-034C-8863-C2A842D16744}" srcOrd="3" destOrd="0" parTransId="{C89D7E2A-4AAD-0240-963F-B65B2922113F}" sibTransId="{667E7842-638E-684B-B007-5822AD8D7CAD}"/>
    <dgm:cxn modelId="{9C16703C-A1C9-FE43-8F04-8ED8CC87843F}" srcId="{73423070-86F8-8D4A-ABBA-8F93CB984544}" destId="{23F0670D-432A-DE4C-8D63-43498953DA9C}" srcOrd="2" destOrd="0" parTransId="{2E02F18A-E02C-604F-AF88-9012C5F2250E}" sibTransId="{664EC9FE-E2D0-1F41-8FA5-A3DDFDF6FA32}"/>
    <dgm:cxn modelId="{EC587864-8234-D846-A254-5470F6CF2F21}" type="presOf" srcId="{23F0670D-432A-DE4C-8D63-43498953DA9C}" destId="{CE25F745-4AD2-5242-BA31-4F01F723B8E0}" srcOrd="0" destOrd="0" presId="urn:microsoft.com/office/officeart/2005/8/layout/chevron1"/>
    <dgm:cxn modelId="{ABB6A147-36F3-6E4F-B86A-F6422E32BCA5}" type="presOf" srcId="{A1BB2D25-6A11-544C-A0D6-1FB7A14950EB}" destId="{EC114D77-4BC4-9840-BB22-4EA822DC4D5D}" srcOrd="0" destOrd="0" presId="urn:microsoft.com/office/officeart/2005/8/layout/chevron1"/>
    <dgm:cxn modelId="{9F56066E-C34C-2440-9414-252D420364F6}" type="presOf" srcId="{20881E8A-4990-6C4D-8829-1818744C821E}" destId="{77ECD223-DF27-844A-A7EE-0D884C6D87DF}" srcOrd="0" destOrd="0" presId="urn:microsoft.com/office/officeart/2005/8/layout/chevron1"/>
    <dgm:cxn modelId="{228438C4-7DC1-1446-9DA2-365753460DA1}" srcId="{73423070-86F8-8D4A-ABBA-8F93CB984544}" destId="{20881E8A-4990-6C4D-8829-1818744C821E}" srcOrd="0" destOrd="0" parTransId="{73D9F557-D036-FB4F-813F-BC51EF7540FB}" sibTransId="{07A33E2F-509C-7449-8745-7787A690C271}"/>
    <dgm:cxn modelId="{6FBB58ED-50CD-4C41-B281-32821110C92D}" type="presOf" srcId="{73423070-86F8-8D4A-ABBA-8F93CB984544}" destId="{B4F5AFF3-0935-D449-99BB-ECCA63B93C50}" srcOrd="0" destOrd="0" presId="urn:microsoft.com/office/officeart/2005/8/layout/chevron1"/>
    <dgm:cxn modelId="{02825111-664E-964A-AF94-5A54AA459E79}" type="presParOf" srcId="{B4F5AFF3-0935-D449-99BB-ECCA63B93C50}" destId="{77ECD223-DF27-844A-A7EE-0D884C6D87DF}" srcOrd="0" destOrd="0" presId="urn:microsoft.com/office/officeart/2005/8/layout/chevron1"/>
    <dgm:cxn modelId="{C5EE3BB7-1A32-FE4E-A8AD-AE81D2A595C8}" type="presParOf" srcId="{B4F5AFF3-0935-D449-99BB-ECCA63B93C50}" destId="{CA750AFB-545E-664A-99C8-7370B69828A5}" srcOrd="1" destOrd="0" presId="urn:microsoft.com/office/officeart/2005/8/layout/chevron1"/>
    <dgm:cxn modelId="{72E63D1C-9110-AE40-8E1F-405C802F5853}" type="presParOf" srcId="{B4F5AFF3-0935-D449-99BB-ECCA63B93C50}" destId="{EC114D77-4BC4-9840-BB22-4EA822DC4D5D}" srcOrd="2" destOrd="0" presId="urn:microsoft.com/office/officeart/2005/8/layout/chevron1"/>
    <dgm:cxn modelId="{36C897AD-704D-AF42-A905-ED95E83E19BF}" type="presParOf" srcId="{B4F5AFF3-0935-D449-99BB-ECCA63B93C50}" destId="{55C5A66B-CAEF-2B4A-80E3-BECDD4E67252}" srcOrd="3" destOrd="0" presId="urn:microsoft.com/office/officeart/2005/8/layout/chevron1"/>
    <dgm:cxn modelId="{D6226174-FB3A-424F-9E45-F0538A23DF52}" type="presParOf" srcId="{B4F5AFF3-0935-D449-99BB-ECCA63B93C50}" destId="{CE25F745-4AD2-5242-BA31-4F01F723B8E0}" srcOrd="4" destOrd="0" presId="urn:microsoft.com/office/officeart/2005/8/layout/chevron1"/>
    <dgm:cxn modelId="{FFCDB0FE-9530-AB44-818E-01EF133F2822}" type="presParOf" srcId="{B4F5AFF3-0935-D449-99BB-ECCA63B93C50}" destId="{82A102AE-C027-854B-BAE3-2D04496606D1}" srcOrd="5" destOrd="0" presId="urn:microsoft.com/office/officeart/2005/8/layout/chevron1"/>
    <dgm:cxn modelId="{C6A63F07-BE11-6949-8B9A-04ECDAF551C0}" type="presParOf" srcId="{B4F5AFF3-0935-D449-99BB-ECCA63B93C50}" destId="{5AB7788A-7F4C-D441-88D1-682E1236BA4D}" srcOrd="6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7BAB0C0-FB1D-DE46-A114-96555AE21BAE}">
      <dsp:nvSpPr>
        <dsp:cNvPr id="0" name=""/>
        <dsp:cNvSpPr/>
      </dsp:nvSpPr>
      <dsp:spPr>
        <a:xfrm>
          <a:off x="2381" y="2129102"/>
          <a:ext cx="2901156" cy="1160462"/>
        </a:xfrm>
        <a:prstGeom prst="chevron">
          <a:avLst/>
        </a:prstGeom>
        <a:gradFill rotWithShape="0">
          <a:gsLst>
            <a:gs pos="0">
              <a:schemeClr val="accent1">
                <a:shade val="8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shade val="8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shade val="8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011" tIns="29337" rIns="29337" bIns="29337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SJAFCA (with LWA and Consero)</a:t>
          </a:r>
        </a:p>
      </dsp:txBody>
      <dsp:txXfrm>
        <a:off x="582612" y="2129102"/>
        <a:ext cx="1740694" cy="1160462"/>
      </dsp:txXfrm>
    </dsp:sp>
    <dsp:sp modelId="{EC114D77-4BC4-9840-BB22-4EA822DC4D5D}">
      <dsp:nvSpPr>
        <dsp:cNvPr id="0" name=""/>
        <dsp:cNvSpPr/>
      </dsp:nvSpPr>
      <dsp:spPr>
        <a:xfrm>
          <a:off x="2613421" y="2129102"/>
          <a:ext cx="2901156" cy="1160462"/>
        </a:xfrm>
        <a:prstGeom prst="chevron">
          <a:avLst/>
        </a:prstGeom>
        <a:gradFill rotWithShape="0">
          <a:gsLst>
            <a:gs pos="0">
              <a:schemeClr val="accent1">
                <a:shade val="80000"/>
                <a:hueOff val="272799"/>
                <a:satOff val="-28446"/>
                <a:lumOff val="1911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shade val="80000"/>
                <a:hueOff val="272799"/>
                <a:satOff val="-28446"/>
                <a:lumOff val="1911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shade val="80000"/>
                <a:hueOff val="272799"/>
                <a:satOff val="-28446"/>
                <a:lumOff val="1911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011" tIns="29337" rIns="29337" bIns="29337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PCMT</a:t>
          </a:r>
        </a:p>
      </dsp:txBody>
      <dsp:txXfrm>
        <a:off x="3193652" y="2129102"/>
        <a:ext cx="1740694" cy="1160462"/>
      </dsp:txXfrm>
    </dsp:sp>
    <dsp:sp modelId="{C9FE81E9-5773-194C-929E-6937B606D0CB}">
      <dsp:nvSpPr>
        <dsp:cNvPr id="0" name=""/>
        <dsp:cNvSpPr/>
      </dsp:nvSpPr>
      <dsp:spPr>
        <a:xfrm>
          <a:off x="5224462" y="2129102"/>
          <a:ext cx="2901156" cy="1160462"/>
        </a:xfrm>
        <a:prstGeom prst="chevron">
          <a:avLst/>
        </a:prstGeom>
        <a:gradFill rotWithShape="0">
          <a:gsLst>
            <a:gs pos="0">
              <a:schemeClr val="accent1">
                <a:shade val="80000"/>
                <a:hueOff val="545598"/>
                <a:satOff val="-56892"/>
                <a:lumOff val="3822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shade val="80000"/>
                <a:hueOff val="545598"/>
                <a:satOff val="-56892"/>
                <a:lumOff val="3822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shade val="80000"/>
                <a:hueOff val="545598"/>
                <a:satOff val="-56892"/>
                <a:lumOff val="3822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011" tIns="29337" rIns="29337" bIns="29337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Special Advisory Committee</a:t>
          </a:r>
        </a:p>
      </dsp:txBody>
      <dsp:txXfrm>
        <a:off x="5804693" y="2129102"/>
        <a:ext cx="1740694" cy="116046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7ECD223-DF27-844A-A7EE-0D884C6D87DF}">
      <dsp:nvSpPr>
        <dsp:cNvPr id="0" name=""/>
        <dsp:cNvSpPr/>
      </dsp:nvSpPr>
      <dsp:spPr>
        <a:xfrm>
          <a:off x="4435" y="2501042"/>
          <a:ext cx="2581648" cy="1032659"/>
        </a:xfrm>
        <a:prstGeom prst="chevron">
          <a:avLst/>
        </a:prstGeom>
        <a:gradFill rotWithShape="0">
          <a:gsLst>
            <a:gs pos="0">
              <a:schemeClr val="accent1">
                <a:shade val="8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shade val="8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shade val="8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011" tIns="29337" rIns="29337" bIns="29337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PCMT discussion</a:t>
          </a:r>
        </a:p>
      </dsp:txBody>
      <dsp:txXfrm>
        <a:off x="520765" y="2501042"/>
        <a:ext cx="1548989" cy="1032659"/>
      </dsp:txXfrm>
    </dsp:sp>
    <dsp:sp modelId="{EC114D77-4BC4-9840-BB22-4EA822DC4D5D}">
      <dsp:nvSpPr>
        <dsp:cNvPr id="0" name=""/>
        <dsp:cNvSpPr/>
      </dsp:nvSpPr>
      <dsp:spPr>
        <a:xfrm>
          <a:off x="2327918" y="2501042"/>
          <a:ext cx="2581648" cy="1032659"/>
        </a:xfrm>
        <a:prstGeom prst="chevron">
          <a:avLst/>
        </a:prstGeom>
        <a:gradFill rotWithShape="0">
          <a:gsLst>
            <a:gs pos="0">
              <a:schemeClr val="accent1">
                <a:shade val="80000"/>
                <a:hueOff val="181866"/>
                <a:satOff val="-18964"/>
                <a:lumOff val="1274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shade val="80000"/>
                <a:hueOff val="181866"/>
                <a:satOff val="-18964"/>
                <a:lumOff val="1274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shade val="80000"/>
                <a:hueOff val="181866"/>
                <a:satOff val="-18964"/>
                <a:lumOff val="1274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011" tIns="29337" rIns="29337" bIns="29337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SJAFCA (w/ Consero)</a:t>
          </a:r>
        </a:p>
      </dsp:txBody>
      <dsp:txXfrm>
        <a:off x="2844248" y="2501042"/>
        <a:ext cx="1548989" cy="1032659"/>
      </dsp:txXfrm>
    </dsp:sp>
    <dsp:sp modelId="{CE25F745-4AD2-5242-BA31-4F01F723B8E0}">
      <dsp:nvSpPr>
        <dsp:cNvPr id="0" name=""/>
        <dsp:cNvSpPr/>
      </dsp:nvSpPr>
      <dsp:spPr>
        <a:xfrm>
          <a:off x="4651402" y="2501042"/>
          <a:ext cx="2581648" cy="1032659"/>
        </a:xfrm>
        <a:prstGeom prst="chevron">
          <a:avLst/>
        </a:prstGeom>
        <a:gradFill rotWithShape="0">
          <a:gsLst>
            <a:gs pos="0">
              <a:schemeClr val="accent1">
                <a:shade val="80000"/>
                <a:hueOff val="363732"/>
                <a:satOff val="-37928"/>
                <a:lumOff val="2548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shade val="80000"/>
                <a:hueOff val="363732"/>
                <a:satOff val="-37928"/>
                <a:lumOff val="2548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shade val="80000"/>
                <a:hueOff val="363732"/>
                <a:satOff val="-37928"/>
                <a:lumOff val="2548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011" tIns="29337" rIns="29337" bIns="29337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PCMT review</a:t>
          </a:r>
        </a:p>
      </dsp:txBody>
      <dsp:txXfrm>
        <a:off x="5167732" y="2501042"/>
        <a:ext cx="1548989" cy="1032659"/>
      </dsp:txXfrm>
    </dsp:sp>
    <dsp:sp modelId="{5AB7788A-7F4C-D441-88D1-682E1236BA4D}">
      <dsp:nvSpPr>
        <dsp:cNvPr id="0" name=""/>
        <dsp:cNvSpPr/>
      </dsp:nvSpPr>
      <dsp:spPr>
        <a:xfrm>
          <a:off x="6974885" y="2501042"/>
          <a:ext cx="2581648" cy="1032659"/>
        </a:xfrm>
        <a:prstGeom prst="chevron">
          <a:avLst/>
        </a:prstGeom>
        <a:gradFill rotWithShape="0">
          <a:gsLst>
            <a:gs pos="0">
              <a:schemeClr val="accent1">
                <a:shade val="80000"/>
                <a:hueOff val="545598"/>
                <a:satOff val="-56892"/>
                <a:lumOff val="3822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shade val="80000"/>
                <a:hueOff val="545598"/>
                <a:satOff val="-56892"/>
                <a:lumOff val="3822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shade val="80000"/>
                <a:hueOff val="545598"/>
                <a:satOff val="-56892"/>
                <a:lumOff val="3822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011" tIns="29337" rIns="29337" bIns="29337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Special Advisory Committee</a:t>
          </a:r>
        </a:p>
      </dsp:txBody>
      <dsp:txXfrm>
        <a:off x="7491215" y="2501042"/>
        <a:ext cx="1548989" cy="103265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0A7FE5F8-92F6-4B38-8807-5B6EA799AC8E}" type="datetimeFigureOut">
              <a:rPr lang="en-US" smtClean="0"/>
              <a:t>7/9/2024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CEA095F6-0236-4DFD-AC2E-9D483D1715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8687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96950" y="373063"/>
            <a:ext cx="5473700" cy="3079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7">
              <a:lnSpc>
                <a:spcPct val="107000"/>
              </a:lnSpc>
              <a:spcBef>
                <a:spcPts val="204"/>
              </a:spcBef>
            </a:pPr>
            <a:endParaRPr lang="en-US" b="1">
              <a:solidFill>
                <a:srgbClr val="1F3763"/>
              </a:solidFill>
              <a:latin typeface="Calibri Light" panose="020F03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>
          <a:xfrm>
            <a:off x="5559313" y="7063974"/>
            <a:ext cx="4252976" cy="373146"/>
          </a:xfrm>
          <a:prstGeom prst="rect">
            <a:avLst/>
          </a:prstGeom>
        </p:spPr>
        <p:txBody>
          <a:bodyPr/>
          <a:lstStyle/>
          <a:p>
            <a:fld id="{E44CA3CC-E040-426A-BD9D-8E6CA1306B4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1139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/>
              <a:t>Identified as the Preferred Conceptual Design in 2019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4CA3CC-E040-426A-BD9D-8E6CA1306B4F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96459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800" b="0" i="0" u="none" strike="noStrike" baseline="0" dirty="0">
                <a:latin typeface="Calibri" panose="020F0502020204030204" pitchFamily="34" charset="0"/>
              </a:rPr>
              <a:t>the design analysis did </a:t>
            </a:r>
            <a:r>
              <a:rPr lang="en-US" sz="1800" b="0" i="1" u="none" strike="noStrike" baseline="0" dirty="0">
                <a:latin typeface="Calibri-Italic"/>
              </a:rPr>
              <a:t>not </a:t>
            </a:r>
            <a:r>
              <a:rPr lang="en-US" sz="1800" b="0" i="0" u="none" strike="noStrike" baseline="0" dirty="0">
                <a:latin typeface="Calibri" panose="020F0502020204030204" pitchFamily="34" charset="0"/>
              </a:rPr>
              <a:t>identify a promising strategy for reducing the project’s adverse hydraulic impact on Old River and Grant Line Canal, a major concern of local residents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4CA3CC-E040-426A-BD9D-8E6CA1306B4F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77480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4CA3CC-E040-426A-BD9D-8E6CA1306B4F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50890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4CA3CC-E040-426A-BD9D-8E6CA1306B4F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15903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4CA3CC-E040-426A-BD9D-8E6CA1306B4F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22694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4CA3CC-E040-426A-BD9D-8E6CA1306B4F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527301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7E2A59C-66E4-614B-B73D-BB0654B2F47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6448567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7E2A59C-66E4-614B-B73D-BB0654B2F47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8904405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7E2A59C-66E4-614B-B73D-BB0654B2F47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66109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C2096A-246B-8980-3009-0D494D13F2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5155124-BDCE-C155-2CD1-EA0FDA78D1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7FD4AE-15BE-059B-EA1B-C0BF26AF6D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E25F3-7832-4563-9DBE-CB84965F07E2}" type="datetime1">
              <a:rPr lang="en-US" smtClean="0"/>
              <a:t>7/9/2024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244E11-7F9D-8093-5A87-95000664F6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25E44D-07AF-1891-EF72-EF93DB08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7FE50-EF63-4F1C-907E-A06A2B5E8A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52624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4736EA-4115-62DE-15DB-46F17334BA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D3A23C-8A97-480E-6504-8306991CC3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06AA4B-96C8-88AA-3969-A720E6F23D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541E74-1885-4D2F-AAA7-32D18655D239}" type="datetime1">
              <a:rPr lang="en-US" smtClean="0"/>
              <a:t>7/9/2024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6EB3B4-7784-018C-F707-AAD5FE19C8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CC4A25-3642-1C83-A009-E440A19A55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7FE50-EF63-4F1C-907E-A06A2B5E8A96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703704C-B4E8-B202-5906-4DCDA5B0BA8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78661" y="6259176"/>
            <a:ext cx="2136989" cy="559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13695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85D375-6C9E-8B6C-F6BE-F251F684B0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CAE6DF-77E7-8EF5-6BCA-5899B9F9C9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481D1A-DCA7-F3F3-2618-19D81C41E7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B5925-0371-4305-95B4-C7AAC71CC540}" type="datetime1">
              <a:rPr lang="en-US" smtClean="0"/>
              <a:t>7/9/2024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FBB6EE-0178-D66E-3D6E-85BE3EED3D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51444A-5E8D-609F-D51B-2AB497A55C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7FE50-EF63-4F1C-907E-A06A2B5E8A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17900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E11C1A-AAED-9E42-DF2F-79C039FBF9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F5153B-0F49-A3F3-3733-CFF0B9E397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8A48F21-94F6-B590-558E-37141F2408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023E7D3-189C-877A-DCF9-1C91D20B16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B66A7D-2963-455E-A8B2-9EE72723CA61}" type="datetime1">
              <a:rPr lang="en-US" smtClean="0"/>
              <a:t>7/9/2024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48C7431-BE2C-4E3A-66A7-7D6DFF00F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CEB0E2E-C35D-F265-BFB4-5A1719FE9C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7FE50-EF63-4F1C-907E-A06A2B5E8A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3079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17925A-1A48-0D3B-7F5A-3A46C5F9C5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7A5EDE-B7CD-30F2-5D41-FF3C231F20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363AE7E-65BB-B2F0-38CF-779400F7F7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8647128-1DD0-74B2-542E-86FE50FD7DD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0B6B3D7-349B-3754-157D-1746DE74208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271CDD8-2F28-AF27-D0F0-6B970A0BE5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7AFF3D-F40A-4F60-AC16-6334E300C4D6}" type="datetime1">
              <a:rPr lang="en-US" smtClean="0"/>
              <a:t>7/9/2024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720D0F0-5C03-8831-2073-69AB4E0E84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A90ED6C-EEF3-AB30-B051-20C346DAE7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7FE50-EF63-4F1C-907E-A06A2B5E8A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79449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75907B-4314-CF06-A1EF-91DF70B7D9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151A5BA-A795-C46D-E869-74AF201EB6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CFFC9-2F32-4665-A34E-23527C722D24}" type="datetime1">
              <a:rPr lang="en-US" smtClean="0"/>
              <a:t>7/9/2024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9882F97-EE84-886D-5CA0-57AD545B22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30C0876-7585-AB25-BDA8-595032DE48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7FE50-EF63-4F1C-907E-A06A2B5E8A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51825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16F9185-46A9-CEEC-3530-817D59AC30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1EE3A-28A9-4144-9CF1-4050C834E32B}" type="datetime1">
              <a:rPr lang="en-US" smtClean="0"/>
              <a:t>7/9/2024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73C7C14-C5F9-6D87-36FC-751E2CB1DD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BA5B54-2FDA-C1FD-9A05-C78417BDAA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7FE50-EF63-4F1C-907E-A06A2B5E8A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37864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655C45-B4E4-90C4-B59A-F04612AC17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65FFAE-E2AD-513E-E48B-1DD47F54D9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E9FA5D-1F61-7EC9-2D80-88EFFE9145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2C0B9B4-888D-29E8-9FD2-6A490984F9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1D3860-F586-4888-BE50-2EE321C3AD35}" type="datetime1">
              <a:rPr lang="en-US" smtClean="0"/>
              <a:t>7/9/2024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995559F-44A7-0179-7460-804807095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3734298-5E57-7580-0C29-2609A632B6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7FE50-EF63-4F1C-907E-A06A2B5E8A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96191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9DC347-6487-D839-6780-E5A7030CEF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584E0CE-BCF3-A150-2DFA-E012F5B84BD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8A4A71-47F0-F211-B2B0-A8A58814C1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4DE2B95-FA83-710B-EC4D-677BBD80BF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641FD-E8E6-4E8D-832D-25325A41F507}" type="datetime1">
              <a:rPr lang="en-US" smtClean="0"/>
              <a:t>7/9/2024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A2BBE3-94D4-1E38-3899-2BC1826C97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45C7F9-6CA5-50ED-2461-7710D994E7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7FE50-EF63-4F1C-907E-A06A2B5E8A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43386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C13548-956C-617D-99DE-DCAC7986B4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77633CB-D0E0-CB2B-8B4B-51681A110A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C4A808-BEE1-8A02-1268-B70141EC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53861-9D06-4741-A476-411CCD1AFD8B}" type="datetime1">
              <a:rPr lang="en-US" smtClean="0"/>
              <a:t>7/9/2024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BA17CB-6D94-2D17-FE37-9745423B7D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0CD108-075F-EED0-114B-507E1BD5CC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7FE50-EF63-4F1C-907E-A06A2B5E8A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10773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591C821-5423-DFA8-90DC-B4F4AEAFD22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A02F31A-3625-051B-AB5E-3DFC122585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5EFF3E-C7DF-F5B4-B484-8FC845C9E3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137B2-7CCA-42F5-82ED-12768AE34142}" type="datetime1">
              <a:rPr lang="en-US" smtClean="0"/>
              <a:t>7/9/2024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861589-A5D6-D662-D7FA-FDB431E34C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AFCDAC-9D97-3CF9-1CA4-A95B769E6A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7FE50-EF63-4F1C-907E-A06A2B5E8A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3783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Projec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4DCFAF3-EB86-8942-337A-5B5BEFB557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2508738"/>
            <a:ext cx="12192000" cy="434926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1"/>
          <p:cNvSpPr>
            <a:spLocks noGrp="1"/>
          </p:cNvSpPr>
          <p:nvPr>
            <p:ph type="title" hasCustomPrompt="1"/>
          </p:nvPr>
        </p:nvSpPr>
        <p:spPr>
          <a:xfrm>
            <a:off x="609600" y="381000"/>
            <a:ext cx="10972800" cy="1097280"/>
          </a:xfrm>
          <a:prstGeom prst="rect">
            <a:avLst/>
          </a:prstGeom>
          <a:noFill/>
        </p:spPr>
        <p:txBody>
          <a:bodyPr wrap="square" lIns="0" tIns="91440" rIns="274320" bIns="0" anchor="t" anchorCtr="0">
            <a:noAutofit/>
          </a:bodyPr>
          <a:lstStyle>
            <a:lvl1pPr>
              <a:lnSpc>
                <a:spcPct val="100000"/>
              </a:lnSpc>
              <a:defRPr sz="180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en-US"/>
              <a:t>Tap to add Project Name/location/information</a:t>
            </a:r>
          </a:p>
        </p:txBody>
      </p:sp>
      <p:sp>
        <p:nvSpPr>
          <p:cNvPr id="7" name="Picture Placeholder 7">
            <a:extLst>
              <a:ext uri="{FF2B5EF4-FFF2-40B4-BE49-F238E27FC236}">
                <a16:creationId xmlns:a16="http://schemas.microsoft.com/office/drawing/2014/main" id="{C697C965-D028-4521-9374-54082BA44644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09600" y="1752600"/>
            <a:ext cx="7437120" cy="4572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vert="horz" lIns="91440" tIns="91440" rIns="91440" bIns="91440" rtlCol="0" anchor="ctr">
            <a:noAutofit/>
          </a:bodyPr>
          <a:lstStyle>
            <a:lvl1pPr marL="0" indent="0" algn="ctr">
              <a:buNone/>
              <a:defRPr lang="en-US" sz="1600" dirty="0">
                <a:solidFill>
                  <a:schemeClr val="bg1"/>
                </a:solidFill>
              </a:defRPr>
            </a:lvl1pPr>
          </a:lstStyle>
          <a:p>
            <a:r>
              <a:rPr lang="en-US"/>
              <a:t>Insert Project Image</a:t>
            </a:r>
          </a:p>
        </p:txBody>
      </p:sp>
      <p:sp>
        <p:nvSpPr>
          <p:cNvPr id="6" name="Picture Placeholder 7"/>
          <p:cNvSpPr>
            <a:spLocks noGrp="1"/>
          </p:cNvSpPr>
          <p:nvPr>
            <p:ph type="pic" sz="quarter" idx="10" hasCustomPrompt="1"/>
          </p:nvPr>
        </p:nvSpPr>
        <p:spPr>
          <a:xfrm>
            <a:off x="8140065" y="1752600"/>
            <a:ext cx="3442335" cy="4572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lIns="91440" tIns="91440" rIns="91440" bIns="91440" anchor="ctr"/>
          <a:lstStyle>
            <a:lvl1pPr marL="0" marR="0" indent="0" algn="ctr" defTabSz="914354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US"/>
              <a:t>Insert Project Image</a:t>
            </a:r>
          </a:p>
        </p:txBody>
      </p:sp>
    </p:spTree>
    <p:extLst>
      <p:ext uri="{BB962C8B-B14F-4D97-AF65-F5344CB8AC3E}">
        <p14:creationId xmlns:p14="http://schemas.microsoft.com/office/powerpoint/2010/main" val="25786923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Quot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066800" y="685800"/>
            <a:ext cx="10058400" cy="5486400"/>
          </a:xfrm>
        </p:spPr>
        <p:txBody>
          <a:bodyPr anchor="ctr">
            <a:normAutofit/>
          </a:bodyPr>
          <a:lstStyle>
            <a:lvl1pPr algn="ctr">
              <a:lnSpc>
                <a:spcPts val="44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“Tap to add quote text”</a:t>
            </a:r>
          </a:p>
        </p:txBody>
      </p:sp>
    </p:spTree>
    <p:extLst>
      <p:ext uri="{BB962C8B-B14F-4D97-AF65-F5344CB8AC3E}">
        <p14:creationId xmlns:p14="http://schemas.microsoft.com/office/powerpoint/2010/main" val="383157605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Tex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600" y="381000"/>
            <a:ext cx="5486400" cy="838200"/>
          </a:xfrm>
        </p:spPr>
        <p:txBody>
          <a:bodyPr>
            <a:noAutofit/>
          </a:bodyPr>
          <a:lstStyle/>
          <a:p>
            <a:r>
              <a:rPr lang="en-US"/>
              <a:t>Tap to add title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609600" y="1450848"/>
            <a:ext cx="5486400" cy="4873752"/>
          </a:xfrm>
        </p:spPr>
        <p:txBody>
          <a:bodyPr>
            <a:noAutofit/>
          </a:bodyPr>
          <a:lstStyle/>
          <a:p>
            <a:pPr lvl="0"/>
            <a:r>
              <a:rPr lang="en-US"/>
              <a:t>Tap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1" hasCustomPrompt="1"/>
          </p:nvPr>
        </p:nvSpPr>
        <p:spPr>
          <a:xfrm>
            <a:off x="6477000" y="0"/>
            <a:ext cx="5715000" cy="6858000"/>
          </a:xfrm>
          <a:solidFill>
            <a:schemeClr val="tx2"/>
          </a:solidFill>
        </p:spPr>
        <p:txBody>
          <a:bodyPr lIns="91440" tIns="91440" rIns="91440" bIns="91440" anchor="ctr"/>
          <a:lstStyle>
            <a:lvl1pPr marL="0" marR="0" indent="0" algn="ctr" defTabSz="914354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US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15284288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600" y="381000"/>
            <a:ext cx="10972800" cy="838200"/>
          </a:xfrm>
        </p:spPr>
        <p:txBody>
          <a:bodyPr>
            <a:noAutofit/>
          </a:bodyPr>
          <a:lstStyle/>
          <a:p>
            <a:r>
              <a:rPr lang="en-US"/>
              <a:t>Tap to add title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609600" y="1364484"/>
            <a:ext cx="10972800" cy="320870"/>
          </a:xfrm>
        </p:spPr>
        <p:txBody>
          <a:bodyPr>
            <a:noAutofit/>
          </a:bodyPr>
          <a:lstStyle>
            <a:lvl1pPr marL="0" marR="0" indent="0" algn="l" defTabSz="914354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 sz="2800" b="1" baseline="0">
                <a:solidFill>
                  <a:schemeClr val="tx2"/>
                </a:solidFill>
                <a:latin typeface="+mn-lt"/>
              </a:defRPr>
            </a:lvl1pPr>
          </a:lstStyle>
          <a:p>
            <a:pPr marL="0" marR="0" lvl="0" indent="0" algn="l" defTabSz="914354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Subhead</a:t>
            </a:r>
          </a:p>
        </p:txBody>
      </p:sp>
      <p:sp>
        <p:nvSpPr>
          <p:cNvPr id="4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609600" y="1917470"/>
            <a:ext cx="10972165" cy="4407130"/>
          </a:xfrm>
        </p:spPr>
        <p:txBody>
          <a:bodyPr/>
          <a:lstStyle/>
          <a:p>
            <a:pPr lvl="0"/>
            <a:r>
              <a:rPr lang="en-US"/>
              <a:t>Tap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210166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Projec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7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solidFill>
            <a:schemeClr val="bg2"/>
          </a:solidFill>
        </p:spPr>
        <p:txBody>
          <a:bodyPr lIns="91440" tIns="91440" rIns="91440" bIns="91440"/>
          <a:lstStyle>
            <a:lvl1pPr marL="0" marR="0" indent="0" algn="l" defTabSz="914354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pPr marL="0" marR="0" lvl="0" indent="0" algn="l" defTabSz="914354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Insert project photo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 hasCustomPrompt="1"/>
          </p:nvPr>
        </p:nvSpPr>
        <p:spPr>
          <a:xfrm>
            <a:off x="0" y="6057781"/>
            <a:ext cx="12192000" cy="800219"/>
          </a:xfrm>
          <a:solidFill>
            <a:srgbClr val="000000">
              <a:alpha val="50196"/>
            </a:srgbClr>
          </a:solidFill>
        </p:spPr>
        <p:txBody>
          <a:bodyPr wrap="square" lIns="457200" tIns="274320" rIns="274320" bIns="274320" anchor="ctr">
            <a:spAutoFit/>
          </a:bodyPr>
          <a:lstStyle>
            <a:lvl1pPr>
              <a:lnSpc>
                <a:spcPct val="100000"/>
              </a:lnSpc>
              <a:defRPr sz="160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Tap to add Project Name/location/information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 hasCustomPrompt="1"/>
          </p:nvPr>
        </p:nvSpPr>
        <p:spPr>
          <a:xfrm rot="16200000">
            <a:off x="10110787" y="3967845"/>
            <a:ext cx="3967163" cy="195263"/>
          </a:xfrm>
        </p:spPr>
        <p:txBody>
          <a:bodyPr lIns="91440" tIns="91440" rIns="91440" bIns="91440" anchor="ctr">
            <a:noAutofit/>
          </a:bodyPr>
          <a:lstStyle>
            <a:lvl1pPr marL="0" indent="0">
              <a:buNone/>
              <a:defRPr sz="900">
                <a:solidFill>
                  <a:schemeClr val="bg1"/>
                </a:solidFill>
              </a:defRPr>
            </a:lvl1pPr>
            <a:lvl2pPr marL="457189" indent="0">
              <a:buNone/>
              <a:defRPr sz="900"/>
            </a:lvl2pPr>
            <a:lvl3pPr marL="960067" indent="0">
              <a:buNone/>
              <a:defRPr sz="900"/>
            </a:lvl3pPr>
            <a:lvl4pPr marL="1417245" indent="0">
              <a:buNone/>
              <a:defRPr sz="900"/>
            </a:lvl4pPr>
            <a:lvl5pPr marL="1874423" indent="0">
              <a:buNone/>
              <a:defRPr sz="900"/>
            </a:lvl5pPr>
          </a:lstStyle>
          <a:p>
            <a:pPr lvl="0"/>
            <a:r>
              <a:rPr lang="en-US"/>
              <a:t>© Click to add photo credit</a:t>
            </a:r>
          </a:p>
        </p:txBody>
      </p:sp>
    </p:spTree>
    <p:extLst>
      <p:ext uri="{BB962C8B-B14F-4D97-AF65-F5344CB8AC3E}">
        <p14:creationId xmlns:p14="http://schemas.microsoft.com/office/powerpoint/2010/main" val="157809661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CD8A66-2E4D-D4BD-C617-0472C7DDD1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21BCE8-C5B4-7862-FA66-2AADE9DE8EF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34A656-FE19-71D9-016A-72988748EF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8EADC-4748-7446-8243-7738D7E81DF9}" type="datetimeFigureOut">
              <a:rPr lang="en-US" smtClean="0"/>
              <a:t>7/9/2024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3463E2-ACBF-6476-2F8D-398671D344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719C4F-8F48-78B7-EBA0-7599CEC0B8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35CFD-02F3-DD45-BB41-2F82BADC6A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259261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7AC3B3-2AA2-7930-6970-0CE631ABAA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2EE898-BBEB-69C0-02DF-AA0DF1F951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90CCD8-93BD-D848-81CB-6961CF42F9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8EADC-4748-7446-8243-7738D7E81DF9}" type="datetimeFigureOut">
              <a:rPr lang="en-US" smtClean="0"/>
              <a:t>7/9/2024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F216ED-A00E-4E22-6A5D-7E544F473A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80E724-1B89-8F47-A2B1-AAA0635DA1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35CFD-02F3-DD45-BB41-2F82BADC6A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257988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77207B-7630-A753-3CFA-624DF64553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3F9731-7FF4-D83A-1900-800AD19024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CDA5AE-B934-E759-8D6D-17CB3199E2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8EADC-4748-7446-8243-7738D7E81DF9}" type="datetimeFigureOut">
              <a:rPr lang="en-US" smtClean="0"/>
              <a:t>7/9/2024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BF2CA2-9A4D-7425-D235-7308B5CA9F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EE16CD-C64F-E335-1894-0521320194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35CFD-02F3-DD45-BB41-2F82BADC6A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284714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1675ED-94E6-9D99-9166-9915AE4D4F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5A726F-7326-D1AC-9870-DE4464BB9F0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206343A-5EE0-CBC9-61A1-075F1F38E7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4D009F-5EA1-0090-F8A7-42EBE92144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8EADC-4748-7446-8243-7738D7E81DF9}" type="datetimeFigureOut">
              <a:rPr lang="en-US" smtClean="0"/>
              <a:t>7/9/2024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CE38BF6-285A-4F2E-1AAA-41804237B3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0C2B661-F5D3-6523-D800-12A1883201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35CFD-02F3-DD45-BB41-2F82BADC6A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113275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FBA8BA-A9B5-DB65-DA81-690E9B60BA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6DE570-A859-254E-D776-5BC3CEA959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5A7EAFF-4709-7831-93E7-7AB59C73DB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876C3C9-6C90-B94F-A1DC-5E65A9747D7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272203C-9079-AB19-E705-71962149006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25F17B0-D854-5BD4-EF08-357F9577D4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8EADC-4748-7446-8243-7738D7E81DF9}" type="datetimeFigureOut">
              <a:rPr lang="en-US" smtClean="0"/>
              <a:t>7/9/2024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210CD5B-E6F5-B4FC-B942-6DA546CEAD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3094A74-4D2D-DC7D-28EA-C84CAF5639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35CFD-02F3-DD45-BB41-2F82BADC6A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035793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68F2B1-1049-2E88-53B4-7A5176FAD8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AB1D667-5A7B-FC27-5BC0-1C988E23F5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8EADC-4748-7446-8243-7738D7E81DF9}" type="datetimeFigureOut">
              <a:rPr lang="en-US" smtClean="0"/>
              <a:t>7/9/2024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9BED60B-F3A8-6D33-0668-E550D4960A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A484032-85AC-C966-B0F0-9B2FD0245E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35CFD-02F3-DD45-BB41-2F82BADC6A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960816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A1EEE29-5E5F-18FF-B122-19EFA183F5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8EADC-4748-7446-8243-7738D7E81DF9}" type="datetimeFigureOut">
              <a:rPr lang="en-US" smtClean="0"/>
              <a:t>7/9/2024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167B230-F013-4F83-7057-8B59B082EF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6242A1-2404-072E-C079-354B7F1A5C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35CFD-02F3-DD45-BB41-2F82BADC6A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779132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9E8D37-CE5A-3176-D3B5-0E2B1B0EC9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A9CA97-57B2-7D48-6D90-9DD4C62815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5F232E-5D13-8CF2-D7B6-EAB931C2D2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3EDF53-B079-E3C3-C573-E162F8BEE8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8EADC-4748-7446-8243-7738D7E81DF9}" type="datetimeFigureOut">
              <a:rPr lang="en-US" smtClean="0"/>
              <a:t>7/9/2024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382D9B-621E-83E7-AD2C-7AE6B670C9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18ECF5-9F9C-E323-C956-7B4C61B68D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35CFD-02F3-DD45-BB41-2F82BADC6A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182703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16022F-4364-D276-B481-2DB6A6DCB8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A87FF58-0E6D-4269-4043-FF953BE7531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82FDA7-6BC4-04A5-9014-6025026CE2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F1EF2B-BC89-BD1B-DBFF-91777BF004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8EADC-4748-7446-8243-7738D7E81DF9}" type="datetimeFigureOut">
              <a:rPr lang="en-US" smtClean="0"/>
              <a:t>7/9/2024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3E3A6DB-5EB1-474B-FB73-744EC8C313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5B9710-D860-373A-C75F-7F46347825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35CFD-02F3-DD45-BB41-2F82BADC6A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958977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0830E7-C47D-09B3-ADEF-E5A4589EC0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C3A08DE-35F1-A9C3-A32D-0831416A8D7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0EDFF2-A851-1D26-A7AD-ED5FE4BA04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8EADC-4748-7446-8243-7738D7E81DF9}" type="datetimeFigureOut">
              <a:rPr lang="en-US" smtClean="0"/>
              <a:t>7/9/2024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76A566-69C1-EBF7-6AD0-3EDF1D1BD8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EB1295-AECE-4EBB-FD08-3F21A9D000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35CFD-02F3-DD45-BB41-2F82BADC6A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770288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479FC70-443E-E1E9-E7D0-A409D088C9A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4CF4D65-F456-F7E5-3E19-409B2FF3DF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421AE0-715F-E7AC-B862-D90C1F6B2F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8EADC-4748-7446-8243-7738D7E81DF9}" type="datetimeFigureOut">
              <a:rPr lang="en-US" smtClean="0"/>
              <a:t>7/9/2024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262D0A-82B1-4542-00CA-AD27842CD3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72E8F9-2A27-F520-7E9E-A3B9BB4D09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35CFD-02F3-DD45-BB41-2F82BADC6A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7789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56DABAE-147D-2779-B0F9-BC40E9FFBE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E2500C-A544-7530-EC0B-DCE0BCDC6A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E3D15F-ED3E-E80C-04E4-DB9BCA18043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4C8EB87-AFFA-41A9-BC86-FC4C25B0ABC3}" type="datetime1">
              <a:rPr lang="en-US" smtClean="0"/>
              <a:t>7/9/2024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268FBF-80BC-E120-A829-348BB36692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1D39F4-BF64-43CD-2DEE-9E75B3B2B0D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EE7FE50-EF63-4F1C-907E-A06A2B5E8A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45235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703" r:id="rId12"/>
    <p:sldLayoutId id="2147483704" r:id="rId13"/>
    <p:sldLayoutId id="2147483705" r:id="rId14"/>
    <p:sldLayoutId id="2147483706" r:id="rId15"/>
    <p:sldLayoutId id="2147483707" r:id="rId1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7D7376A-CD6B-7400-8B5F-512AB245B1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4B6F45-8F9C-EFCE-3F35-605D492116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FA6DE1-5799-5AAC-11E7-D84C5C887EE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288EADC-4748-7446-8243-7738D7E81DF9}" type="datetimeFigureOut">
              <a:rPr lang="en-US" smtClean="0"/>
              <a:t>7/9/2024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54CFFF-D25F-37B9-6321-87E788DA1E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D6D2BD-B91A-B926-9FBA-65984D1C50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1D35CFD-02F3-DD45-BB41-2F82BADC6A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72150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  <p:sldLayoutId id="2147483696" r:id="rId5"/>
    <p:sldLayoutId id="2147483697" r:id="rId6"/>
    <p:sldLayoutId id="2147483698" r:id="rId7"/>
    <p:sldLayoutId id="2147483699" r:id="rId8"/>
    <p:sldLayoutId id="2147483700" r:id="rId9"/>
    <p:sldLayoutId id="2147483701" r:id="rId10"/>
    <p:sldLayoutId id="214748370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3.jpg"/></Relationships>
</file>

<file path=ppt/slides/_rels/slide3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23.jp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9" Type="http://schemas.openxmlformats.org/officeDocument/2006/relationships/image" Target="../media/image24.png"/></Relationships>
</file>

<file path=ppt/slides/_rels/slide3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23.jp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Relationship Id="rId9" Type="http://schemas.openxmlformats.org/officeDocument/2006/relationships/image" Target="../media/image24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F935711-D3C6-6BED-4276-C0B8D3DA29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7FE50-EF63-4F1C-907E-A06A2B5E8A96}" type="slidenum">
              <a:rPr lang="en-US" smtClean="0"/>
              <a:t>1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893B4D2-B02A-C3E6-970B-D258C9794B21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697" y="0"/>
            <a:ext cx="5294716" cy="1389863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F48C887-5D5B-0F4C-7965-E8BE37BDEA54}"/>
              </a:ext>
            </a:extLst>
          </p:cNvPr>
          <p:cNvSpPr/>
          <p:nvPr/>
        </p:nvSpPr>
        <p:spPr>
          <a:xfrm>
            <a:off x="7253056" y="0"/>
            <a:ext cx="4938944" cy="6858000"/>
          </a:xfrm>
          <a:prstGeom prst="rect">
            <a:avLst/>
          </a:prstGeom>
          <a:gradFill flip="none" rotWithShape="1">
            <a:gsLst>
              <a:gs pos="65000">
                <a:srgbClr val="13539D"/>
              </a:gs>
              <a:gs pos="18000">
                <a:srgbClr val="01AC9A"/>
              </a:gs>
              <a:gs pos="0">
                <a:srgbClr val="01C699"/>
              </a:gs>
              <a:gs pos="40000">
                <a:srgbClr val="09819A"/>
              </a:gs>
              <a:gs pos="100000">
                <a:srgbClr val="1A379D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961520D-FDB5-1AB7-8D29-BFA5E3E50E0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54898" y="10"/>
            <a:ext cx="4637102" cy="685799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6B99C48-7925-544E-3B4F-6AE8356D1DA5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alphaModFix amt="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48026" y="0"/>
            <a:ext cx="633984" cy="6858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32A76CF-65EE-1D15-675F-E42ACD740D88}"/>
              </a:ext>
            </a:extLst>
          </p:cNvPr>
          <p:cNvSpPr txBox="1"/>
          <p:nvPr/>
        </p:nvSpPr>
        <p:spPr>
          <a:xfrm>
            <a:off x="792331" y="2459504"/>
            <a:ext cx="6094520" cy="369331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US" sz="2400" b="1" kern="1200" dirty="0">
                <a:latin typeface="+mj-lt"/>
                <a:ea typeface="+mj-ea"/>
                <a:cs typeface="+mj-cs"/>
              </a:rPr>
              <a:t>Paradise Cut Project</a:t>
            </a:r>
          </a:p>
          <a:p>
            <a:pPr algn="ctr"/>
            <a:endParaRPr lang="en-US" sz="2400" b="1" dirty="0">
              <a:latin typeface="+mj-lt"/>
              <a:ea typeface="+mj-ea"/>
              <a:cs typeface="+mj-cs"/>
            </a:endParaRPr>
          </a:p>
          <a:p>
            <a:pPr algn="ctr"/>
            <a:r>
              <a:rPr lang="en-US" sz="2400" b="1" dirty="0">
                <a:latin typeface="+mj-lt"/>
                <a:ea typeface="+mj-ea"/>
                <a:cs typeface="+mj-cs"/>
              </a:rPr>
              <a:t>Advisory Committee Meeting</a:t>
            </a:r>
          </a:p>
          <a:p>
            <a:pPr algn="ctr"/>
            <a:r>
              <a:rPr lang="en-US" sz="2400" b="1" dirty="0">
                <a:latin typeface="+mj-lt"/>
                <a:ea typeface="+mj-ea"/>
                <a:cs typeface="+mj-cs"/>
              </a:rPr>
              <a:t>July 1st, 2024</a:t>
            </a:r>
          </a:p>
          <a:p>
            <a:pPr algn="ctr"/>
            <a:r>
              <a:rPr lang="en-US" sz="2400" b="1" dirty="0">
                <a:latin typeface="+mj-lt"/>
                <a:ea typeface="+mj-ea"/>
                <a:cs typeface="+mj-cs"/>
              </a:rPr>
              <a:t>11.30 am – 1.00 pm</a:t>
            </a:r>
          </a:p>
          <a:p>
            <a:pPr algn="ctr"/>
            <a:endParaRPr lang="en-US" sz="2400" b="1" dirty="0">
              <a:latin typeface="+mj-lt"/>
              <a:ea typeface="+mj-ea"/>
              <a:cs typeface="+mj-cs"/>
            </a:endParaRPr>
          </a:p>
          <a:p>
            <a:pPr algn="ctr"/>
            <a:endParaRPr lang="en-US" sz="2400" b="1" dirty="0">
              <a:latin typeface="+mj-lt"/>
              <a:ea typeface="+mj-ea"/>
              <a:cs typeface="+mj-cs"/>
            </a:endParaRPr>
          </a:p>
          <a:p>
            <a:pPr algn="ctr"/>
            <a:endParaRPr lang="en-US" sz="2400" b="1" dirty="0">
              <a:latin typeface="+mj-lt"/>
              <a:ea typeface="+mj-ea"/>
              <a:cs typeface="+mj-cs"/>
            </a:endParaRPr>
          </a:p>
          <a:p>
            <a:pPr algn="ctr"/>
            <a:r>
              <a:rPr lang="en-US" sz="1400" b="1" dirty="0">
                <a:latin typeface="+mj-lt"/>
                <a:ea typeface="+mj-ea"/>
                <a:cs typeface="+mj-cs"/>
              </a:rPr>
              <a:t>Location: River Islands Executive Offices (73 Stewart Rd, Lathrop, Ca  95330</a:t>
            </a:r>
          </a:p>
          <a:p>
            <a:pPr algn="r"/>
            <a:endParaRPr lang="en-US" sz="1400" b="1" dirty="0">
              <a:latin typeface="+mj-lt"/>
              <a:ea typeface="+mj-ea"/>
              <a:cs typeface="+mj-cs"/>
            </a:endParaRPr>
          </a:p>
          <a:p>
            <a:pPr algn="r"/>
            <a:r>
              <a:rPr lang="en-US" sz="1400" b="1" dirty="0">
                <a:latin typeface="+mj-lt"/>
                <a:ea typeface="+mj-ea"/>
                <a:cs typeface="+mj-cs"/>
              </a:rPr>
              <a:t>Glenn.Prasad@sjafca.org</a:t>
            </a:r>
          </a:p>
        </p:txBody>
      </p:sp>
    </p:spTree>
    <p:extLst>
      <p:ext uri="{BB962C8B-B14F-4D97-AF65-F5344CB8AC3E}">
        <p14:creationId xmlns:p14="http://schemas.microsoft.com/office/powerpoint/2010/main" val="12028060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DC3FDB-43C4-8DAA-AC5D-257FC408E4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36FD5F-B5A2-553F-F3DB-7D68CEA67E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30478" y="6336472"/>
            <a:ext cx="2743200" cy="365125"/>
          </a:xfrm>
        </p:spPr>
        <p:txBody>
          <a:bodyPr/>
          <a:lstStyle/>
          <a:p>
            <a:fld id="{8EE7FE50-EF63-4F1C-907E-A06A2B5E8A96}" type="slidenum">
              <a:rPr lang="en-US" smtClean="0"/>
              <a:t>2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D4A91E1-E84E-1196-B105-6E8CFB73EC2D}"/>
              </a:ext>
            </a:extLst>
          </p:cNvPr>
          <p:cNvSpPr/>
          <p:nvPr/>
        </p:nvSpPr>
        <p:spPr>
          <a:xfrm>
            <a:off x="0" y="0"/>
            <a:ext cx="4679092" cy="6858000"/>
          </a:xfrm>
          <a:prstGeom prst="rect">
            <a:avLst/>
          </a:prstGeom>
          <a:gradFill flip="none" rotWithShape="1">
            <a:gsLst>
              <a:gs pos="65000">
                <a:srgbClr val="13539D"/>
              </a:gs>
              <a:gs pos="18000">
                <a:srgbClr val="01AC9A"/>
              </a:gs>
              <a:gs pos="0">
                <a:srgbClr val="01C699"/>
              </a:gs>
              <a:gs pos="40000">
                <a:srgbClr val="09819A"/>
              </a:gs>
              <a:gs pos="100000">
                <a:srgbClr val="1A379D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043D01E-DB3B-7B24-6CEA-3ED44B9538AD}"/>
              </a:ext>
            </a:extLst>
          </p:cNvPr>
          <p:cNvSpPr txBox="1"/>
          <p:nvPr/>
        </p:nvSpPr>
        <p:spPr>
          <a:xfrm>
            <a:off x="1299309" y="2069005"/>
            <a:ext cx="3054491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</a:rPr>
              <a:t>Advisory </a:t>
            </a:r>
          </a:p>
          <a:p>
            <a:r>
              <a:rPr lang="en-US" sz="4400" dirty="0">
                <a:solidFill>
                  <a:schemeClr val="bg1"/>
                </a:solidFill>
              </a:rPr>
              <a:t>Committee </a:t>
            </a:r>
          </a:p>
          <a:p>
            <a:r>
              <a:rPr lang="en-US" sz="4400" dirty="0">
                <a:solidFill>
                  <a:schemeClr val="bg1"/>
                </a:solidFill>
              </a:rPr>
              <a:t>Agenda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3253FFC-6B98-8311-6001-9D7CB42B19F6}"/>
              </a:ext>
            </a:extLst>
          </p:cNvPr>
          <p:cNvSpPr/>
          <p:nvPr/>
        </p:nvSpPr>
        <p:spPr>
          <a:xfrm rot="8067087" flipH="1">
            <a:off x="11863711" y="-163240"/>
            <a:ext cx="45719" cy="1002396"/>
          </a:xfrm>
          <a:prstGeom prst="rect">
            <a:avLst/>
          </a:prstGeom>
          <a:gradFill flip="none" rotWithShape="1">
            <a:gsLst>
              <a:gs pos="65000">
                <a:srgbClr val="13539D"/>
              </a:gs>
              <a:gs pos="18000">
                <a:srgbClr val="01AC9A"/>
              </a:gs>
              <a:gs pos="0">
                <a:srgbClr val="01C699"/>
              </a:gs>
              <a:gs pos="40000">
                <a:srgbClr val="09819A"/>
              </a:gs>
              <a:gs pos="100000">
                <a:srgbClr val="1A379D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1B9041D-4D20-0150-48B0-36333C0DF562}"/>
              </a:ext>
            </a:extLst>
          </p:cNvPr>
          <p:cNvSpPr/>
          <p:nvPr/>
        </p:nvSpPr>
        <p:spPr>
          <a:xfrm rot="8067087" flipH="1">
            <a:off x="11148038" y="-417599"/>
            <a:ext cx="49281" cy="2904202"/>
          </a:xfrm>
          <a:prstGeom prst="rect">
            <a:avLst/>
          </a:prstGeom>
          <a:gradFill flip="none" rotWithShape="1">
            <a:gsLst>
              <a:gs pos="65000">
                <a:srgbClr val="13539D"/>
              </a:gs>
              <a:gs pos="18000">
                <a:srgbClr val="01AC9A"/>
              </a:gs>
              <a:gs pos="0">
                <a:srgbClr val="01C699"/>
              </a:gs>
              <a:gs pos="40000">
                <a:srgbClr val="09819A"/>
              </a:gs>
              <a:gs pos="100000">
                <a:srgbClr val="1A379D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F2C9883-F6FC-DF23-7299-416105FAFEC8}"/>
              </a:ext>
            </a:extLst>
          </p:cNvPr>
          <p:cNvSpPr/>
          <p:nvPr/>
        </p:nvSpPr>
        <p:spPr>
          <a:xfrm rot="8067087" flipH="1">
            <a:off x="11545455" y="-252081"/>
            <a:ext cx="45719" cy="1782872"/>
          </a:xfrm>
          <a:prstGeom prst="rect">
            <a:avLst/>
          </a:prstGeom>
          <a:gradFill flip="none" rotWithShape="1">
            <a:gsLst>
              <a:gs pos="65000">
                <a:srgbClr val="13539D"/>
              </a:gs>
              <a:gs pos="18000">
                <a:srgbClr val="01AC9A"/>
              </a:gs>
              <a:gs pos="0">
                <a:srgbClr val="01C699"/>
              </a:gs>
              <a:gs pos="40000">
                <a:srgbClr val="09819A"/>
              </a:gs>
              <a:gs pos="100000">
                <a:srgbClr val="1A379D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94270CB-8F22-553F-FC12-78F420659BDB}"/>
              </a:ext>
            </a:extLst>
          </p:cNvPr>
          <p:cNvSpPr txBox="1"/>
          <p:nvPr/>
        </p:nvSpPr>
        <p:spPr>
          <a:xfrm>
            <a:off x="5142030" y="439091"/>
            <a:ext cx="6370754" cy="70173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Administrative Matters:</a:t>
            </a:r>
          </a:p>
          <a:p>
            <a:pPr marL="800100" lvl="1" indent="-342900">
              <a:lnSpc>
                <a:spcPct val="150000"/>
              </a:lnSpc>
              <a:buFont typeface="+mj-lt"/>
              <a:buAutoNum type="alphaUcPeriod"/>
            </a:pPr>
            <a:r>
              <a:rPr lang="en-US" dirty="0"/>
              <a:t>Roll Call/ Sign up sheet</a:t>
            </a:r>
          </a:p>
          <a:p>
            <a:pPr marL="800100" lvl="1" indent="-342900">
              <a:lnSpc>
                <a:spcPct val="150000"/>
              </a:lnSpc>
              <a:buFont typeface="+mj-lt"/>
              <a:buAutoNum type="alphaUcPeriod"/>
            </a:pPr>
            <a:r>
              <a:rPr lang="en-US" dirty="0"/>
              <a:t>Approval of Meeting Minutes and consensus on meeting notes format. </a:t>
            </a:r>
            <a:r>
              <a:rPr lang="en-US" dirty="0">
                <a:solidFill>
                  <a:srgbClr val="FF0000"/>
                </a:solidFill>
              </a:rPr>
              <a:t>[Possible Action]</a:t>
            </a:r>
          </a:p>
          <a:p>
            <a:pPr marL="800100" lvl="1" indent="-342900">
              <a:lnSpc>
                <a:spcPct val="150000"/>
              </a:lnSpc>
              <a:buFont typeface="+mj-lt"/>
              <a:buAutoNum type="alphaUcPeriod"/>
            </a:pPr>
            <a:r>
              <a:rPr lang="en-US" dirty="0"/>
              <a:t>Confirmation of Members and Alternates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Scoping Discussions (SJAFCA/WR)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Funding for Next Phase (SJAFCA/WR)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Meeting Scheduling, Reoccurrence, and Location </a:t>
            </a:r>
            <a:r>
              <a:rPr lang="en-US" dirty="0">
                <a:solidFill>
                  <a:srgbClr val="FF0000"/>
                </a:solidFill>
              </a:rPr>
              <a:t>[Possible Action]</a:t>
            </a:r>
            <a:endParaRPr lang="en-US" dirty="0"/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Governance Charter </a:t>
            </a:r>
            <a:r>
              <a:rPr lang="en-US" sz="1800" kern="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(SJAFCA/ </a:t>
            </a:r>
            <a:r>
              <a:rPr lang="en-US" sz="1800" kern="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Consero</a:t>
            </a:r>
            <a:r>
              <a:rPr lang="en-US" sz="1800" kern="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)</a:t>
            </a:r>
            <a:endParaRPr lang="en-US" dirty="0"/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Engagement Strategy </a:t>
            </a:r>
            <a:r>
              <a:rPr lang="en-US" sz="1800" kern="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(SJAFCA/ </a:t>
            </a:r>
            <a:r>
              <a:rPr lang="en-US" sz="1800" kern="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Consero</a:t>
            </a:r>
            <a:r>
              <a:rPr lang="en-US" sz="1800" kern="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)</a:t>
            </a:r>
            <a:endParaRPr lang="en-US" dirty="0"/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State Updates (DWR, CVFPB)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Advisory Committee Comments/ Items for Future Agenda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Public Comment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 Adjournment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endParaRPr lang="en-US" dirty="0"/>
          </a:p>
          <a:p>
            <a:pPr marL="342900" indent="-34290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5541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B1595A09-E336-4D1B-9B3A-06A2287A54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4D498B3-06B8-95F3-AE3F-C83638DE9B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4777739"/>
            <a:ext cx="3418990" cy="1412119"/>
          </a:xfrm>
        </p:spPr>
        <p:txBody>
          <a:bodyPr>
            <a:normAutofit/>
          </a:bodyPr>
          <a:lstStyle/>
          <a:p>
            <a:r>
              <a:rPr lang="en-US" dirty="0"/>
              <a:t>Administrative Matters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A63F42A-D648-BAC5-0939-FD1A2167DD5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10"/>
            <a:ext cx="12191980" cy="4558420"/>
          </a:xfrm>
          <a:custGeom>
            <a:avLst/>
            <a:gdLst/>
            <a:ahLst/>
            <a:cxnLst/>
            <a:rect l="l" t="t" r="r" b="b"/>
            <a:pathLst>
              <a:path w="12188952" h="4558430">
                <a:moveTo>
                  <a:pt x="6789701" y="4490221"/>
                </a:moveTo>
                <a:lnTo>
                  <a:pt x="6788702" y="4490299"/>
                </a:lnTo>
                <a:lnTo>
                  <a:pt x="6788476" y="4490833"/>
                </a:lnTo>
                <a:close/>
                <a:moveTo>
                  <a:pt x="0" y="0"/>
                </a:moveTo>
                <a:lnTo>
                  <a:pt x="12188952" y="0"/>
                </a:lnTo>
                <a:lnTo>
                  <a:pt x="12188952" y="3596895"/>
                </a:lnTo>
                <a:lnTo>
                  <a:pt x="12061096" y="3635026"/>
                </a:lnTo>
                <a:cubicBezTo>
                  <a:pt x="11933500" y="3671240"/>
                  <a:pt x="11805390" y="3705769"/>
                  <a:pt x="11676800" y="3738601"/>
                </a:cubicBezTo>
                <a:cubicBezTo>
                  <a:pt x="11262789" y="3846108"/>
                  <a:pt x="10845343" y="3939710"/>
                  <a:pt x="10425355" y="4022140"/>
                </a:cubicBezTo>
                <a:cubicBezTo>
                  <a:pt x="10092810" y="4087351"/>
                  <a:pt x="9759033" y="4145748"/>
                  <a:pt x="9424022" y="4197302"/>
                </a:cubicBezTo>
                <a:cubicBezTo>
                  <a:pt x="9102997" y="4246959"/>
                  <a:pt x="8781133" y="4291526"/>
                  <a:pt x="8458419" y="4331003"/>
                </a:cubicBezTo>
                <a:cubicBezTo>
                  <a:pt x="8211360" y="4361169"/>
                  <a:pt x="7963792" y="4386742"/>
                  <a:pt x="7715970" y="4410950"/>
                </a:cubicBezTo>
                <a:lnTo>
                  <a:pt x="6951716" y="4476730"/>
                </a:lnTo>
                <a:lnTo>
                  <a:pt x="6936303" y="4478801"/>
                </a:lnTo>
                <a:lnTo>
                  <a:pt x="6790448" y="4490162"/>
                </a:lnTo>
                <a:lnTo>
                  <a:pt x="6799941" y="4491982"/>
                </a:lnTo>
                <a:cubicBezTo>
                  <a:pt x="6811623" y="4492448"/>
                  <a:pt x="6823734" y="4490275"/>
                  <a:pt x="6835432" y="4490275"/>
                </a:cubicBezTo>
                <a:cubicBezTo>
                  <a:pt x="6851580" y="4490275"/>
                  <a:pt x="6867729" y="4487668"/>
                  <a:pt x="6884003" y="4487297"/>
                </a:cubicBezTo>
                <a:cubicBezTo>
                  <a:pt x="7115805" y="4481835"/>
                  <a:pt x="7347351" y="4469668"/>
                  <a:pt x="7578771" y="4454770"/>
                </a:cubicBezTo>
                <a:cubicBezTo>
                  <a:pt x="7927552" y="4432302"/>
                  <a:pt x="8276080" y="4404123"/>
                  <a:pt x="8623845" y="4367873"/>
                </a:cubicBezTo>
                <a:cubicBezTo>
                  <a:pt x="8909939" y="4338575"/>
                  <a:pt x="9195310" y="4303940"/>
                  <a:pt x="9479970" y="4263967"/>
                </a:cubicBezTo>
                <a:cubicBezTo>
                  <a:pt x="9864901" y="4209593"/>
                  <a:pt x="10248014" y="4144879"/>
                  <a:pt x="10629308" y="4069810"/>
                </a:cubicBezTo>
                <a:cubicBezTo>
                  <a:pt x="11090114" y="3978690"/>
                  <a:pt x="11546975" y="3871184"/>
                  <a:pt x="11998498" y="3743816"/>
                </a:cubicBezTo>
                <a:lnTo>
                  <a:pt x="12188952" y="3687715"/>
                </a:lnTo>
                <a:lnTo>
                  <a:pt x="12188952" y="3742439"/>
                </a:lnTo>
                <a:lnTo>
                  <a:pt x="11829257" y="3846853"/>
                </a:lnTo>
                <a:cubicBezTo>
                  <a:pt x="11534769" y="3926550"/>
                  <a:pt x="11238120" y="3997436"/>
                  <a:pt x="10939183" y="4061368"/>
                </a:cubicBezTo>
                <a:cubicBezTo>
                  <a:pt x="10622824" y="4129150"/>
                  <a:pt x="10304941" y="4189147"/>
                  <a:pt x="9985530" y="4241373"/>
                </a:cubicBezTo>
                <a:cubicBezTo>
                  <a:pt x="9720036" y="4284822"/>
                  <a:pt x="9453814" y="4323467"/>
                  <a:pt x="9186882" y="4357320"/>
                </a:cubicBezTo>
                <a:cubicBezTo>
                  <a:pt x="8984197" y="4382894"/>
                  <a:pt x="8781514" y="4406977"/>
                  <a:pt x="8578198" y="4426839"/>
                </a:cubicBezTo>
                <a:cubicBezTo>
                  <a:pt x="8340547" y="4449559"/>
                  <a:pt x="8102644" y="4471034"/>
                  <a:pt x="7864358" y="4488290"/>
                </a:cubicBezTo>
                <a:cubicBezTo>
                  <a:pt x="7554994" y="4510634"/>
                  <a:pt x="7245502" y="4528512"/>
                  <a:pt x="6935502" y="4539684"/>
                </a:cubicBezTo>
                <a:cubicBezTo>
                  <a:pt x="6782917" y="4545147"/>
                  <a:pt x="6630334" y="4548995"/>
                  <a:pt x="6477750" y="4553587"/>
                </a:cubicBezTo>
                <a:cubicBezTo>
                  <a:pt x="6439195" y="4551503"/>
                  <a:pt x="6400529" y="4553128"/>
                  <a:pt x="6362294" y="4558430"/>
                </a:cubicBezTo>
                <a:lnTo>
                  <a:pt x="6057129" y="4558430"/>
                </a:lnTo>
                <a:lnTo>
                  <a:pt x="5977784" y="4553836"/>
                </a:lnTo>
                <a:cubicBezTo>
                  <a:pt x="5740261" y="4541423"/>
                  <a:pt x="5502739" y="4527644"/>
                  <a:pt x="5265087" y="4517587"/>
                </a:cubicBezTo>
                <a:cubicBezTo>
                  <a:pt x="4958267" y="4505171"/>
                  <a:pt x="4651826" y="4484691"/>
                  <a:pt x="4346277" y="4455517"/>
                </a:cubicBezTo>
                <a:cubicBezTo>
                  <a:pt x="4021654" y="4424605"/>
                  <a:pt x="3697795" y="4389970"/>
                  <a:pt x="3373045" y="4356948"/>
                </a:cubicBezTo>
                <a:cubicBezTo>
                  <a:pt x="3035412" y="4322686"/>
                  <a:pt x="2698456" y="4283047"/>
                  <a:pt x="2362173" y="4238021"/>
                </a:cubicBezTo>
                <a:cubicBezTo>
                  <a:pt x="1984692" y="4187868"/>
                  <a:pt x="1608364" y="4130142"/>
                  <a:pt x="1233177" y="4064845"/>
                </a:cubicBezTo>
                <a:cubicBezTo>
                  <a:pt x="842181" y="3996132"/>
                  <a:pt x="453758" y="3917644"/>
                  <a:pt x="68500" y="3825138"/>
                </a:cubicBezTo>
                <a:lnTo>
                  <a:pt x="0" y="3807783"/>
                </a:lnTo>
                <a:lnTo>
                  <a:pt x="0" y="3751294"/>
                </a:lnTo>
                <a:lnTo>
                  <a:pt x="72441" y="3770071"/>
                </a:lnTo>
                <a:cubicBezTo>
                  <a:pt x="247961" y="3812249"/>
                  <a:pt x="424164" y="3851509"/>
                  <a:pt x="600716" y="3888441"/>
                </a:cubicBezTo>
                <a:cubicBezTo>
                  <a:pt x="988279" y="3969255"/>
                  <a:pt x="1378133" y="4038153"/>
                  <a:pt x="1769512" y="4098609"/>
                </a:cubicBezTo>
                <a:cubicBezTo>
                  <a:pt x="2052426" y="4142185"/>
                  <a:pt x="2335725" y="4182282"/>
                  <a:pt x="2613554" y="4215551"/>
                </a:cubicBezTo>
                <a:cubicBezTo>
                  <a:pt x="2605544" y="4218158"/>
                  <a:pt x="2594611" y="4208102"/>
                  <a:pt x="2581134" y="4205620"/>
                </a:cubicBezTo>
                <a:cubicBezTo>
                  <a:pt x="2087178" y="4113668"/>
                  <a:pt x="1597684" y="4002775"/>
                  <a:pt x="1112635" y="3872923"/>
                </a:cubicBezTo>
                <a:cubicBezTo>
                  <a:pt x="880453" y="3810852"/>
                  <a:pt x="649713" y="3744374"/>
                  <a:pt x="420412" y="3673490"/>
                </a:cubicBezTo>
                <a:lnTo>
                  <a:pt x="0" y="3534573"/>
                </a:lnTo>
                <a:close/>
              </a:path>
            </a:pathLst>
          </a:custGeom>
        </p:spPr>
      </p:pic>
      <p:sp>
        <p:nvSpPr>
          <p:cNvPr id="12" name="sketch line">
            <a:extLst>
              <a:ext uri="{FF2B5EF4-FFF2-40B4-BE49-F238E27FC236}">
                <a16:creationId xmlns:a16="http://schemas.microsoft.com/office/drawing/2014/main" id="{3540989C-C7B8-473B-BF87-6F2DA6A900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661305" y="5468206"/>
            <a:ext cx="1371600" cy="18288"/>
          </a:xfrm>
          <a:custGeom>
            <a:avLst/>
            <a:gdLst>
              <a:gd name="connsiteX0" fmla="*/ 0 w 1371600"/>
              <a:gd name="connsiteY0" fmla="*/ 0 h 18288"/>
              <a:gd name="connsiteX1" fmla="*/ 685800 w 1371600"/>
              <a:gd name="connsiteY1" fmla="*/ 0 h 18288"/>
              <a:gd name="connsiteX2" fmla="*/ 1371600 w 1371600"/>
              <a:gd name="connsiteY2" fmla="*/ 0 h 18288"/>
              <a:gd name="connsiteX3" fmla="*/ 1371600 w 1371600"/>
              <a:gd name="connsiteY3" fmla="*/ 18288 h 18288"/>
              <a:gd name="connsiteX4" fmla="*/ 713232 w 1371600"/>
              <a:gd name="connsiteY4" fmla="*/ 18288 h 18288"/>
              <a:gd name="connsiteX5" fmla="*/ 0 w 1371600"/>
              <a:gd name="connsiteY5" fmla="*/ 18288 h 18288"/>
              <a:gd name="connsiteX6" fmla="*/ 0 w 1371600"/>
              <a:gd name="connsiteY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71600" h="18288" fill="none" extrusionOk="0">
                <a:moveTo>
                  <a:pt x="0" y="0"/>
                </a:moveTo>
                <a:cubicBezTo>
                  <a:pt x="247303" y="31625"/>
                  <a:pt x="422310" y="-25629"/>
                  <a:pt x="685800" y="0"/>
                </a:cubicBezTo>
                <a:cubicBezTo>
                  <a:pt x="949290" y="25629"/>
                  <a:pt x="1192357" y="6696"/>
                  <a:pt x="1371600" y="0"/>
                </a:cubicBezTo>
                <a:cubicBezTo>
                  <a:pt x="1371355" y="6649"/>
                  <a:pt x="1371915" y="11310"/>
                  <a:pt x="1371600" y="18288"/>
                </a:cubicBezTo>
                <a:cubicBezTo>
                  <a:pt x="1107995" y="26464"/>
                  <a:pt x="1033361" y="32942"/>
                  <a:pt x="713232" y="18288"/>
                </a:cubicBezTo>
                <a:cubicBezTo>
                  <a:pt x="393103" y="3634"/>
                  <a:pt x="289343" y="43221"/>
                  <a:pt x="0" y="18288"/>
                </a:cubicBezTo>
                <a:cubicBezTo>
                  <a:pt x="-459" y="11562"/>
                  <a:pt x="-31" y="5093"/>
                  <a:pt x="0" y="0"/>
                </a:cubicBezTo>
                <a:close/>
              </a:path>
              <a:path w="1371600" h="18288" stroke="0" extrusionOk="0">
                <a:moveTo>
                  <a:pt x="0" y="0"/>
                </a:moveTo>
                <a:cubicBezTo>
                  <a:pt x="170249" y="-24099"/>
                  <a:pt x="504634" y="14338"/>
                  <a:pt x="644652" y="0"/>
                </a:cubicBezTo>
                <a:cubicBezTo>
                  <a:pt x="784670" y="-14338"/>
                  <a:pt x="1087773" y="8679"/>
                  <a:pt x="1371600" y="0"/>
                </a:cubicBezTo>
                <a:cubicBezTo>
                  <a:pt x="1372456" y="3662"/>
                  <a:pt x="1371030" y="13946"/>
                  <a:pt x="1371600" y="18288"/>
                </a:cubicBezTo>
                <a:cubicBezTo>
                  <a:pt x="1176823" y="-1409"/>
                  <a:pt x="900830" y="9989"/>
                  <a:pt x="713232" y="18288"/>
                </a:cubicBezTo>
                <a:cubicBezTo>
                  <a:pt x="525634" y="26587"/>
                  <a:pt x="282837" y="5724"/>
                  <a:pt x="0" y="18288"/>
                </a:cubicBezTo>
                <a:cubicBezTo>
                  <a:pt x="367" y="13143"/>
                  <a:pt x="-823" y="5844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615697673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8618EB-AFA5-65DF-58FD-90CB82353D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198" y="5286703"/>
            <a:ext cx="6897626" cy="1021060"/>
          </a:xfrm>
        </p:spPr>
        <p:txBody>
          <a:bodyPr anchor="ctr">
            <a:normAutofit fontScale="85000" lnSpcReduction="20000"/>
          </a:bodyPr>
          <a:lstStyle/>
          <a:p>
            <a:r>
              <a:rPr lang="en-US" sz="2200" dirty="0"/>
              <a:t>Roll call/ sign up sheet</a:t>
            </a:r>
          </a:p>
          <a:p>
            <a:r>
              <a:rPr lang="en-US" sz="2200" dirty="0">
                <a:solidFill>
                  <a:srgbClr val="FF0000"/>
                </a:solidFill>
              </a:rPr>
              <a:t>Approval of meeting notes [action] </a:t>
            </a:r>
            <a:r>
              <a:rPr lang="en-US" sz="2200" dirty="0"/>
              <a:t>and consensus on format</a:t>
            </a:r>
          </a:p>
          <a:p>
            <a:r>
              <a:rPr lang="en-US" sz="2200" dirty="0"/>
              <a:t>Confirmation of members and alternates</a:t>
            </a:r>
          </a:p>
          <a:p>
            <a:pPr marL="0" indent="0">
              <a:buNone/>
            </a:pPr>
            <a:endParaRPr lang="en-US" sz="2200" dirty="0"/>
          </a:p>
          <a:p>
            <a:endParaRPr lang="en-US" sz="2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0BA999-8865-FC6B-B3F0-0596C51E0F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8EE7FE50-EF63-4F1C-907E-A06A2B5E8A96}" type="slidenum">
              <a:rPr lang="en-US"/>
              <a:pPr>
                <a:spcAft>
                  <a:spcPts val="600"/>
                </a:spcAft>
              </a:pPr>
              <a:t>3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EA3007E-85C9-54EC-AE00-004DCDCBA5B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78661" y="6259176"/>
            <a:ext cx="2136989" cy="559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10984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DB060F-4F2F-9381-2323-E111E56E58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A652A5-6F5A-CF84-8A6E-F3DFD339E3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014" y="327027"/>
            <a:ext cx="4164011" cy="1307890"/>
          </a:xfrm>
        </p:spPr>
        <p:txBody>
          <a:bodyPr>
            <a:normAutofit/>
          </a:bodyPr>
          <a:lstStyle/>
          <a:p>
            <a:r>
              <a:rPr lang="en-US" sz="3600" dirty="0"/>
              <a:t>Committee Members and Alternates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291A15-43FA-E369-EE4F-7942A567FD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662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8EE7FE50-EF63-4F1C-907E-A06A2B5E8A96}" type="slidenum">
              <a:rPr lang="en-US">
                <a:solidFill>
                  <a:schemeClr val="tx1">
                    <a:lumMod val="75000"/>
                    <a:lumOff val="25000"/>
                  </a:schemeClr>
                </a:solidFill>
              </a:rPr>
              <a:pPr>
                <a:spcAft>
                  <a:spcPts val="600"/>
                </a:spcAft>
              </a:pPr>
              <a:t>4</a:t>
            </a:fld>
            <a:endParaRPr 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961E6312-E1D8-AF64-C134-D1E3640F3E1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5813749"/>
              </p:ext>
            </p:extLst>
          </p:nvPr>
        </p:nvGraphicFramePr>
        <p:xfrm>
          <a:off x="2032000" y="1864503"/>
          <a:ext cx="8127999" cy="3337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3790009416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42597723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11706249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AGENCY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MEMBER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ALTERNATE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964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SJAFCA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Chris Elias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Glenn Prasad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03235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SDWA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John Herrick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Mary Hildebrand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11361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American Rivers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Sarah Puckett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Julia Sullivan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45431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City of Tracy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Ilene Macintire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Robin </a:t>
                      </a:r>
                      <a:r>
                        <a:rPr lang="en-US" dirty="0" err="1"/>
                        <a:t>Kloepfer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89971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RD 2095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Bob Pombo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TBD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86257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RD1,2,544,2089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Nick </a:t>
                      </a:r>
                      <a:r>
                        <a:rPr lang="en-US" dirty="0" err="1"/>
                        <a:t>Mussi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TBD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39262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RD 2058, 1007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Alexis Stevens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Greg Pombo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71619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RD 2062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Susan </a:t>
                      </a:r>
                      <a:r>
                        <a:rPr lang="en-US" dirty="0" err="1"/>
                        <a:t>Dellosso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Ramon Batista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5518791"/>
                  </a:ext>
                </a:extLst>
              </a:tr>
            </a:tbl>
          </a:graphicData>
        </a:graphic>
      </p:graphicFrame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D86480E-EB54-422C-F94A-31909279FF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48871" y="5836940"/>
            <a:ext cx="6897626" cy="1021060"/>
          </a:xfrm>
        </p:spPr>
        <p:txBody>
          <a:bodyPr anchor="ctr">
            <a:normAutofit/>
          </a:bodyPr>
          <a:lstStyle/>
          <a:p>
            <a:r>
              <a:rPr lang="en-US" sz="2200" dirty="0"/>
              <a:t>Please send any changes to Leanne Randall: Leanne.Randall@sjacfa.org</a:t>
            </a:r>
          </a:p>
          <a:p>
            <a:pPr marL="0" indent="0">
              <a:buNone/>
            </a:pPr>
            <a:endParaRPr lang="en-US" sz="2200" dirty="0"/>
          </a:p>
          <a:p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5442908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 descr="An aerial view of a field&#10;&#10;Description automatically generated">
            <a:extLst>
              <a:ext uri="{FF2B5EF4-FFF2-40B4-BE49-F238E27FC236}">
                <a16:creationId xmlns:a16="http://schemas.microsoft.com/office/drawing/2014/main" id="{EBF7FCCF-D685-C84F-D8C1-2C0BCDF00216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3940" b="-33940"/>
          <a:stretch/>
        </p:blipFill>
        <p:spPr/>
      </p:pic>
      <p:pic>
        <p:nvPicPr>
          <p:cNvPr id="7" name="Picture Placeholder 6" descr="A map of a river project&#10;&#10;Description automatically generated">
            <a:extLst>
              <a:ext uri="{FF2B5EF4-FFF2-40B4-BE49-F238E27FC236}">
                <a16:creationId xmlns:a16="http://schemas.microsoft.com/office/drawing/2014/main" id="{0E615C05-D941-4F67-7DD0-7EEEFE3D2840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689" b="-4689"/>
          <a:stretch/>
        </p:blipFill>
        <p:spPr/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8725BB2-1F72-845D-7268-1D91FE51D49F}"/>
              </a:ext>
            </a:extLst>
          </p:cNvPr>
          <p:cNvSpPr txBox="1"/>
          <p:nvPr/>
        </p:nvSpPr>
        <p:spPr>
          <a:xfrm>
            <a:off x="6765472" y="5388429"/>
            <a:ext cx="218258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Photo credit: ESA 2023</a:t>
            </a: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5BC04CF0-19B8-4C76-A49A-50F4EDE267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80999"/>
            <a:ext cx="10972800" cy="2300555"/>
          </a:xfrm>
        </p:spPr>
        <p:txBody>
          <a:bodyPr/>
          <a:lstStyle/>
          <a:p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54585A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Paradise Cut Expansion and South Delta Restoration Project</a:t>
            </a:r>
            <a:br>
              <a:rPr lang="en-US" dirty="0"/>
            </a:br>
            <a:r>
              <a:rPr lang="en-US" sz="1000" dirty="0"/>
              <a:t> </a:t>
            </a:r>
            <a:br>
              <a:rPr lang="en-US" dirty="0"/>
            </a:br>
            <a:r>
              <a:rPr lang="en-US" b="0" dirty="0"/>
              <a:t>Advisory Committee Scoping Meeting</a:t>
            </a:r>
            <a:br>
              <a:rPr lang="en-US" b="0" dirty="0"/>
            </a:br>
            <a:r>
              <a:rPr lang="en-US" b="0" dirty="0">
                <a:cs typeface="Arial"/>
              </a:rPr>
              <a:t>July 1, 2024</a:t>
            </a:r>
            <a:endParaRPr lang="en-US" sz="1600" b="0" dirty="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395509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7ECCFB4-2374-0345-0ECB-DC1BB9B81A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Alternatives</a:t>
            </a:r>
          </a:p>
        </p:txBody>
      </p:sp>
    </p:spTree>
    <p:extLst>
      <p:ext uri="{BB962C8B-B14F-4D97-AF65-F5344CB8AC3E}">
        <p14:creationId xmlns:p14="http://schemas.microsoft.com/office/powerpoint/2010/main" val="28940511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E8BD1C-4C33-71C0-632B-057196174B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dirty="0"/>
              <a:t>2017 CVFPP Update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2ADC410-195D-16F0-FF82-326A8B473D5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09600" y="1219200"/>
            <a:ext cx="5486400" cy="5382659"/>
          </a:xfrm>
        </p:spPr>
        <p:txBody>
          <a:bodyPr/>
          <a:lstStyle/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2000" b="1" dirty="0">
                <a:solidFill>
                  <a:schemeClr val="accent1"/>
                </a:solidFill>
              </a:rPr>
              <a:t>Option M-ag (“CVFPP”)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000" u="sng" dirty="0"/>
              <a:t>Elements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800" dirty="0"/>
              <a:t>New 1,000-foot weir and associated levee setback upstream of the existing Paradise Cut weir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800" dirty="0"/>
              <a:t>New setback levees along Paradise Cut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800" dirty="0"/>
              <a:t>Expansion of the east railroad trestle by 500 feet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000" u="sng" dirty="0"/>
              <a:t>Considerations</a:t>
            </a:r>
            <a:r>
              <a:rPr lang="en-US" sz="2000" dirty="0"/>
              <a:t> 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800" dirty="0"/>
              <a:t>2-foot reduction in peak stage on the San Joaquin River at </a:t>
            </a:r>
            <a:r>
              <a:rPr lang="en-US" sz="1800" dirty="0" err="1"/>
              <a:t>Mossdale</a:t>
            </a:r>
            <a:r>
              <a:rPr lang="en-US" sz="1800" dirty="0"/>
              <a:t> Bridge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800" dirty="0"/>
              <a:t>~500-acre increase in riparian and wetland habitat</a:t>
            </a:r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F5B35ABD-EEA1-CB79-9979-FAEE6A6FE040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7866" b="-37866"/>
          <a:stretch/>
        </p:blipFill>
        <p:spPr/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D00C065-31BE-6B93-5C3D-8B3E915C104F}"/>
              </a:ext>
            </a:extLst>
          </p:cNvPr>
          <p:cNvSpPr txBox="1"/>
          <p:nvPr/>
        </p:nvSpPr>
        <p:spPr>
          <a:xfrm>
            <a:off x="6477000" y="5397307"/>
            <a:ext cx="5715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Source: American Rivers (2019). Conceptual Design Technical Memo: Paradise Cut Expansion Project. April 9, 2019.</a:t>
            </a:r>
          </a:p>
        </p:txBody>
      </p:sp>
    </p:spTree>
    <p:extLst>
      <p:ext uri="{BB962C8B-B14F-4D97-AF65-F5344CB8AC3E}">
        <p14:creationId xmlns:p14="http://schemas.microsoft.com/office/powerpoint/2010/main" val="12733927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1FC952D3-50C7-AAD7-11E6-CD1877F788A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9E8BD1C-4C33-71C0-632B-057196174B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sz="3200" dirty="0"/>
              <a:t>2019 Conceptual Design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2ADC410-195D-16F0-FF82-326A8B473D5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09600" y="1219200"/>
            <a:ext cx="5486400" cy="5382659"/>
          </a:xfrm>
        </p:spPr>
        <p:txBody>
          <a:bodyPr/>
          <a:lstStyle/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2000" b="1" dirty="0">
                <a:solidFill>
                  <a:schemeClr val="accent1"/>
                </a:solidFill>
              </a:rPr>
              <a:t>CVFPP with Dredging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2000" dirty="0"/>
              <a:t>Alters the CVFPP alternative via: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2000" dirty="0"/>
              <a:t>2 vertical feet of dredging along a 5-mile section of Old River and Grant Line Canal</a:t>
            </a:r>
            <a:endParaRPr lang="en-US" sz="1800" dirty="0"/>
          </a:p>
          <a:p>
            <a:pPr marL="0" indent="0">
              <a:lnSpc>
                <a:spcPct val="100000"/>
              </a:lnSpc>
              <a:buNone/>
            </a:pPr>
            <a:r>
              <a:rPr lang="en-US" sz="2000" u="sng" dirty="0"/>
              <a:t>Considerations</a:t>
            </a:r>
            <a:r>
              <a:rPr lang="en-US" sz="2000" dirty="0"/>
              <a:t> </a:t>
            </a:r>
          </a:p>
          <a:p>
            <a:pPr marL="336232" indent="-285750">
              <a:lnSpc>
                <a:spcPct val="100000"/>
              </a:lnSpc>
              <a:spcBef>
                <a:spcPts val="600"/>
              </a:spcBef>
            </a:pPr>
            <a:r>
              <a:rPr lang="en-US" sz="1800" dirty="0"/>
              <a:t>Same flood stage reduction in the San Joaquin River as CVFPP alternative.</a:t>
            </a:r>
          </a:p>
          <a:p>
            <a:pPr marL="336232" indent="-285750">
              <a:lnSpc>
                <a:spcPct val="100000"/>
              </a:lnSpc>
              <a:spcBef>
                <a:spcPts val="600"/>
              </a:spcBef>
            </a:pPr>
            <a:r>
              <a:rPr lang="en-US" sz="1800" dirty="0"/>
              <a:t>Minimal stage reductions in Old River and Grant Line Canal.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D00C065-31BE-6B93-5C3D-8B3E915C104F}"/>
              </a:ext>
            </a:extLst>
          </p:cNvPr>
          <p:cNvSpPr txBox="1"/>
          <p:nvPr/>
        </p:nvSpPr>
        <p:spPr>
          <a:xfrm>
            <a:off x="6477000" y="5397307"/>
            <a:ext cx="5715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Source: American Rivers (2019). Conceptual Design Technical Memo: Paradise Cut Expansion Project. April 9, 2019.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EFE5755-C2F6-6FDD-EA49-55CBF2BA37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6999" y="1467292"/>
            <a:ext cx="5714999" cy="3869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0919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E8BD1C-4C33-71C0-632B-057196174B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dirty="0"/>
              <a:t>2019 Conceptual Design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2ADC410-195D-16F0-FF82-326A8B473D5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09600" y="1342176"/>
            <a:ext cx="5486400" cy="5515824"/>
          </a:xfrm>
        </p:spPr>
        <p:txBody>
          <a:bodyPr/>
          <a:lstStyle/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2000" b="1" dirty="0">
                <a:solidFill>
                  <a:schemeClr val="accent1"/>
                </a:solidFill>
              </a:rPr>
              <a:t>Modified CVFPP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2000" dirty="0"/>
              <a:t>Alters the CVFPP with Dredging alternative via: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800" dirty="0"/>
              <a:t>Realignment of the River Island levee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800" dirty="0"/>
              <a:t>Reduction of the setback levee at </a:t>
            </a:r>
            <a:r>
              <a:rPr lang="en-US" sz="1800" dirty="0" err="1"/>
              <a:t>Kisst</a:t>
            </a:r>
            <a:r>
              <a:rPr lang="en-US" sz="1800" dirty="0"/>
              <a:t> Dairy to avoid costs and impact of moving a dairy facility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800" dirty="0"/>
              <a:t>Elimination of the setback levee at Bend 16</a:t>
            </a:r>
          </a:p>
          <a:p>
            <a:pPr marL="50482" indent="0">
              <a:lnSpc>
                <a:spcPct val="100000"/>
              </a:lnSpc>
              <a:buNone/>
            </a:pPr>
            <a:r>
              <a:rPr lang="en-US" sz="2000" u="sng" dirty="0"/>
              <a:t>Considerations</a:t>
            </a:r>
            <a:endParaRPr lang="en-US" sz="2000" dirty="0"/>
          </a:p>
          <a:p>
            <a:pPr marL="336232" indent="-285750">
              <a:lnSpc>
                <a:spcPct val="100000"/>
              </a:lnSpc>
              <a:spcBef>
                <a:spcPts val="600"/>
              </a:spcBef>
            </a:pPr>
            <a:r>
              <a:rPr lang="en-US" sz="1800" dirty="0"/>
              <a:t>Same flood stage reduction in the San Joaquin River as CVFPP alternative.</a:t>
            </a:r>
          </a:p>
          <a:p>
            <a:pPr marL="336232" indent="-285750">
              <a:lnSpc>
                <a:spcPct val="100000"/>
              </a:lnSpc>
              <a:spcBef>
                <a:spcPts val="600"/>
              </a:spcBef>
            </a:pPr>
            <a:r>
              <a:rPr lang="en-US" sz="1800" dirty="0"/>
              <a:t>Minimal stage reductions in Old River and Grant Line Canal</a:t>
            </a:r>
          </a:p>
          <a:p>
            <a:pPr marL="336232" indent="-285750">
              <a:lnSpc>
                <a:spcPct val="100000"/>
              </a:lnSpc>
              <a:spcBef>
                <a:spcPts val="600"/>
              </a:spcBef>
            </a:pPr>
            <a:r>
              <a:rPr lang="en-US" sz="1800" dirty="0"/>
              <a:t>Increases flood stage within Paradise Cut by up to 3.5 inches</a:t>
            </a:r>
          </a:p>
          <a:p>
            <a:endParaRPr lang="en-US" dirty="0"/>
          </a:p>
        </p:txBody>
      </p:sp>
      <p:pic>
        <p:nvPicPr>
          <p:cNvPr id="6" name="Picture Placeholder 5" descr="A map of a road with a few roads&#10;&#10;Description automatically generated with medium confidence">
            <a:extLst>
              <a:ext uri="{FF2B5EF4-FFF2-40B4-BE49-F238E27FC236}">
                <a16:creationId xmlns:a16="http://schemas.microsoft.com/office/drawing/2014/main" id="{F5B35ABD-EEA1-CB79-9979-FAEE6A6FE040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7376" b="-37376"/>
          <a:stretch/>
        </p:blipFill>
        <p:spPr/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835A9A0-21FD-3F1B-C060-51903A8B1972}"/>
              </a:ext>
            </a:extLst>
          </p:cNvPr>
          <p:cNvSpPr txBox="1"/>
          <p:nvPr/>
        </p:nvSpPr>
        <p:spPr>
          <a:xfrm>
            <a:off x="6477000" y="5397307"/>
            <a:ext cx="5715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Source: American Rivers (2019). Conceptual Design Technical Memo: Paradise Cut Expansion Project. April 9, 2019.</a:t>
            </a:r>
          </a:p>
        </p:txBody>
      </p:sp>
    </p:spTree>
    <p:extLst>
      <p:ext uri="{BB962C8B-B14F-4D97-AF65-F5344CB8AC3E}">
        <p14:creationId xmlns:p14="http://schemas.microsoft.com/office/powerpoint/2010/main" val="22184923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5">
            <a:extLst>
              <a:ext uri="{FF2B5EF4-FFF2-40B4-BE49-F238E27FC236}">
                <a16:creationId xmlns:a16="http://schemas.microsoft.com/office/drawing/2014/main" id="{DFFC5BA6-FAF5-8FB9-CB43-09C9B8AD108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7376" b="-37376"/>
          <a:stretch/>
        </p:blipFill>
        <p:spPr>
          <a:xfrm>
            <a:off x="6477000" y="0"/>
            <a:ext cx="5715000" cy="6858000"/>
          </a:xfrm>
          <a:prstGeom prst="rect">
            <a:avLst/>
          </a:prstGeom>
          <a:solidFill>
            <a:schemeClr val="tx2"/>
          </a:solidFill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9E8BD1C-4C33-71C0-632B-057196174B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dirty="0"/>
              <a:t>2019 Conceptual Design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2ADC410-195D-16F0-FF82-326A8B473D5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09600" y="1342176"/>
            <a:ext cx="5486400" cy="5515824"/>
          </a:xfrm>
        </p:spPr>
        <p:txBody>
          <a:bodyPr/>
          <a:lstStyle/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2000" b="1" dirty="0">
                <a:solidFill>
                  <a:schemeClr val="accent1"/>
                </a:solidFill>
              </a:rPr>
              <a:t>Minimum Viable Project (MVP)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2000" dirty="0"/>
              <a:t>Alters the Modified CVFPP alternative via: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800" dirty="0"/>
              <a:t>Elimination of the setback levee south of Deuel Vocational Institute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800" dirty="0"/>
              <a:t>Reduction of east railroad expansion to 250 feet</a:t>
            </a:r>
          </a:p>
          <a:p>
            <a:pPr marL="50482" indent="0">
              <a:lnSpc>
                <a:spcPct val="100000"/>
              </a:lnSpc>
              <a:buNone/>
            </a:pPr>
            <a:r>
              <a:rPr lang="en-US" sz="2000" u="sng" dirty="0"/>
              <a:t>Considerations</a:t>
            </a:r>
            <a:endParaRPr lang="en-US" sz="2000" dirty="0"/>
          </a:p>
          <a:p>
            <a:pPr marL="336232" indent="-285750">
              <a:lnSpc>
                <a:spcPct val="100000"/>
              </a:lnSpc>
              <a:spcBef>
                <a:spcPts val="600"/>
              </a:spcBef>
            </a:pPr>
            <a:r>
              <a:rPr lang="en-US" sz="1800" dirty="0"/>
              <a:t>Same flood stage reduction in the San Joaquin River as CVFPP and Modified CVFPP</a:t>
            </a:r>
          </a:p>
          <a:p>
            <a:pPr marL="336232" indent="-285750">
              <a:lnSpc>
                <a:spcPct val="100000"/>
              </a:lnSpc>
              <a:spcBef>
                <a:spcPts val="600"/>
              </a:spcBef>
            </a:pPr>
            <a:r>
              <a:rPr lang="en-US" sz="1800" dirty="0"/>
              <a:t>Equivalent or smaller downstream hydraulic impacts on Paradise Cut, Old River, and Grant Line Canal (relative to Modified CVFPP)</a:t>
            </a:r>
          </a:p>
          <a:p>
            <a:pPr marL="336232" indent="-285750">
              <a:lnSpc>
                <a:spcPct val="100000"/>
              </a:lnSpc>
              <a:spcBef>
                <a:spcPts val="600"/>
              </a:spcBef>
            </a:pPr>
            <a:r>
              <a:rPr lang="en-US" sz="1800" dirty="0"/>
              <a:t>Presumed to cost less than CVFPP and Modified CVFPP by halving railroad trestle expansion and reducing levee setbacks by 1.5 miles</a:t>
            </a:r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835A9A0-21FD-3F1B-C060-51903A8B1972}"/>
              </a:ext>
            </a:extLst>
          </p:cNvPr>
          <p:cNvSpPr txBox="1"/>
          <p:nvPr/>
        </p:nvSpPr>
        <p:spPr>
          <a:xfrm>
            <a:off x="6477000" y="5397307"/>
            <a:ext cx="5715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Source: American Rivers (2019). Conceptual Design Technical Memo: Paradise Cut Expansion Project. April 9, 2019.</a:t>
            </a:r>
          </a:p>
        </p:txBody>
      </p:sp>
    </p:spTree>
    <p:extLst>
      <p:ext uri="{BB962C8B-B14F-4D97-AF65-F5344CB8AC3E}">
        <p14:creationId xmlns:p14="http://schemas.microsoft.com/office/powerpoint/2010/main" val="18890478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0985625D-8266-AFA8-67CE-207280D6EF3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0307C75-CD85-1DB6-7F62-B4348C9DF1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7000" y="1538217"/>
            <a:ext cx="5715000" cy="386195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9E8BD1C-4C33-71C0-632B-057196174B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dirty="0"/>
              <a:t>2019 Conceptual Design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2ADC410-195D-16F0-FF82-326A8B473D5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09600" y="1342176"/>
            <a:ext cx="5486400" cy="5515824"/>
          </a:xfrm>
        </p:spPr>
        <p:txBody>
          <a:bodyPr/>
          <a:lstStyle/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2000" b="1" dirty="0">
                <a:solidFill>
                  <a:schemeClr val="accent1"/>
                </a:solidFill>
              </a:rPr>
              <a:t>Potential Maximum Project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2000" dirty="0"/>
              <a:t>Alters the Modified CVFPP alternative via: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800" dirty="0"/>
              <a:t>Inclusion of setback levees at </a:t>
            </a:r>
            <a:r>
              <a:rPr lang="en-US" sz="1800" dirty="0" err="1"/>
              <a:t>Kisst</a:t>
            </a:r>
            <a:r>
              <a:rPr lang="en-US" sz="1800" dirty="0"/>
              <a:t> Dairy and Bend 16, and new downstream setback levee</a:t>
            </a:r>
          </a:p>
          <a:p>
            <a:pPr marL="232738" indent="-182245">
              <a:lnSpc>
                <a:spcPct val="100000"/>
              </a:lnSpc>
              <a:spcBef>
                <a:spcPts val="600"/>
              </a:spcBef>
            </a:pPr>
            <a:r>
              <a:rPr lang="en-US" sz="1800" dirty="0"/>
              <a:t>Expansion of openings under I-5, I-205, and west railroad trestle by 500 feet</a:t>
            </a:r>
            <a:endParaRPr lang="en-US" sz="1800" dirty="0">
              <a:cs typeface="Arial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800" dirty="0"/>
              <a:t>Expansion of upper weir opening to 2,000 feet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800" dirty="0"/>
              <a:t>No setback levee at Duel Vocational Institute</a:t>
            </a:r>
          </a:p>
          <a:p>
            <a:pPr marL="50482" indent="0">
              <a:lnSpc>
                <a:spcPct val="100000"/>
              </a:lnSpc>
              <a:buNone/>
            </a:pPr>
            <a:r>
              <a:rPr lang="en-US" sz="2000" u="sng" dirty="0"/>
              <a:t>Considerations</a:t>
            </a:r>
            <a:endParaRPr lang="en-US" sz="2000" dirty="0"/>
          </a:p>
          <a:p>
            <a:pPr marL="336232" indent="-285750">
              <a:lnSpc>
                <a:spcPct val="100000"/>
              </a:lnSpc>
              <a:spcBef>
                <a:spcPts val="600"/>
              </a:spcBef>
            </a:pPr>
            <a:r>
              <a:rPr lang="en-US" sz="1800" dirty="0"/>
              <a:t>Reduces flood stages on the San Joaquin River relative to other alternatives</a:t>
            </a:r>
          </a:p>
          <a:p>
            <a:pPr marL="336232" indent="-285750">
              <a:lnSpc>
                <a:spcPct val="100000"/>
              </a:lnSpc>
              <a:spcBef>
                <a:spcPts val="600"/>
              </a:spcBef>
            </a:pPr>
            <a:r>
              <a:rPr lang="en-US" sz="1800" dirty="0"/>
              <a:t>Upstream of crossings, reduces flood stages on Paradise Cut relative to the MVP; increases flood stages on Old River and Grant Line Canal</a:t>
            </a:r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835A9A0-21FD-3F1B-C060-51903A8B1972}"/>
              </a:ext>
            </a:extLst>
          </p:cNvPr>
          <p:cNvSpPr txBox="1"/>
          <p:nvPr/>
        </p:nvSpPr>
        <p:spPr>
          <a:xfrm>
            <a:off x="6477000" y="5397307"/>
            <a:ext cx="5715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Source: American Rivers (2019). Conceptual Design Technical Memo: Paradise Cut Expansion Project. April 9, 2019.</a:t>
            </a:r>
          </a:p>
        </p:txBody>
      </p:sp>
    </p:spTree>
    <p:extLst>
      <p:ext uri="{BB962C8B-B14F-4D97-AF65-F5344CB8AC3E}">
        <p14:creationId xmlns:p14="http://schemas.microsoft.com/office/powerpoint/2010/main" val="34123252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0985625D-8266-AFA8-67CE-207280D6EF3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9E8BD1C-4C33-71C0-632B-057196174B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dirty="0"/>
              <a:t>2021 Anchor Report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2ADC410-195D-16F0-FF82-326A8B473D5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09600" y="1342176"/>
            <a:ext cx="5486400" cy="5515824"/>
          </a:xfrm>
        </p:spPr>
        <p:txBody>
          <a:bodyPr/>
          <a:lstStyle/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2000" b="1" dirty="0">
                <a:solidFill>
                  <a:schemeClr val="accent1"/>
                </a:solidFill>
              </a:rPr>
              <a:t>Additional Channel Restoration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2000" dirty="0"/>
              <a:t>Alters the Minimum Viable Project alternative via: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Up to 25 miles of dredging, in depths ranging from 6 to 8 feet, to restore South Delta channels to their deepest historical elevations</a:t>
            </a:r>
          </a:p>
          <a:p>
            <a:pPr lvl="1">
              <a:lnSpc>
                <a:spcPct val="100000"/>
              </a:lnSpc>
            </a:pPr>
            <a:r>
              <a:rPr lang="en-US" sz="1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Old River</a:t>
            </a:r>
          </a:p>
          <a:p>
            <a:pPr lvl="1">
              <a:lnSpc>
                <a:spcPct val="100000"/>
              </a:lnSpc>
            </a:pPr>
            <a:r>
              <a:rPr lang="en-US" sz="1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Middle River</a:t>
            </a:r>
          </a:p>
          <a:p>
            <a:pPr lvl="1">
              <a:lnSpc>
                <a:spcPct val="100000"/>
              </a:lnSpc>
            </a:pPr>
            <a:r>
              <a:rPr lang="en-US" sz="1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Fabian &amp; Bell Canal</a:t>
            </a:r>
          </a:p>
          <a:p>
            <a:pPr lvl="1">
              <a:lnSpc>
                <a:spcPct val="100000"/>
              </a:lnSpc>
            </a:pPr>
            <a:r>
              <a:rPr lang="en-US" sz="1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Tom Paine Slough </a:t>
            </a:r>
          </a:p>
          <a:p>
            <a:pPr lvl="1">
              <a:lnSpc>
                <a:spcPct val="100000"/>
              </a:lnSpc>
            </a:pPr>
            <a:r>
              <a:rPr lang="en-US" sz="1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Paradise Cut</a:t>
            </a:r>
            <a:endParaRPr lang="en-US" sz="1400" dirty="0"/>
          </a:p>
          <a:p>
            <a:pPr marL="50482" indent="0">
              <a:lnSpc>
                <a:spcPct val="100000"/>
              </a:lnSpc>
              <a:buNone/>
            </a:pPr>
            <a:r>
              <a:rPr lang="en-US" sz="2000" u="sng" dirty="0"/>
              <a:t>Considerations</a:t>
            </a:r>
            <a:endParaRPr lang="en-US" sz="2000" dirty="0"/>
          </a:p>
          <a:p>
            <a:pPr marL="336232" indent="-285750">
              <a:lnSpc>
                <a:spcPct val="100000"/>
              </a:lnSpc>
              <a:spcBef>
                <a:spcPts val="600"/>
              </a:spcBef>
            </a:pPr>
            <a:r>
              <a:rPr lang="en-US" sz="1800" dirty="0"/>
              <a:t>Further data, modeling, and studies needed to understand potential effects</a:t>
            </a:r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835A9A0-21FD-3F1B-C060-51903A8B1972}"/>
              </a:ext>
            </a:extLst>
          </p:cNvPr>
          <p:cNvSpPr txBox="1"/>
          <p:nvPr/>
        </p:nvSpPr>
        <p:spPr>
          <a:xfrm>
            <a:off x="6477000" y="5397307"/>
            <a:ext cx="5715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Source: San Joaquin County RCD (2023). Proposed Strategies to Address Concerns of Landowners and Reclamation</a:t>
            </a:r>
          </a:p>
          <a:p>
            <a:r>
              <a:rPr lang="en-US" sz="800" dirty="0">
                <a:solidFill>
                  <a:schemeClr val="bg1"/>
                </a:solidFill>
              </a:rPr>
              <a:t>Districts Downstream of the Paradise Cut Expansion and South Delta Restoration Project. May 4, 2023.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B1EFCDA-B464-B525-914C-FF6203755E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7000" y="1027992"/>
            <a:ext cx="5715000" cy="4369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63452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11D1FA-9120-5737-6D93-37A0C0816E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Topic for Discussion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19093C-A53D-D440-ED6A-5334A5A497A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marL="0" indent="0">
              <a:buNone/>
            </a:pPr>
            <a:r>
              <a:rPr lang="en-US" dirty="0"/>
              <a:t>Would it be beneficial to evaluate other alternatives or develop variations of the four alternatives considered?</a:t>
            </a:r>
          </a:p>
          <a:p>
            <a:pPr marL="0" indent="0">
              <a:buNone/>
            </a:pPr>
            <a:endParaRPr lang="en-US" dirty="0">
              <a:cs typeface="Arial" panose="020B0604020202020204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F75F355-E4C9-828C-5B5F-92B8F660D3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0366" y="3761013"/>
            <a:ext cx="2531267" cy="1991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00583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7ECCFB4-2374-0345-0ECB-DC1BB9B81A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Critical Feasibility Issues</a:t>
            </a:r>
          </a:p>
        </p:txBody>
      </p:sp>
    </p:spTree>
    <p:extLst>
      <p:ext uri="{BB962C8B-B14F-4D97-AF65-F5344CB8AC3E}">
        <p14:creationId xmlns:p14="http://schemas.microsoft.com/office/powerpoint/2010/main" val="18867255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3D296C-16FB-0071-9A5C-836D6BB19C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Arial"/>
              </a:rPr>
              <a:t>Critical Feasibility Issues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10A9B0-2970-4831-D31C-A5D72B54117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marL="232410" indent="-182245">
              <a:lnSpc>
                <a:spcPct val="100000"/>
              </a:lnSpc>
              <a:spcBef>
                <a:spcPts val="600"/>
              </a:spcBef>
            </a:pPr>
            <a:r>
              <a:rPr lang="en-US" sz="2200" dirty="0">
                <a:ea typeface="+mj-lt"/>
                <a:cs typeface="+mj-lt"/>
              </a:rPr>
              <a:t>Conflicts with existing easements and land acquisition </a:t>
            </a:r>
            <a:endParaRPr lang="en-US"/>
          </a:p>
          <a:p>
            <a:pPr marL="232410" indent="-182245">
              <a:lnSpc>
                <a:spcPct val="100000"/>
              </a:lnSpc>
              <a:spcBef>
                <a:spcPts val="600"/>
              </a:spcBef>
            </a:pPr>
            <a:r>
              <a:rPr lang="en-US" sz="2200" dirty="0">
                <a:ea typeface="+mj-lt"/>
                <a:cs typeface="+mj-lt"/>
              </a:rPr>
              <a:t>Extent and cost of dredging </a:t>
            </a:r>
            <a:endParaRPr lang="en-US" sz="2800" dirty="0">
              <a:cs typeface="Arial" panose="020B0604020202020204"/>
            </a:endParaRPr>
          </a:p>
          <a:p>
            <a:pPr marL="232410" indent="-182245">
              <a:lnSpc>
                <a:spcPct val="100000"/>
              </a:lnSpc>
              <a:spcBef>
                <a:spcPts val="600"/>
              </a:spcBef>
            </a:pPr>
            <a:r>
              <a:rPr lang="en-US" sz="2200" dirty="0">
                <a:ea typeface="+mj-lt"/>
                <a:cs typeface="+mj-lt"/>
              </a:rPr>
              <a:t>Extent and cost of downstream hydraulic mitigation</a:t>
            </a:r>
            <a:endParaRPr lang="en-US" sz="2800" dirty="0">
              <a:cs typeface="Arial" panose="020B0604020202020204"/>
            </a:endParaRPr>
          </a:p>
          <a:p>
            <a:pPr marL="232410" indent="-182245">
              <a:lnSpc>
                <a:spcPct val="100000"/>
              </a:lnSpc>
              <a:spcBef>
                <a:spcPts val="600"/>
              </a:spcBef>
            </a:pPr>
            <a:r>
              <a:rPr lang="en-US" sz="2200" dirty="0">
                <a:ea typeface="+mj-lt"/>
                <a:cs typeface="+mj-lt"/>
              </a:rPr>
              <a:t>Cost of railroad bridge expansion</a:t>
            </a:r>
            <a:endParaRPr lang="en-US" sz="2800" dirty="0">
              <a:cs typeface="Arial" panose="020B0604020202020204"/>
            </a:endParaRPr>
          </a:p>
          <a:p>
            <a:pPr marL="232410" indent="-182245">
              <a:lnSpc>
                <a:spcPct val="100000"/>
              </a:lnSpc>
              <a:spcBef>
                <a:spcPts val="600"/>
              </a:spcBef>
            </a:pPr>
            <a:r>
              <a:rPr lang="en-US" sz="2200" dirty="0">
                <a:ea typeface="+mj-lt"/>
                <a:cs typeface="+mj-lt"/>
              </a:rPr>
              <a:t>Juvenile fish migration over the expanded weir</a:t>
            </a:r>
          </a:p>
          <a:p>
            <a:pPr marL="232410" indent="-182245">
              <a:lnSpc>
                <a:spcPct val="100000"/>
              </a:lnSpc>
              <a:spcBef>
                <a:spcPts val="600"/>
              </a:spcBef>
            </a:pPr>
            <a:r>
              <a:rPr lang="en-US" sz="2200" dirty="0">
                <a:ea typeface="+mj-lt"/>
                <a:cs typeface="+mj-lt"/>
              </a:rPr>
              <a:t>Maintainability</a:t>
            </a:r>
            <a:endParaRPr lang="en-US" dirty="0">
              <a:ea typeface="+mj-lt"/>
              <a:cs typeface="+mj-lt"/>
            </a:endParaRPr>
          </a:p>
          <a:p>
            <a:pPr marL="233045" indent="-233045"/>
            <a:endParaRPr lang="en-US" sz="1600" dirty="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463639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11D1FA-9120-5737-6D93-37A0C0816E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Topic for Discussion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19093C-A53D-D440-ED6A-5334A5A497A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marL="0" indent="0">
              <a:buNone/>
            </a:pPr>
            <a:r>
              <a:rPr lang="en-US" dirty="0"/>
              <a:t>Are there other critical issues that have not yet been identified that need to be resolved?</a:t>
            </a:r>
            <a:endParaRPr lang="en-US" dirty="0">
              <a:cs typeface="Arial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F75F355-E4C9-828C-5B5F-92B8F660D3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0366" y="3761013"/>
            <a:ext cx="2531267" cy="1991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09981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7ECCFB4-2374-0345-0ECB-DC1BB9B81A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Other Issues to be Addressed</a:t>
            </a:r>
          </a:p>
        </p:txBody>
      </p:sp>
    </p:spTree>
    <p:extLst>
      <p:ext uri="{BB962C8B-B14F-4D97-AF65-F5344CB8AC3E}">
        <p14:creationId xmlns:p14="http://schemas.microsoft.com/office/powerpoint/2010/main" val="31939699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86EEC6E-D685-BC5D-DF5B-CEEDB65FC8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Feasibility Study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4545933-7B39-9A4E-50F4-9BD5B7BF01A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i="1" dirty="0"/>
              <a:t>Other considerations to be addressed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7911775-E02A-EC51-20CB-DFC7E762CD3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marL="0" indent="0">
              <a:buNone/>
            </a:pPr>
            <a:r>
              <a:rPr lang="en-US" sz="1800" b="1" dirty="0">
                <a:cs typeface="Arial" panose="020B0604020202020204"/>
              </a:rPr>
              <a:t>Cost and Maintainability</a:t>
            </a:r>
          </a:p>
          <a:p>
            <a:pPr marL="233045" indent="-233045"/>
            <a:r>
              <a:rPr lang="en-US" sz="1800" dirty="0">
                <a:cs typeface="Arial"/>
              </a:rPr>
              <a:t>Operation and maintenance costs</a:t>
            </a:r>
          </a:p>
          <a:p>
            <a:pPr marL="233045" indent="-233045"/>
            <a:r>
              <a:rPr lang="en-US" sz="1800" dirty="0">
                <a:cs typeface="Arial"/>
              </a:rPr>
              <a:t>Capital costs and project financing strategy</a:t>
            </a:r>
            <a:endParaRPr lang="en-US" sz="1800" dirty="0"/>
          </a:p>
          <a:p>
            <a:pPr marL="639752" lvl="1" indent="-233045"/>
            <a:r>
              <a:rPr lang="en-US" sz="1800" dirty="0">
                <a:cs typeface="Arial" panose="020B0604020202020204"/>
              </a:rPr>
              <a:t>Cost of railroad bridge expansion</a:t>
            </a:r>
          </a:p>
          <a:p>
            <a:pPr marL="639752" lvl="1" indent="-233045"/>
            <a:r>
              <a:rPr lang="en-US" sz="1800" dirty="0">
                <a:cs typeface="Arial" panose="020B0604020202020204"/>
              </a:rPr>
              <a:t>Extent and cost of downstream hydraulic mitigation</a:t>
            </a:r>
          </a:p>
          <a:p>
            <a:pPr marL="639752" lvl="1" indent="-233045"/>
            <a:r>
              <a:rPr lang="en-US" sz="1800" dirty="0">
                <a:cs typeface="Arial" panose="020B0604020202020204"/>
              </a:rPr>
              <a:t>Cost of flowage easements</a:t>
            </a:r>
          </a:p>
          <a:p>
            <a:pPr marL="233045" indent="-233045"/>
            <a:r>
              <a:rPr lang="en-US" sz="1800" dirty="0">
                <a:cs typeface="Arial" panose="020B0604020202020204"/>
              </a:rPr>
              <a:t>Retention of access to all pumps and pipelines so that they will be maintained properly in perpetuity</a:t>
            </a:r>
          </a:p>
          <a:p>
            <a:pPr marL="233045" indent="-233045"/>
            <a:r>
              <a:rPr lang="en-US" sz="1800" dirty="0">
                <a:cs typeface="Arial" panose="020B0604020202020204"/>
              </a:rPr>
              <a:t>Assessment of long-term fiscal impact on Reclamation District (RD) 2095, which is where most new flowage easements would need to be obtained</a:t>
            </a:r>
          </a:p>
          <a:p>
            <a:pPr marL="233045" indent="-233045"/>
            <a:r>
              <a:rPr lang="en-US" sz="1800" dirty="0">
                <a:cs typeface="Arial" panose="020B0604020202020204"/>
              </a:rPr>
              <a:t>Repurposing of RD 2095 levee</a:t>
            </a:r>
          </a:p>
          <a:p>
            <a:pPr marL="233045" indent="-233045"/>
            <a:endParaRPr lang="en-US" sz="1800" b="1" dirty="0">
              <a:cs typeface="Arial" panose="020B0604020202020204"/>
            </a:endParaRPr>
          </a:p>
          <a:p>
            <a:pPr marL="233045" indent="-233045"/>
            <a:endParaRPr lang="en-US" sz="1600" dirty="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506538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FE45B2-629B-6750-1090-BFAAA95D10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Arial"/>
              </a:rPr>
              <a:t>Feasibility Study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D492E2-C9C3-3F4E-C1F3-84B0E3A17C7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 vert="horz" lIns="0" tIns="0" rIns="0" bIns="0" rtlCol="0" anchor="t">
            <a:noAutofit/>
          </a:bodyPr>
          <a:lstStyle/>
          <a:p>
            <a:r>
              <a:rPr lang="en-US" i="1" dirty="0">
                <a:cs typeface="Arial"/>
              </a:rPr>
              <a:t>Other considerations to be addressed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0EEC79-8A5B-0888-A856-9E2EF459A74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marL="0" indent="0">
              <a:buNone/>
            </a:pPr>
            <a:r>
              <a:rPr lang="en-US" sz="1800" b="1" dirty="0">
                <a:cs typeface="Arial"/>
              </a:rPr>
              <a:t>Environmental Restoration and Mitigation</a:t>
            </a:r>
            <a:endParaRPr lang="en-US" sz="1800" dirty="0">
              <a:cs typeface="Arial"/>
            </a:endParaRPr>
          </a:p>
          <a:p>
            <a:pPr marL="233045" indent="-233045"/>
            <a:r>
              <a:rPr lang="en-US" sz="1800" dirty="0">
                <a:cs typeface="Arial"/>
              </a:rPr>
              <a:t>Impact avoidance, minimization, and mitigation strategies </a:t>
            </a:r>
          </a:p>
          <a:p>
            <a:pPr marL="233045" indent="-233045"/>
            <a:r>
              <a:rPr lang="en-US" sz="1800" dirty="0">
                <a:cs typeface="Arial"/>
              </a:rPr>
              <a:t>Consideration of additional restoration activities within or near project footprint </a:t>
            </a:r>
          </a:p>
          <a:p>
            <a:pPr marL="233045" indent="-233045"/>
            <a:r>
              <a:rPr lang="en-US" sz="1800" dirty="0">
                <a:cs typeface="Arial"/>
              </a:rPr>
              <a:t>Consideration of fish and flow impacts from SWP/CVP export pumps in engineering and restoration designs</a:t>
            </a:r>
          </a:p>
          <a:p>
            <a:pPr marL="233045" indent="-233045"/>
            <a:r>
              <a:rPr lang="en-US" sz="1800" dirty="0">
                <a:cs typeface="Arial"/>
              </a:rPr>
              <a:t>Consideration of potential benefits of additional flows in Tom Paine Slough</a:t>
            </a:r>
          </a:p>
        </p:txBody>
      </p:sp>
    </p:spTree>
    <p:extLst>
      <p:ext uri="{BB962C8B-B14F-4D97-AF65-F5344CB8AC3E}">
        <p14:creationId xmlns:p14="http://schemas.microsoft.com/office/powerpoint/2010/main" val="10876459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86EEC6E-D685-BC5D-DF5B-CEEDB65FC8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Feasibility Study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4545933-7B39-9A4E-50F4-9BD5B7BF01A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i="1" dirty="0"/>
              <a:t>Other considerations to be addressed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7911775-E02A-EC51-20CB-DFC7E762CD3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marL="0" indent="0">
              <a:buNone/>
            </a:pPr>
            <a:r>
              <a:rPr lang="en-US" sz="1800" b="1" dirty="0">
                <a:cs typeface="Arial" panose="020B0604020202020204"/>
              </a:rPr>
              <a:t>Dredging</a:t>
            </a:r>
          </a:p>
          <a:p>
            <a:pPr marL="285750" indent="-285750"/>
            <a:r>
              <a:rPr lang="en-US" sz="1800" dirty="0">
                <a:cs typeface="Arial" panose="020B0604020202020204"/>
              </a:rPr>
              <a:t>Potential for sedimentation and other downstream effects of project alternatives under current and future hydrological conditions </a:t>
            </a:r>
          </a:p>
          <a:p>
            <a:pPr marL="285750" indent="-285750"/>
            <a:r>
              <a:rPr lang="en-US" sz="1800" dirty="0">
                <a:cs typeface="Arial" panose="020B0604020202020204"/>
              </a:rPr>
              <a:t>Assessment of potential benefits of dredging upper portion of Paradise Cut</a:t>
            </a:r>
          </a:p>
          <a:p>
            <a:pPr marL="285750" indent="-285750"/>
            <a:r>
              <a:rPr lang="en-US" sz="1800" dirty="0">
                <a:cs typeface="Arial" panose="020B0604020202020204"/>
              </a:rPr>
              <a:t>Assessment of potential impacts of channel dredging on irrigation water access particularly where lowering bed of the channel could increase pumping requirements</a:t>
            </a:r>
          </a:p>
          <a:p>
            <a:pPr marL="285750" indent="-285750"/>
            <a:r>
              <a:rPr lang="en-US" sz="1800" dirty="0">
                <a:cs typeface="Arial" panose="020B0604020202020204"/>
              </a:rPr>
              <a:t>Assessment of potential impacts on flow split between Old River and Grant Line Canal</a:t>
            </a:r>
            <a:endParaRPr lang="en-US" sz="1800" b="1" dirty="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000693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86EEC6E-D685-BC5D-DF5B-CEEDB65FC8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Feasibility Study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4545933-7B39-9A4E-50F4-9BD5B7BF01A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 vert="horz" lIns="0" tIns="0" rIns="0" bIns="0" rtlCol="0" anchor="t">
            <a:noAutofit/>
          </a:bodyPr>
          <a:lstStyle/>
          <a:p>
            <a:r>
              <a:rPr lang="en-US" i="1" dirty="0"/>
              <a:t>Other considerations to be addressed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7911775-E02A-EC51-20CB-DFC7E762CD3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marL="0" indent="0">
              <a:buNone/>
            </a:pPr>
            <a:r>
              <a:rPr lang="en-US" sz="1800" b="1" dirty="0">
                <a:cs typeface="Arial"/>
              </a:rPr>
              <a:t>Flood Risk Reduction</a:t>
            </a:r>
            <a:endParaRPr lang="en-US" sz="1800" dirty="0">
              <a:cs typeface="Arial"/>
            </a:endParaRPr>
          </a:p>
          <a:p>
            <a:pPr marL="233045" indent="-233045"/>
            <a:r>
              <a:rPr lang="en-US" sz="1800" dirty="0">
                <a:cs typeface="Arial"/>
              </a:rPr>
              <a:t>Modeling of flow velocity dynamics </a:t>
            </a:r>
          </a:p>
          <a:p>
            <a:pPr marL="233045" indent="-233045"/>
            <a:r>
              <a:rPr lang="en-US" sz="1800" dirty="0"/>
              <a:t>Flood risk reduction benefits under current and future hydrological conditions</a:t>
            </a:r>
          </a:p>
          <a:p>
            <a:pPr marL="233045" indent="-233045"/>
            <a:r>
              <a:rPr lang="en-US" sz="1800" dirty="0">
                <a:cs typeface="Arial"/>
              </a:rPr>
              <a:t>Management alternatives for the levee that would remain on the left bank of the San Joaquin River between the new and existing weirs</a:t>
            </a:r>
          </a:p>
          <a:p>
            <a:pPr marL="233045" indent="-233045"/>
            <a:r>
              <a:rPr lang="en-US" sz="1800" dirty="0">
                <a:cs typeface="Arial"/>
              </a:rPr>
              <a:t>Effects of different extents/depths of channel restoration actions on flood risks to downstream levees </a:t>
            </a:r>
          </a:p>
          <a:p>
            <a:pPr marL="233045" indent="-233045"/>
            <a:r>
              <a:rPr lang="en-US" sz="1800" dirty="0">
                <a:cs typeface="Arial"/>
              </a:rPr>
              <a:t>Constraints and opportunities associated with routing of overland-flowing waters back into Paradise Cut, and the fate of existing structures in overland flow areas</a:t>
            </a:r>
          </a:p>
          <a:p>
            <a:pPr marL="233045" indent="-233045"/>
            <a:r>
              <a:rPr lang="en-US" sz="1800" dirty="0">
                <a:cs typeface="Arial"/>
              </a:rPr>
              <a:t>Optimal size of openings under I-5 and two railroads</a:t>
            </a:r>
          </a:p>
          <a:p>
            <a:pPr marL="233045" indent="-233045"/>
            <a:r>
              <a:rPr lang="en-US" sz="1800" dirty="0">
                <a:cs typeface="Arial"/>
              </a:rPr>
              <a:t>Assessment of potential opportunities presented by River Islands'  plans to degrade the federal project levee along the Stewart Tract banks of Paradise Cut and Old River</a:t>
            </a:r>
          </a:p>
          <a:p>
            <a:pPr marL="233045" indent="-233045"/>
            <a:r>
              <a:rPr lang="en-US" sz="1800" dirty="0">
                <a:cs typeface="Arial"/>
              </a:rPr>
              <a:t>Assessment of locations where levees no longer conform to design specifications</a:t>
            </a:r>
          </a:p>
        </p:txBody>
      </p:sp>
    </p:spTree>
    <p:extLst>
      <p:ext uri="{BB962C8B-B14F-4D97-AF65-F5344CB8AC3E}">
        <p14:creationId xmlns:p14="http://schemas.microsoft.com/office/powerpoint/2010/main" val="193356490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7ECCFB4-2374-0345-0ECB-DC1BB9B81A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Extra Slides</a:t>
            </a:r>
          </a:p>
        </p:txBody>
      </p:sp>
    </p:spTree>
    <p:extLst>
      <p:ext uri="{BB962C8B-B14F-4D97-AF65-F5344CB8AC3E}">
        <p14:creationId xmlns:p14="http://schemas.microsoft.com/office/powerpoint/2010/main" val="149777349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EA66A57-38A2-B3A0-5A0F-4117814389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5028" y="-12768"/>
            <a:ext cx="10101943" cy="6883535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2C22953-C141-C425-8E9B-6182B7384E6A}"/>
              </a:ext>
            </a:extLst>
          </p:cNvPr>
          <p:cNvSpPr/>
          <p:nvPr/>
        </p:nvSpPr>
        <p:spPr>
          <a:xfrm>
            <a:off x="1" y="0"/>
            <a:ext cx="517236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sz="2000" b="1" dirty="0"/>
              <a:t>CVFPP Concept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198AEC8-5310-45F4-CCC7-901A2D7C61A9}"/>
              </a:ext>
            </a:extLst>
          </p:cNvPr>
          <p:cNvSpPr txBox="1"/>
          <p:nvPr/>
        </p:nvSpPr>
        <p:spPr>
          <a:xfrm>
            <a:off x="5679558" y="6642556"/>
            <a:ext cx="5715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Source: American Rivers (2019). Conceptual Design Technical Memo: Paradise Cut Expansion Project. April 9, 2019.</a:t>
            </a:r>
          </a:p>
        </p:txBody>
      </p:sp>
    </p:spTree>
    <p:extLst>
      <p:ext uri="{BB962C8B-B14F-4D97-AF65-F5344CB8AC3E}">
        <p14:creationId xmlns:p14="http://schemas.microsoft.com/office/powerpoint/2010/main" val="333154846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DBFAD3E-BE31-424C-D7E1-3D4B8B5883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5028" y="0"/>
            <a:ext cx="10128106" cy="6857999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0E466E6-2EF9-1EAF-9273-E8078FA4C6EE}"/>
              </a:ext>
            </a:extLst>
          </p:cNvPr>
          <p:cNvSpPr/>
          <p:nvPr/>
        </p:nvSpPr>
        <p:spPr>
          <a:xfrm>
            <a:off x="1" y="0"/>
            <a:ext cx="517236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sz="2000" b="1" dirty="0"/>
              <a:t>CVFPP with Dredging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5E56F2A-6F60-FC2D-46B2-222316B2FFD6}"/>
              </a:ext>
            </a:extLst>
          </p:cNvPr>
          <p:cNvSpPr txBox="1"/>
          <p:nvPr/>
        </p:nvSpPr>
        <p:spPr>
          <a:xfrm>
            <a:off x="5679558" y="6642556"/>
            <a:ext cx="5715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Source: American Rivers (2019). Conceptual Design Technical Memo: Paradise Cut Expansion Project. April 9, 2019.</a:t>
            </a:r>
          </a:p>
        </p:txBody>
      </p:sp>
    </p:spTree>
    <p:extLst>
      <p:ext uri="{BB962C8B-B14F-4D97-AF65-F5344CB8AC3E}">
        <p14:creationId xmlns:p14="http://schemas.microsoft.com/office/powerpoint/2010/main" val="53597995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96BF9B4-BD58-11E5-828A-E37977DC5D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5028" y="-3"/>
            <a:ext cx="10093097" cy="6857999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133FC818-17CD-B765-975B-9987D79A811B}"/>
              </a:ext>
            </a:extLst>
          </p:cNvPr>
          <p:cNvSpPr/>
          <p:nvPr/>
        </p:nvSpPr>
        <p:spPr>
          <a:xfrm>
            <a:off x="1" y="0"/>
            <a:ext cx="517236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sz="2000" b="1" dirty="0"/>
              <a:t>Modified CVFPP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CDB3A65-9DBF-A365-0FBF-1A09069B4CC6}"/>
              </a:ext>
            </a:extLst>
          </p:cNvPr>
          <p:cNvSpPr txBox="1"/>
          <p:nvPr/>
        </p:nvSpPr>
        <p:spPr>
          <a:xfrm>
            <a:off x="5679558" y="6610657"/>
            <a:ext cx="5715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Source: American Rivers (2019). Conceptual Design Technical Memo: Paradise Cut Expansion Project. April 9, 2019.</a:t>
            </a:r>
          </a:p>
        </p:txBody>
      </p:sp>
    </p:spTree>
    <p:extLst>
      <p:ext uri="{BB962C8B-B14F-4D97-AF65-F5344CB8AC3E}">
        <p14:creationId xmlns:p14="http://schemas.microsoft.com/office/powerpoint/2010/main" val="293524192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3589A23-1572-BF67-87D9-77E41BECD7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3875" y="-3"/>
            <a:ext cx="10128580" cy="6857999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11405B96-5E11-AE59-61DD-A0083989CDC4}"/>
              </a:ext>
            </a:extLst>
          </p:cNvPr>
          <p:cNvSpPr/>
          <p:nvPr/>
        </p:nvSpPr>
        <p:spPr>
          <a:xfrm>
            <a:off x="1" y="0"/>
            <a:ext cx="517236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sz="2000" b="1" dirty="0"/>
              <a:t>Minimum Viable Project </a:t>
            </a:r>
            <a:r>
              <a:rPr lang="en-US" sz="2000" dirty="0"/>
              <a:t>(Preferred Alternative)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2FC7BB0-CFF1-72D4-4EA9-6285D4FE3288}"/>
              </a:ext>
            </a:extLst>
          </p:cNvPr>
          <p:cNvSpPr txBox="1"/>
          <p:nvPr/>
        </p:nvSpPr>
        <p:spPr>
          <a:xfrm>
            <a:off x="5679558" y="6621290"/>
            <a:ext cx="5715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Source: American Rivers (2019). Conceptual Design Technical Memo: Paradise Cut Expansion Project. April 9, 2019.</a:t>
            </a:r>
          </a:p>
        </p:txBody>
      </p:sp>
    </p:spTree>
    <p:extLst>
      <p:ext uri="{BB962C8B-B14F-4D97-AF65-F5344CB8AC3E}">
        <p14:creationId xmlns:p14="http://schemas.microsoft.com/office/powerpoint/2010/main" val="291546557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E4C1781-09C6-54DA-244B-E400B66146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5027" y="-3"/>
            <a:ext cx="10093097" cy="6820487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263FD5E-0479-8334-D772-556295742A76}"/>
              </a:ext>
            </a:extLst>
          </p:cNvPr>
          <p:cNvSpPr/>
          <p:nvPr/>
        </p:nvSpPr>
        <p:spPr>
          <a:xfrm>
            <a:off x="1" y="0"/>
            <a:ext cx="517236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sz="2000" b="1" dirty="0"/>
              <a:t>Potential Maximum Project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6784755-4011-3E40-C854-2F6418B333EB}"/>
              </a:ext>
            </a:extLst>
          </p:cNvPr>
          <p:cNvSpPr txBox="1"/>
          <p:nvPr/>
        </p:nvSpPr>
        <p:spPr>
          <a:xfrm>
            <a:off x="5679558" y="6589391"/>
            <a:ext cx="5715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Source: American Rivers (2019). Conceptual Design Technical Memo: Paradise Cut Expansion Project. April 9, 2019.</a:t>
            </a:r>
          </a:p>
        </p:txBody>
      </p:sp>
    </p:spTree>
    <p:extLst>
      <p:ext uri="{BB962C8B-B14F-4D97-AF65-F5344CB8AC3E}">
        <p14:creationId xmlns:p14="http://schemas.microsoft.com/office/powerpoint/2010/main" val="322283766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2905D9F-832E-C2EA-3F63-647E470469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3267" y="0"/>
            <a:ext cx="10165466" cy="6858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263FD5E-0479-8334-D772-556295742A76}"/>
              </a:ext>
            </a:extLst>
          </p:cNvPr>
          <p:cNvSpPr/>
          <p:nvPr/>
        </p:nvSpPr>
        <p:spPr>
          <a:xfrm>
            <a:off x="1" y="0"/>
            <a:ext cx="517236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sz="2000" b="1" dirty="0"/>
              <a:t>Preferred Alternative, with Habitat Enhancements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C976AB3-EAAC-25DC-D2AD-BF4CEAB5460C}"/>
              </a:ext>
            </a:extLst>
          </p:cNvPr>
          <p:cNvSpPr txBox="1"/>
          <p:nvPr/>
        </p:nvSpPr>
        <p:spPr>
          <a:xfrm>
            <a:off x="5945377" y="6631923"/>
            <a:ext cx="5715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Source: San Joaquin County Resource Conservation District (</a:t>
            </a:r>
            <a:r>
              <a:rPr lang="en-US" sz="800" dirty="0" err="1"/>
              <a:t>nd</a:t>
            </a:r>
            <a:r>
              <a:rPr lang="en-US" sz="800" dirty="0"/>
              <a:t>). Paradise Cut Expansion Project. Fact Sheet.</a:t>
            </a:r>
          </a:p>
        </p:txBody>
      </p:sp>
    </p:spTree>
    <p:extLst>
      <p:ext uri="{BB962C8B-B14F-4D97-AF65-F5344CB8AC3E}">
        <p14:creationId xmlns:p14="http://schemas.microsoft.com/office/powerpoint/2010/main" val="126315078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3BA513B0-82FF-4F41-8178-885375D1CF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1101E53-0B29-A54E-0CA5-4E2987C3A22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"/>
          <a:stretch/>
        </p:blipFill>
        <p:spPr>
          <a:xfrm>
            <a:off x="-1" y="10"/>
            <a:ext cx="12228129" cy="4666928"/>
          </a:xfrm>
          <a:prstGeom prst="rect">
            <a:avLst/>
          </a:prstGeom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93DB8501-F9F2-4ACD-B56A-9019CD5006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05" y="2987478"/>
            <a:ext cx="12228128" cy="1828800"/>
            <a:chOff x="-305" y="2987478"/>
            <a:chExt cx="12188952" cy="1828800"/>
          </a:xfrm>
        </p:grpSpPr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DD03A94A-ADF5-4334-86B1-DBA5F70ACD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2987478"/>
              <a:ext cx="12188952" cy="1099712"/>
            </a:xfrm>
            <a:custGeom>
              <a:avLst/>
              <a:gdLst>
                <a:gd name="connsiteX0" fmla="*/ 9182100 w 9182100"/>
                <a:gd name="connsiteY0" fmla="*/ 396420 h 932744"/>
                <a:gd name="connsiteX1" fmla="*/ 9103805 w 9182100"/>
                <a:gd name="connsiteY1" fmla="*/ 392229 h 932744"/>
                <a:gd name="connsiteX2" fmla="*/ 8712422 w 9182100"/>
                <a:gd name="connsiteY2" fmla="*/ 359749 h 932744"/>
                <a:gd name="connsiteX3" fmla="*/ 8322755 w 9182100"/>
                <a:gd name="connsiteY3" fmla="*/ 313362 h 932744"/>
                <a:gd name="connsiteX4" fmla="*/ 8134826 w 9182100"/>
                <a:gd name="connsiteY4" fmla="*/ 283930 h 932744"/>
                <a:gd name="connsiteX5" fmla="*/ 8090916 w 9182100"/>
                <a:gd name="connsiteY5" fmla="*/ 275643 h 932744"/>
                <a:gd name="connsiteX6" fmla="*/ 8069485 w 9182100"/>
                <a:gd name="connsiteY6" fmla="*/ 271262 h 932744"/>
                <a:gd name="connsiteX7" fmla="*/ 8041862 w 9182100"/>
                <a:gd name="connsiteY7" fmla="*/ 266595 h 932744"/>
                <a:gd name="connsiteX8" fmla="*/ 7986903 w 9182100"/>
                <a:gd name="connsiteY8" fmla="*/ 257546 h 932744"/>
                <a:gd name="connsiteX9" fmla="*/ 7934230 w 9182100"/>
                <a:gd name="connsiteY9" fmla="*/ 249640 h 932744"/>
                <a:gd name="connsiteX10" fmla="*/ 7727537 w 9182100"/>
                <a:gd name="connsiteY10" fmla="*/ 221922 h 932744"/>
                <a:gd name="connsiteX11" fmla="*/ 7625239 w 9182100"/>
                <a:gd name="connsiteY11" fmla="*/ 209730 h 932744"/>
                <a:gd name="connsiteX12" fmla="*/ 7523227 w 9182100"/>
                <a:gd name="connsiteY12" fmla="*/ 198110 h 932744"/>
                <a:gd name="connsiteX13" fmla="*/ 7115651 w 9182100"/>
                <a:gd name="connsiteY13" fmla="*/ 158010 h 932744"/>
                <a:gd name="connsiteX14" fmla="*/ 6706839 w 9182100"/>
                <a:gd name="connsiteY14" fmla="*/ 126958 h 932744"/>
                <a:gd name="connsiteX15" fmla="*/ 6604064 w 9182100"/>
                <a:gd name="connsiteY15" fmla="*/ 120862 h 932744"/>
                <a:gd name="connsiteX16" fmla="*/ 6501003 w 9182100"/>
                <a:gd name="connsiteY16" fmla="*/ 115338 h 932744"/>
                <a:gd name="connsiteX17" fmla="*/ 6397467 w 9182100"/>
                <a:gd name="connsiteY17" fmla="*/ 110385 h 932744"/>
                <a:gd name="connsiteX18" fmla="*/ 6293168 w 9182100"/>
                <a:gd name="connsiteY18" fmla="*/ 106860 h 932744"/>
                <a:gd name="connsiteX19" fmla="*/ 6079712 w 9182100"/>
                <a:gd name="connsiteY19" fmla="*/ 103908 h 932744"/>
                <a:gd name="connsiteX20" fmla="*/ 6024563 w 9182100"/>
                <a:gd name="connsiteY20" fmla="*/ 104479 h 932744"/>
                <a:gd name="connsiteX21" fmla="*/ 5968080 w 9182100"/>
                <a:gd name="connsiteY21" fmla="*/ 106479 h 932744"/>
                <a:gd name="connsiteX22" fmla="*/ 5855875 w 9182100"/>
                <a:gd name="connsiteY22" fmla="*/ 113242 h 932744"/>
                <a:gd name="connsiteX23" fmla="*/ 5439251 w 9182100"/>
                <a:gd name="connsiteY23" fmla="*/ 160105 h 932744"/>
                <a:gd name="connsiteX24" fmla="*/ 5075396 w 9182100"/>
                <a:gd name="connsiteY24" fmla="*/ 186585 h 932744"/>
                <a:gd name="connsiteX25" fmla="*/ 4712780 w 9182100"/>
                <a:gd name="connsiteY25" fmla="*/ 171249 h 932744"/>
                <a:gd name="connsiteX26" fmla="*/ 4666679 w 9182100"/>
                <a:gd name="connsiteY26" fmla="*/ 166773 h 932744"/>
                <a:gd name="connsiteX27" fmla="*/ 4620292 w 9182100"/>
                <a:gd name="connsiteY27" fmla="*/ 161629 h 932744"/>
                <a:gd name="connsiteX28" fmla="*/ 4573810 w 9182100"/>
                <a:gd name="connsiteY28" fmla="*/ 156009 h 932744"/>
                <a:gd name="connsiteX29" fmla="*/ 4550569 w 9182100"/>
                <a:gd name="connsiteY29" fmla="*/ 153057 h 932744"/>
                <a:gd name="connsiteX30" fmla="*/ 4538948 w 9182100"/>
                <a:gd name="connsiteY30" fmla="*/ 151628 h 932744"/>
                <a:gd name="connsiteX31" fmla="*/ 4526566 w 9182100"/>
                <a:gd name="connsiteY31" fmla="*/ 149913 h 932744"/>
                <a:gd name="connsiteX32" fmla="*/ 4327779 w 9182100"/>
                <a:gd name="connsiteY32" fmla="*/ 122862 h 932744"/>
                <a:gd name="connsiteX33" fmla="*/ 3929729 w 9182100"/>
                <a:gd name="connsiteY33" fmla="*/ 68189 h 932744"/>
                <a:gd name="connsiteX34" fmla="*/ 3729133 w 9182100"/>
                <a:gd name="connsiteY34" fmla="*/ 41900 h 932744"/>
                <a:gd name="connsiteX35" fmla="*/ 3628930 w 9182100"/>
                <a:gd name="connsiteY35" fmla="*/ 28946 h 932744"/>
                <a:gd name="connsiteX36" fmla="*/ 3573399 w 9182100"/>
                <a:gd name="connsiteY36" fmla="*/ 22278 h 932744"/>
                <a:gd name="connsiteX37" fmla="*/ 3516916 w 9182100"/>
                <a:gd name="connsiteY37" fmla="*/ 16468 h 932744"/>
                <a:gd name="connsiteX38" fmla="*/ 3074670 w 9182100"/>
                <a:gd name="connsiteY38" fmla="*/ 752 h 932744"/>
                <a:gd name="connsiteX39" fmla="*/ 2858738 w 9182100"/>
                <a:gd name="connsiteY39" fmla="*/ 8753 h 932744"/>
                <a:gd name="connsiteX40" fmla="*/ 2645474 w 9182100"/>
                <a:gd name="connsiteY40" fmla="*/ 25326 h 932744"/>
                <a:gd name="connsiteX41" fmla="*/ 1810798 w 9182100"/>
                <a:gd name="connsiteY41" fmla="*/ 158010 h 932744"/>
                <a:gd name="connsiteX42" fmla="*/ 1602772 w 9182100"/>
                <a:gd name="connsiteY42" fmla="*/ 208111 h 932744"/>
                <a:gd name="connsiteX43" fmla="*/ 1548860 w 9182100"/>
                <a:gd name="connsiteY43" fmla="*/ 222780 h 932744"/>
                <a:gd name="connsiteX44" fmla="*/ 1501331 w 9182100"/>
                <a:gd name="connsiteY44" fmla="*/ 236115 h 932744"/>
                <a:gd name="connsiteX45" fmla="*/ 1411224 w 9182100"/>
                <a:gd name="connsiteY45" fmla="*/ 260880 h 932744"/>
                <a:gd name="connsiteX46" fmla="*/ 1050893 w 9182100"/>
                <a:gd name="connsiteY46" fmla="*/ 338032 h 932744"/>
                <a:gd name="connsiteX47" fmla="*/ 871252 w 9182100"/>
                <a:gd name="connsiteY47" fmla="*/ 360511 h 932744"/>
                <a:gd name="connsiteX48" fmla="*/ 781812 w 9182100"/>
                <a:gd name="connsiteY48" fmla="*/ 366512 h 932744"/>
                <a:gd name="connsiteX49" fmla="*/ 692563 w 9182100"/>
                <a:gd name="connsiteY49" fmla="*/ 369655 h 932744"/>
                <a:gd name="connsiteX50" fmla="*/ 515017 w 9182100"/>
                <a:gd name="connsiteY50" fmla="*/ 363940 h 932744"/>
                <a:gd name="connsiteX51" fmla="*/ 337661 w 9182100"/>
                <a:gd name="connsiteY51" fmla="*/ 341937 h 932744"/>
                <a:gd name="connsiteX52" fmla="*/ 156972 w 9182100"/>
                <a:gd name="connsiteY52" fmla="*/ 303456 h 932744"/>
                <a:gd name="connsiteX53" fmla="*/ 0 w 9182100"/>
                <a:gd name="connsiteY53" fmla="*/ 261642 h 932744"/>
                <a:gd name="connsiteX54" fmla="*/ 0 w 9182100"/>
                <a:gd name="connsiteY54" fmla="*/ 713412 h 932744"/>
                <a:gd name="connsiteX55" fmla="*/ 9144 w 9182100"/>
                <a:gd name="connsiteY55" fmla="*/ 717699 h 932744"/>
                <a:gd name="connsiteX56" fmla="*/ 213360 w 9182100"/>
                <a:gd name="connsiteY56" fmla="*/ 801042 h 932744"/>
                <a:gd name="connsiteX57" fmla="*/ 653510 w 9182100"/>
                <a:gd name="connsiteY57" fmla="*/ 908199 h 932744"/>
                <a:gd name="connsiteX58" fmla="*/ 1101947 w 9182100"/>
                <a:gd name="connsiteY58" fmla="*/ 930773 h 932744"/>
                <a:gd name="connsiteX59" fmla="*/ 1540002 w 9182100"/>
                <a:gd name="connsiteY59" fmla="*/ 889434 h 932744"/>
                <a:gd name="connsiteX60" fmla="*/ 1647158 w 9182100"/>
                <a:gd name="connsiteY60" fmla="*/ 871242 h 932744"/>
                <a:gd name="connsiteX61" fmla="*/ 1698117 w 9182100"/>
                <a:gd name="connsiteY61" fmla="*/ 862193 h 932744"/>
                <a:gd name="connsiteX62" fmla="*/ 1742789 w 9182100"/>
                <a:gd name="connsiteY62" fmla="*/ 854668 h 932744"/>
                <a:gd name="connsiteX63" fmla="*/ 1931003 w 9182100"/>
                <a:gd name="connsiteY63" fmla="*/ 826950 h 932744"/>
                <a:gd name="connsiteX64" fmla="*/ 2314861 w 9182100"/>
                <a:gd name="connsiteY64" fmla="*/ 783897 h 932744"/>
                <a:gd name="connsiteX65" fmla="*/ 2506885 w 9182100"/>
                <a:gd name="connsiteY65" fmla="*/ 768086 h 932744"/>
                <a:gd name="connsiteX66" fmla="*/ 2602611 w 9182100"/>
                <a:gd name="connsiteY66" fmla="*/ 762085 h 932744"/>
                <a:gd name="connsiteX67" fmla="*/ 2698052 w 9182100"/>
                <a:gd name="connsiteY67" fmla="*/ 756846 h 932744"/>
                <a:gd name="connsiteX68" fmla="*/ 2887980 w 9182100"/>
                <a:gd name="connsiteY68" fmla="*/ 750846 h 932744"/>
                <a:gd name="connsiteX69" fmla="*/ 3075813 w 9182100"/>
                <a:gd name="connsiteY69" fmla="*/ 750179 h 932744"/>
                <a:gd name="connsiteX70" fmla="*/ 3168587 w 9182100"/>
                <a:gd name="connsiteY70" fmla="*/ 752751 h 932744"/>
                <a:gd name="connsiteX71" fmla="*/ 3260408 w 9182100"/>
                <a:gd name="connsiteY71" fmla="*/ 756656 h 932744"/>
                <a:gd name="connsiteX72" fmla="*/ 3440049 w 9182100"/>
                <a:gd name="connsiteY72" fmla="*/ 771610 h 932744"/>
                <a:gd name="connsiteX73" fmla="*/ 3483864 w 9182100"/>
                <a:gd name="connsiteY73" fmla="*/ 776849 h 932744"/>
                <a:gd name="connsiteX74" fmla="*/ 3528536 w 9182100"/>
                <a:gd name="connsiteY74" fmla="*/ 782469 h 932744"/>
                <a:gd name="connsiteX75" fmla="*/ 3628549 w 9182100"/>
                <a:gd name="connsiteY75" fmla="*/ 796089 h 932744"/>
                <a:gd name="connsiteX76" fmla="*/ 3828574 w 9182100"/>
                <a:gd name="connsiteY76" fmla="*/ 823140 h 932744"/>
                <a:gd name="connsiteX77" fmla="*/ 4231196 w 9182100"/>
                <a:gd name="connsiteY77" fmla="*/ 874099 h 932744"/>
                <a:gd name="connsiteX78" fmla="*/ 4433126 w 9182100"/>
                <a:gd name="connsiteY78" fmla="*/ 897435 h 932744"/>
                <a:gd name="connsiteX79" fmla="*/ 4485990 w 9182100"/>
                <a:gd name="connsiteY79" fmla="*/ 903246 h 932744"/>
                <a:gd name="connsiteX80" fmla="*/ 4539806 w 9182100"/>
                <a:gd name="connsiteY80" fmla="*/ 908961 h 932744"/>
                <a:gd name="connsiteX81" fmla="*/ 4593908 w 9182100"/>
                <a:gd name="connsiteY81" fmla="*/ 914199 h 932744"/>
                <a:gd name="connsiteX82" fmla="*/ 4648296 w 9182100"/>
                <a:gd name="connsiteY82" fmla="*/ 918771 h 932744"/>
                <a:gd name="connsiteX83" fmla="*/ 5092446 w 9182100"/>
                <a:gd name="connsiteY83" fmla="*/ 931154 h 932744"/>
                <a:gd name="connsiteX84" fmla="*/ 5533168 w 9182100"/>
                <a:gd name="connsiteY84" fmla="*/ 891816 h 932744"/>
                <a:gd name="connsiteX85" fmla="*/ 5918169 w 9182100"/>
                <a:gd name="connsiteY85" fmla="*/ 840666 h 932744"/>
                <a:gd name="connsiteX86" fmla="*/ 6007323 w 9182100"/>
                <a:gd name="connsiteY86" fmla="*/ 833237 h 932744"/>
                <a:gd name="connsiteX87" fmla="*/ 6051709 w 9182100"/>
                <a:gd name="connsiteY87" fmla="*/ 830570 h 932744"/>
                <a:gd name="connsiteX88" fmla="*/ 6097429 w 9182100"/>
                <a:gd name="connsiteY88" fmla="*/ 828379 h 932744"/>
                <a:gd name="connsiteX89" fmla="*/ 6287834 w 9182100"/>
                <a:gd name="connsiteY89" fmla="*/ 822569 h 932744"/>
                <a:gd name="connsiteX90" fmla="*/ 6681597 w 9182100"/>
                <a:gd name="connsiteY90" fmla="*/ 821235 h 932744"/>
                <a:gd name="connsiteX91" fmla="*/ 7079647 w 9182100"/>
                <a:gd name="connsiteY91" fmla="*/ 826569 h 932744"/>
                <a:gd name="connsiteX92" fmla="*/ 7478173 w 9182100"/>
                <a:gd name="connsiteY92" fmla="*/ 836094 h 932744"/>
                <a:gd name="connsiteX93" fmla="*/ 7871937 w 9182100"/>
                <a:gd name="connsiteY93" fmla="*/ 851430 h 932744"/>
                <a:gd name="connsiteX94" fmla="*/ 7919657 w 9182100"/>
                <a:gd name="connsiteY94" fmla="*/ 854097 h 932744"/>
                <a:gd name="connsiteX95" fmla="*/ 7964901 w 9182100"/>
                <a:gd name="connsiteY95" fmla="*/ 857240 h 932744"/>
                <a:gd name="connsiteX96" fmla="*/ 8015955 w 9182100"/>
                <a:gd name="connsiteY96" fmla="*/ 861050 h 932744"/>
                <a:gd name="connsiteX97" fmla="*/ 8072247 w 9182100"/>
                <a:gd name="connsiteY97" fmla="*/ 864384 h 932744"/>
                <a:gd name="connsiteX98" fmla="*/ 8286750 w 9182100"/>
                <a:gd name="connsiteY98" fmla="*/ 868384 h 932744"/>
                <a:gd name="connsiteX99" fmla="*/ 8704040 w 9182100"/>
                <a:gd name="connsiteY99" fmla="*/ 853716 h 932744"/>
                <a:gd name="connsiteX100" fmla="*/ 9120188 w 9182100"/>
                <a:gd name="connsiteY100" fmla="*/ 814092 h 932744"/>
                <a:gd name="connsiteX101" fmla="*/ 9181909 w 9182100"/>
                <a:gd name="connsiteY101" fmla="*/ 805519 h 932744"/>
                <a:gd name="connsiteX102" fmla="*/ 9181909 w 9182100"/>
                <a:gd name="connsiteY102" fmla="*/ 396420 h 93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9182100" h="932744">
                  <a:moveTo>
                    <a:pt x="9182100" y="396420"/>
                  </a:moveTo>
                  <a:cubicBezTo>
                    <a:pt x="9156097" y="395182"/>
                    <a:pt x="9129999" y="393753"/>
                    <a:pt x="9103805" y="392229"/>
                  </a:cubicBezTo>
                  <a:cubicBezTo>
                    <a:pt x="8974169" y="384419"/>
                    <a:pt x="8843105" y="372989"/>
                    <a:pt x="8712422" y="359749"/>
                  </a:cubicBezTo>
                  <a:cubicBezTo>
                    <a:pt x="8581739" y="346319"/>
                    <a:pt x="8451056" y="331269"/>
                    <a:pt x="8322755" y="313362"/>
                  </a:cubicBezTo>
                  <a:cubicBezTo>
                    <a:pt x="8258747" y="304695"/>
                    <a:pt x="8195120" y="294979"/>
                    <a:pt x="8134826" y="283930"/>
                  </a:cubicBezTo>
                  <a:cubicBezTo>
                    <a:pt x="8119872" y="281168"/>
                    <a:pt x="8105013" y="278501"/>
                    <a:pt x="8090916" y="275643"/>
                  </a:cubicBezTo>
                  <a:lnTo>
                    <a:pt x="8069485" y="271262"/>
                  </a:lnTo>
                  <a:lnTo>
                    <a:pt x="8041862" y="266595"/>
                  </a:lnTo>
                  <a:cubicBezTo>
                    <a:pt x="8023574" y="263547"/>
                    <a:pt x="8004524" y="260213"/>
                    <a:pt x="7986903" y="257546"/>
                  </a:cubicBezTo>
                  <a:lnTo>
                    <a:pt x="7934230" y="249640"/>
                  </a:lnTo>
                  <a:cubicBezTo>
                    <a:pt x="7864221" y="239258"/>
                    <a:pt x="7795832" y="230209"/>
                    <a:pt x="7727537" y="221922"/>
                  </a:cubicBezTo>
                  <a:lnTo>
                    <a:pt x="7625239" y="209730"/>
                  </a:lnTo>
                  <a:lnTo>
                    <a:pt x="7523227" y="198110"/>
                  </a:lnTo>
                  <a:cubicBezTo>
                    <a:pt x="7387209" y="183060"/>
                    <a:pt x="7251573" y="170392"/>
                    <a:pt x="7115651" y="158010"/>
                  </a:cubicBezTo>
                  <a:cubicBezTo>
                    <a:pt x="6979730" y="146580"/>
                    <a:pt x="6843522" y="135721"/>
                    <a:pt x="6706839" y="126958"/>
                  </a:cubicBezTo>
                  <a:lnTo>
                    <a:pt x="6604064" y="120862"/>
                  </a:lnTo>
                  <a:cubicBezTo>
                    <a:pt x="6569869" y="118767"/>
                    <a:pt x="6535484" y="116862"/>
                    <a:pt x="6501003" y="115338"/>
                  </a:cubicBezTo>
                  <a:lnTo>
                    <a:pt x="6397467" y="110385"/>
                  </a:lnTo>
                  <a:lnTo>
                    <a:pt x="6293168" y="106860"/>
                  </a:lnTo>
                  <a:cubicBezTo>
                    <a:pt x="6222969" y="105146"/>
                    <a:pt x="6152769" y="103527"/>
                    <a:pt x="6079712" y="103908"/>
                  </a:cubicBezTo>
                  <a:cubicBezTo>
                    <a:pt x="6061710" y="103908"/>
                    <a:pt x="6043708" y="103812"/>
                    <a:pt x="6024563" y="104479"/>
                  </a:cubicBezTo>
                  <a:cubicBezTo>
                    <a:pt x="6005703" y="104955"/>
                    <a:pt x="5986844" y="105527"/>
                    <a:pt x="5968080" y="106479"/>
                  </a:cubicBezTo>
                  <a:cubicBezTo>
                    <a:pt x="5930456" y="108003"/>
                    <a:pt x="5893023" y="110385"/>
                    <a:pt x="5855875" y="113242"/>
                  </a:cubicBezTo>
                  <a:cubicBezTo>
                    <a:pt x="5706904" y="124577"/>
                    <a:pt x="5565934" y="145151"/>
                    <a:pt x="5439251" y="160105"/>
                  </a:cubicBezTo>
                  <a:cubicBezTo>
                    <a:pt x="5311902" y="175536"/>
                    <a:pt x="5194745" y="184680"/>
                    <a:pt x="5075396" y="186585"/>
                  </a:cubicBezTo>
                  <a:cubicBezTo>
                    <a:pt x="4956429" y="188490"/>
                    <a:pt x="4835748" y="182775"/>
                    <a:pt x="4712780" y="171249"/>
                  </a:cubicBezTo>
                  <a:lnTo>
                    <a:pt x="4666679" y="166773"/>
                  </a:lnTo>
                  <a:lnTo>
                    <a:pt x="4620292" y="161629"/>
                  </a:lnTo>
                  <a:cubicBezTo>
                    <a:pt x="4604862" y="160010"/>
                    <a:pt x="4589336" y="157914"/>
                    <a:pt x="4573810" y="156009"/>
                  </a:cubicBezTo>
                  <a:lnTo>
                    <a:pt x="4550569" y="153057"/>
                  </a:lnTo>
                  <a:lnTo>
                    <a:pt x="4538948" y="151628"/>
                  </a:lnTo>
                  <a:lnTo>
                    <a:pt x="4526566" y="149913"/>
                  </a:lnTo>
                  <a:lnTo>
                    <a:pt x="4327779" y="122862"/>
                  </a:lnTo>
                  <a:lnTo>
                    <a:pt x="3929729" y="68189"/>
                  </a:lnTo>
                  <a:lnTo>
                    <a:pt x="3729133" y="41900"/>
                  </a:lnTo>
                  <a:lnTo>
                    <a:pt x="3628930" y="28946"/>
                  </a:lnTo>
                  <a:lnTo>
                    <a:pt x="3573399" y="22278"/>
                  </a:lnTo>
                  <a:cubicBezTo>
                    <a:pt x="3554445" y="19992"/>
                    <a:pt x="3535585" y="17992"/>
                    <a:pt x="3516916" y="16468"/>
                  </a:cubicBezTo>
                  <a:cubicBezTo>
                    <a:pt x="3366611" y="2752"/>
                    <a:pt x="3219736" y="-2010"/>
                    <a:pt x="3074670" y="752"/>
                  </a:cubicBezTo>
                  <a:cubicBezTo>
                    <a:pt x="3002280" y="2181"/>
                    <a:pt x="2930176" y="4467"/>
                    <a:pt x="2858738" y="8753"/>
                  </a:cubicBezTo>
                  <a:cubicBezTo>
                    <a:pt x="2787206" y="13039"/>
                    <a:pt x="2716149" y="18754"/>
                    <a:pt x="2645474" y="25326"/>
                  </a:cubicBezTo>
                  <a:cubicBezTo>
                    <a:pt x="2362581" y="52473"/>
                    <a:pt x="2085975" y="97145"/>
                    <a:pt x="1810798" y="158010"/>
                  </a:cubicBezTo>
                  <a:cubicBezTo>
                    <a:pt x="1741837" y="173345"/>
                    <a:pt x="1673066" y="189442"/>
                    <a:pt x="1602772" y="208111"/>
                  </a:cubicBezTo>
                  <a:lnTo>
                    <a:pt x="1548860" y="222780"/>
                  </a:lnTo>
                  <a:lnTo>
                    <a:pt x="1501331" y="236115"/>
                  </a:lnTo>
                  <a:cubicBezTo>
                    <a:pt x="1471327" y="244497"/>
                    <a:pt x="1441228" y="253450"/>
                    <a:pt x="1411224" y="260880"/>
                  </a:cubicBezTo>
                  <a:cubicBezTo>
                    <a:pt x="1291209" y="293074"/>
                    <a:pt x="1170813" y="318982"/>
                    <a:pt x="1050893" y="338032"/>
                  </a:cubicBezTo>
                  <a:cubicBezTo>
                    <a:pt x="990790" y="347557"/>
                    <a:pt x="931069" y="354796"/>
                    <a:pt x="871252" y="360511"/>
                  </a:cubicBezTo>
                  <a:cubicBezTo>
                    <a:pt x="841438" y="362702"/>
                    <a:pt x="811530" y="365559"/>
                    <a:pt x="781812" y="366512"/>
                  </a:cubicBezTo>
                  <a:cubicBezTo>
                    <a:pt x="751904" y="368512"/>
                    <a:pt x="722376" y="368893"/>
                    <a:pt x="692563" y="369655"/>
                  </a:cubicBezTo>
                  <a:cubicBezTo>
                    <a:pt x="633222" y="370036"/>
                    <a:pt x="574167" y="368131"/>
                    <a:pt x="515017" y="363940"/>
                  </a:cubicBezTo>
                  <a:cubicBezTo>
                    <a:pt x="455867" y="359749"/>
                    <a:pt x="397097" y="351748"/>
                    <a:pt x="337661" y="341937"/>
                  </a:cubicBezTo>
                  <a:cubicBezTo>
                    <a:pt x="278225" y="331936"/>
                    <a:pt x="218599" y="318696"/>
                    <a:pt x="156972" y="303456"/>
                  </a:cubicBezTo>
                  <a:cubicBezTo>
                    <a:pt x="106680" y="290883"/>
                    <a:pt x="55150" y="276405"/>
                    <a:pt x="0" y="261642"/>
                  </a:cubicBezTo>
                  <a:lnTo>
                    <a:pt x="0" y="713412"/>
                  </a:lnTo>
                  <a:cubicBezTo>
                    <a:pt x="3048" y="714841"/>
                    <a:pt x="6096" y="716270"/>
                    <a:pt x="9144" y="717699"/>
                  </a:cubicBezTo>
                  <a:cubicBezTo>
                    <a:pt x="74295" y="747798"/>
                    <a:pt x="142875" y="775896"/>
                    <a:pt x="213360" y="801042"/>
                  </a:cubicBezTo>
                  <a:cubicBezTo>
                    <a:pt x="354521" y="851715"/>
                    <a:pt x="503873" y="887244"/>
                    <a:pt x="653510" y="908199"/>
                  </a:cubicBezTo>
                  <a:cubicBezTo>
                    <a:pt x="803338" y="928773"/>
                    <a:pt x="953929" y="935631"/>
                    <a:pt x="1101947" y="930773"/>
                  </a:cubicBezTo>
                  <a:cubicBezTo>
                    <a:pt x="1250252" y="926582"/>
                    <a:pt x="1396365" y="911437"/>
                    <a:pt x="1540002" y="889434"/>
                  </a:cubicBezTo>
                  <a:cubicBezTo>
                    <a:pt x="1576197" y="884386"/>
                    <a:pt x="1611535" y="877433"/>
                    <a:pt x="1647158" y="871242"/>
                  </a:cubicBezTo>
                  <a:lnTo>
                    <a:pt x="1698117" y="862193"/>
                  </a:lnTo>
                  <a:lnTo>
                    <a:pt x="1742789" y="854668"/>
                  </a:lnTo>
                  <a:cubicBezTo>
                    <a:pt x="1804035" y="845048"/>
                    <a:pt x="1867472" y="835428"/>
                    <a:pt x="1931003" y="826950"/>
                  </a:cubicBezTo>
                  <a:cubicBezTo>
                    <a:pt x="2058353" y="810282"/>
                    <a:pt x="2186750" y="795327"/>
                    <a:pt x="2314861" y="783897"/>
                  </a:cubicBezTo>
                  <a:cubicBezTo>
                    <a:pt x="2378964" y="778087"/>
                    <a:pt x="2442972" y="772467"/>
                    <a:pt x="2506885" y="768086"/>
                  </a:cubicBezTo>
                  <a:cubicBezTo>
                    <a:pt x="2538794" y="765990"/>
                    <a:pt x="2570798" y="763800"/>
                    <a:pt x="2602611" y="762085"/>
                  </a:cubicBezTo>
                  <a:cubicBezTo>
                    <a:pt x="2634520" y="760180"/>
                    <a:pt x="2666333" y="758370"/>
                    <a:pt x="2698052" y="756846"/>
                  </a:cubicBezTo>
                  <a:cubicBezTo>
                    <a:pt x="2761583" y="753894"/>
                    <a:pt x="2825020" y="751703"/>
                    <a:pt x="2887980" y="750846"/>
                  </a:cubicBezTo>
                  <a:cubicBezTo>
                    <a:pt x="2951036" y="749417"/>
                    <a:pt x="3013615" y="749322"/>
                    <a:pt x="3075813" y="750179"/>
                  </a:cubicBezTo>
                  <a:cubicBezTo>
                    <a:pt x="3106865" y="750846"/>
                    <a:pt x="3137916" y="751417"/>
                    <a:pt x="3168587" y="752751"/>
                  </a:cubicBezTo>
                  <a:cubicBezTo>
                    <a:pt x="3199448" y="753703"/>
                    <a:pt x="3229928" y="755227"/>
                    <a:pt x="3260408" y="756656"/>
                  </a:cubicBezTo>
                  <a:cubicBezTo>
                    <a:pt x="3320987" y="760466"/>
                    <a:pt x="3381470" y="764562"/>
                    <a:pt x="3440049" y="771610"/>
                  </a:cubicBezTo>
                  <a:cubicBezTo>
                    <a:pt x="3454908" y="773039"/>
                    <a:pt x="3469386" y="775039"/>
                    <a:pt x="3483864" y="776849"/>
                  </a:cubicBezTo>
                  <a:lnTo>
                    <a:pt x="3528536" y="782469"/>
                  </a:lnTo>
                  <a:lnTo>
                    <a:pt x="3628549" y="796089"/>
                  </a:lnTo>
                  <a:lnTo>
                    <a:pt x="3828574" y="823140"/>
                  </a:lnTo>
                  <a:cubicBezTo>
                    <a:pt x="3962019" y="840190"/>
                    <a:pt x="4095750" y="858573"/>
                    <a:pt x="4231196" y="874099"/>
                  </a:cubicBezTo>
                  <a:lnTo>
                    <a:pt x="4433126" y="897435"/>
                  </a:lnTo>
                  <a:lnTo>
                    <a:pt x="4485990" y="903246"/>
                  </a:lnTo>
                  <a:cubicBezTo>
                    <a:pt x="4503897" y="905151"/>
                    <a:pt x="4521708" y="907341"/>
                    <a:pt x="4539806" y="908961"/>
                  </a:cubicBezTo>
                  <a:lnTo>
                    <a:pt x="4593908" y="914199"/>
                  </a:lnTo>
                  <a:lnTo>
                    <a:pt x="4648296" y="918771"/>
                  </a:lnTo>
                  <a:cubicBezTo>
                    <a:pt x="4793456" y="930392"/>
                    <a:pt x="4942237" y="935631"/>
                    <a:pt x="5092446" y="931154"/>
                  </a:cubicBezTo>
                  <a:cubicBezTo>
                    <a:pt x="5242274" y="927249"/>
                    <a:pt x="5393627" y="911437"/>
                    <a:pt x="5533168" y="891816"/>
                  </a:cubicBezTo>
                  <a:cubicBezTo>
                    <a:pt x="5673471" y="872289"/>
                    <a:pt x="5798820" y="851906"/>
                    <a:pt x="5918169" y="840666"/>
                  </a:cubicBezTo>
                  <a:cubicBezTo>
                    <a:pt x="5948077" y="837809"/>
                    <a:pt x="5977795" y="835237"/>
                    <a:pt x="6007323" y="833237"/>
                  </a:cubicBezTo>
                  <a:cubicBezTo>
                    <a:pt x="6022086" y="832094"/>
                    <a:pt x="6036945" y="831332"/>
                    <a:pt x="6051709" y="830570"/>
                  </a:cubicBezTo>
                  <a:lnTo>
                    <a:pt x="6097429" y="828379"/>
                  </a:lnTo>
                  <a:cubicBezTo>
                    <a:pt x="6158960" y="825236"/>
                    <a:pt x="6223445" y="823807"/>
                    <a:pt x="6287834" y="822569"/>
                  </a:cubicBezTo>
                  <a:cubicBezTo>
                    <a:pt x="6417374" y="820664"/>
                    <a:pt x="6549485" y="820188"/>
                    <a:pt x="6681597" y="821235"/>
                  </a:cubicBezTo>
                  <a:cubicBezTo>
                    <a:pt x="6813899" y="822378"/>
                    <a:pt x="6946773" y="823617"/>
                    <a:pt x="7079647" y="826569"/>
                  </a:cubicBezTo>
                  <a:cubicBezTo>
                    <a:pt x="7212520" y="828951"/>
                    <a:pt x="7345585" y="831903"/>
                    <a:pt x="7478173" y="836094"/>
                  </a:cubicBezTo>
                  <a:cubicBezTo>
                    <a:pt x="7610475" y="839714"/>
                    <a:pt x="7743539" y="844953"/>
                    <a:pt x="7871937" y="851430"/>
                  </a:cubicBezTo>
                  <a:lnTo>
                    <a:pt x="7919657" y="854097"/>
                  </a:lnTo>
                  <a:cubicBezTo>
                    <a:pt x="7935564" y="854954"/>
                    <a:pt x="7949756" y="856192"/>
                    <a:pt x="7964901" y="857240"/>
                  </a:cubicBezTo>
                  <a:lnTo>
                    <a:pt x="8015955" y="861050"/>
                  </a:lnTo>
                  <a:cubicBezTo>
                    <a:pt x="8035195" y="862383"/>
                    <a:pt x="8053769" y="863622"/>
                    <a:pt x="8072247" y="864384"/>
                  </a:cubicBezTo>
                  <a:cubicBezTo>
                    <a:pt x="8145780" y="867527"/>
                    <a:pt x="8216456" y="868479"/>
                    <a:pt x="8286750" y="868384"/>
                  </a:cubicBezTo>
                  <a:cubicBezTo>
                    <a:pt x="8427148" y="867527"/>
                    <a:pt x="8565452" y="862574"/>
                    <a:pt x="8704040" y="853716"/>
                  </a:cubicBezTo>
                  <a:cubicBezTo>
                    <a:pt x="8842534" y="844762"/>
                    <a:pt x="8980741" y="832284"/>
                    <a:pt x="9120188" y="814092"/>
                  </a:cubicBezTo>
                  <a:cubicBezTo>
                    <a:pt x="9140761" y="811425"/>
                    <a:pt x="9161336" y="808567"/>
                    <a:pt x="9181909" y="805519"/>
                  </a:cubicBezTo>
                  <a:lnTo>
                    <a:pt x="9181909" y="39642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385A18E1-CBE3-4BBD-B1B7-CDBCA685E0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199381"/>
              <a:ext cx="12188952" cy="902694"/>
            </a:xfrm>
            <a:custGeom>
              <a:avLst/>
              <a:gdLst>
                <a:gd name="connsiteX0" fmla="*/ 9182100 w 9182100"/>
                <a:gd name="connsiteY0" fmla="*/ 351088 h 765639"/>
                <a:gd name="connsiteX1" fmla="*/ 9178480 w 9182100"/>
                <a:gd name="connsiteY1" fmla="*/ 350993 h 765639"/>
                <a:gd name="connsiteX2" fmla="*/ 8783955 w 9182100"/>
                <a:gd name="connsiteY2" fmla="*/ 327561 h 765639"/>
                <a:gd name="connsiteX3" fmla="*/ 8390763 w 9182100"/>
                <a:gd name="connsiteY3" fmla="*/ 288795 h 765639"/>
                <a:gd name="connsiteX4" fmla="*/ 8199502 w 9182100"/>
                <a:gd name="connsiteY4" fmla="*/ 262601 h 765639"/>
                <a:gd name="connsiteX5" fmla="*/ 8153972 w 9182100"/>
                <a:gd name="connsiteY5" fmla="*/ 254886 h 765639"/>
                <a:gd name="connsiteX6" fmla="*/ 8131588 w 9182100"/>
                <a:gd name="connsiteY6" fmla="*/ 250790 h 765639"/>
                <a:gd name="connsiteX7" fmla="*/ 8104632 w 9182100"/>
                <a:gd name="connsiteY7" fmla="*/ 246504 h 765639"/>
                <a:gd name="connsiteX8" fmla="*/ 8050911 w 9182100"/>
                <a:gd name="connsiteY8" fmla="*/ 238217 h 765639"/>
                <a:gd name="connsiteX9" fmla="*/ 7998810 w 9182100"/>
                <a:gd name="connsiteY9" fmla="*/ 230978 h 765639"/>
                <a:gd name="connsiteX10" fmla="*/ 7589902 w 9182100"/>
                <a:gd name="connsiteY10" fmla="*/ 183925 h 765639"/>
                <a:gd name="connsiteX11" fmla="*/ 7183469 w 9182100"/>
                <a:gd name="connsiteY11" fmla="*/ 147634 h 765639"/>
                <a:gd name="connsiteX12" fmla="*/ 6775990 w 9182100"/>
                <a:gd name="connsiteY12" fmla="*/ 119821 h 765639"/>
                <a:gd name="connsiteX13" fmla="*/ 6364795 w 9182100"/>
                <a:gd name="connsiteY13" fmla="*/ 102391 h 765639"/>
                <a:gd name="connsiteX14" fmla="*/ 6154293 w 9182100"/>
                <a:gd name="connsiteY14" fmla="*/ 100581 h 765639"/>
                <a:gd name="connsiteX15" fmla="*/ 6100287 w 9182100"/>
                <a:gd name="connsiteY15" fmla="*/ 101343 h 765639"/>
                <a:gd name="connsiteX16" fmla="*/ 6045327 w 9182100"/>
                <a:gd name="connsiteY16" fmla="*/ 103438 h 765639"/>
                <a:gd name="connsiteX17" fmla="*/ 5935980 w 9182100"/>
                <a:gd name="connsiteY17" fmla="*/ 110296 h 765639"/>
                <a:gd name="connsiteX18" fmla="*/ 5523357 w 9182100"/>
                <a:gd name="connsiteY18" fmla="*/ 157635 h 765639"/>
                <a:gd name="connsiteX19" fmla="*/ 5149882 w 9182100"/>
                <a:gd name="connsiteY19" fmla="*/ 185639 h 765639"/>
                <a:gd name="connsiteX20" fmla="*/ 4777073 w 9182100"/>
                <a:gd name="connsiteY20" fmla="*/ 170685 h 765639"/>
                <a:gd name="connsiteX21" fmla="*/ 4729925 w 9182100"/>
                <a:gd name="connsiteY21" fmla="*/ 166208 h 765639"/>
                <a:gd name="connsiteX22" fmla="*/ 4682585 w 9182100"/>
                <a:gd name="connsiteY22" fmla="*/ 161064 h 765639"/>
                <a:gd name="connsiteX23" fmla="*/ 4635151 w 9182100"/>
                <a:gd name="connsiteY23" fmla="*/ 155445 h 765639"/>
                <a:gd name="connsiteX24" fmla="*/ 4611434 w 9182100"/>
                <a:gd name="connsiteY24" fmla="*/ 152492 h 765639"/>
                <a:gd name="connsiteX25" fmla="*/ 4587145 w 9182100"/>
                <a:gd name="connsiteY25" fmla="*/ 149349 h 765639"/>
                <a:gd name="connsiteX26" fmla="*/ 4387977 w 9182100"/>
                <a:gd name="connsiteY26" fmla="*/ 122774 h 765639"/>
                <a:gd name="connsiteX27" fmla="*/ 3989356 w 9182100"/>
                <a:gd name="connsiteY27" fmla="*/ 68577 h 765639"/>
                <a:gd name="connsiteX28" fmla="*/ 3789140 w 9182100"/>
                <a:gd name="connsiteY28" fmla="*/ 42192 h 765639"/>
                <a:gd name="connsiteX29" fmla="*/ 3689033 w 9182100"/>
                <a:gd name="connsiteY29" fmla="*/ 29143 h 765639"/>
                <a:gd name="connsiteX30" fmla="*/ 3634835 w 9182100"/>
                <a:gd name="connsiteY30" fmla="*/ 22571 h 765639"/>
                <a:gd name="connsiteX31" fmla="*/ 3579876 w 9182100"/>
                <a:gd name="connsiteY31" fmla="*/ 16856 h 765639"/>
                <a:gd name="connsiteX32" fmla="*/ 3147441 w 9182100"/>
                <a:gd name="connsiteY32" fmla="*/ 473 h 765639"/>
                <a:gd name="connsiteX33" fmla="*/ 2724722 w 9182100"/>
                <a:gd name="connsiteY33" fmla="*/ 22857 h 765639"/>
                <a:gd name="connsiteX34" fmla="*/ 1898428 w 9182100"/>
                <a:gd name="connsiteY34" fmla="*/ 147730 h 765639"/>
                <a:gd name="connsiteX35" fmla="*/ 1692878 w 9182100"/>
                <a:gd name="connsiteY35" fmla="*/ 195069 h 765639"/>
                <a:gd name="connsiteX36" fmla="*/ 1640205 w 9182100"/>
                <a:gd name="connsiteY36" fmla="*/ 208785 h 765639"/>
                <a:gd name="connsiteX37" fmla="*/ 1592294 w 9182100"/>
                <a:gd name="connsiteY37" fmla="*/ 221643 h 765639"/>
                <a:gd name="connsiteX38" fmla="*/ 1500092 w 9182100"/>
                <a:gd name="connsiteY38" fmla="*/ 245551 h 765639"/>
                <a:gd name="connsiteX39" fmla="*/ 1130046 w 9182100"/>
                <a:gd name="connsiteY39" fmla="*/ 318227 h 765639"/>
                <a:gd name="connsiteX40" fmla="*/ 944880 w 9182100"/>
                <a:gd name="connsiteY40" fmla="*/ 337658 h 765639"/>
                <a:gd name="connsiteX41" fmla="*/ 852583 w 9182100"/>
                <a:gd name="connsiteY41" fmla="*/ 341944 h 765639"/>
                <a:gd name="connsiteX42" fmla="*/ 760476 w 9182100"/>
                <a:gd name="connsiteY42" fmla="*/ 343087 h 765639"/>
                <a:gd name="connsiteX43" fmla="*/ 577215 w 9182100"/>
                <a:gd name="connsiteY43" fmla="*/ 332800 h 765639"/>
                <a:gd name="connsiteX44" fmla="*/ 394907 w 9182100"/>
                <a:gd name="connsiteY44" fmla="*/ 305463 h 765639"/>
                <a:gd name="connsiteX45" fmla="*/ 211265 w 9182100"/>
                <a:gd name="connsiteY45" fmla="*/ 261363 h 765639"/>
                <a:gd name="connsiteX46" fmla="*/ 17526 w 9182100"/>
                <a:gd name="connsiteY46" fmla="*/ 204880 h 765639"/>
                <a:gd name="connsiteX47" fmla="*/ 0 w 9182100"/>
                <a:gd name="connsiteY47" fmla="*/ 199927 h 765639"/>
                <a:gd name="connsiteX48" fmla="*/ 0 w 9182100"/>
                <a:gd name="connsiteY48" fmla="*/ 526920 h 765639"/>
                <a:gd name="connsiteX49" fmla="*/ 100298 w 9182100"/>
                <a:gd name="connsiteY49" fmla="*/ 571973 h 765639"/>
                <a:gd name="connsiteX50" fmla="*/ 301562 w 9182100"/>
                <a:gd name="connsiteY50" fmla="*/ 649697 h 765639"/>
                <a:gd name="connsiteX51" fmla="*/ 731044 w 9182100"/>
                <a:gd name="connsiteY51" fmla="*/ 746947 h 765639"/>
                <a:gd name="connsiteX52" fmla="*/ 1168241 w 9182100"/>
                <a:gd name="connsiteY52" fmla="*/ 762759 h 765639"/>
                <a:gd name="connsiteX53" fmla="*/ 1596581 w 9182100"/>
                <a:gd name="connsiteY53" fmla="*/ 716944 h 765639"/>
                <a:gd name="connsiteX54" fmla="*/ 1701641 w 9182100"/>
                <a:gd name="connsiteY54" fmla="*/ 697894 h 765639"/>
                <a:gd name="connsiteX55" fmla="*/ 1752124 w 9182100"/>
                <a:gd name="connsiteY55" fmla="*/ 688273 h 765639"/>
                <a:gd name="connsiteX56" fmla="*/ 1797939 w 9182100"/>
                <a:gd name="connsiteY56" fmla="*/ 679891 h 765639"/>
                <a:gd name="connsiteX57" fmla="*/ 1988630 w 9182100"/>
                <a:gd name="connsiteY57" fmla="*/ 649316 h 765639"/>
                <a:gd name="connsiteX58" fmla="*/ 2376297 w 9182100"/>
                <a:gd name="connsiteY58" fmla="*/ 601691 h 765639"/>
                <a:gd name="connsiteX59" fmla="*/ 2570416 w 9182100"/>
                <a:gd name="connsiteY59" fmla="*/ 584165 h 765639"/>
                <a:gd name="connsiteX60" fmla="*/ 2764155 w 9182100"/>
                <a:gd name="connsiteY60" fmla="*/ 571497 h 765639"/>
                <a:gd name="connsiteX61" fmla="*/ 2956941 w 9182100"/>
                <a:gd name="connsiteY61" fmla="*/ 564163 h 765639"/>
                <a:gd name="connsiteX62" fmla="*/ 3148298 w 9182100"/>
                <a:gd name="connsiteY62" fmla="*/ 562639 h 765639"/>
                <a:gd name="connsiteX63" fmla="*/ 3337274 w 9182100"/>
                <a:gd name="connsiteY63" fmla="*/ 568544 h 765639"/>
                <a:gd name="connsiteX64" fmla="*/ 3522345 w 9182100"/>
                <a:gd name="connsiteY64" fmla="*/ 583308 h 765639"/>
                <a:gd name="connsiteX65" fmla="*/ 3567779 w 9182100"/>
                <a:gd name="connsiteY65" fmla="*/ 588642 h 765639"/>
                <a:gd name="connsiteX66" fmla="*/ 3613785 w 9182100"/>
                <a:gd name="connsiteY66" fmla="*/ 594357 h 765639"/>
                <a:gd name="connsiteX67" fmla="*/ 3713798 w 9182100"/>
                <a:gd name="connsiteY67" fmla="*/ 607882 h 765639"/>
                <a:gd name="connsiteX68" fmla="*/ 3913823 w 9182100"/>
                <a:gd name="connsiteY68" fmla="*/ 634838 h 765639"/>
                <a:gd name="connsiteX69" fmla="*/ 4315873 w 9182100"/>
                <a:gd name="connsiteY69" fmla="*/ 686273 h 765639"/>
                <a:gd name="connsiteX70" fmla="*/ 4517422 w 9182100"/>
                <a:gd name="connsiteY70" fmla="*/ 710086 h 765639"/>
                <a:gd name="connsiteX71" fmla="*/ 4728972 w 9182100"/>
                <a:gd name="connsiteY71" fmla="*/ 731422 h 765639"/>
                <a:gd name="connsiteX72" fmla="*/ 5162931 w 9182100"/>
                <a:gd name="connsiteY72" fmla="*/ 744185 h 765639"/>
                <a:gd name="connsiteX73" fmla="*/ 5594033 w 9182100"/>
                <a:gd name="connsiteY73" fmla="*/ 706466 h 765639"/>
                <a:gd name="connsiteX74" fmla="*/ 5982939 w 9182100"/>
                <a:gd name="connsiteY74" fmla="*/ 655793 h 765639"/>
                <a:gd name="connsiteX75" fmla="*/ 6075045 w 9182100"/>
                <a:gd name="connsiteY75" fmla="*/ 648459 h 765639"/>
                <a:gd name="connsiteX76" fmla="*/ 6167819 w 9182100"/>
                <a:gd name="connsiteY76" fmla="*/ 643887 h 765639"/>
                <a:gd name="connsiteX77" fmla="*/ 6361081 w 9182100"/>
                <a:gd name="connsiteY77" fmla="*/ 639124 h 765639"/>
                <a:gd name="connsiteX78" fmla="*/ 6757321 w 9182100"/>
                <a:gd name="connsiteY78" fmla="*/ 640458 h 765639"/>
                <a:gd name="connsiteX79" fmla="*/ 7156704 w 9182100"/>
                <a:gd name="connsiteY79" fmla="*/ 649030 h 765639"/>
                <a:gd name="connsiteX80" fmla="*/ 7556373 w 9182100"/>
                <a:gd name="connsiteY80" fmla="*/ 662365 h 765639"/>
                <a:gd name="connsiteX81" fmla="*/ 7952328 w 9182100"/>
                <a:gd name="connsiteY81" fmla="*/ 682177 h 765639"/>
                <a:gd name="connsiteX82" fmla="*/ 8000714 w 9182100"/>
                <a:gd name="connsiteY82" fmla="*/ 685511 h 765639"/>
                <a:gd name="connsiteX83" fmla="*/ 8047196 w 9182100"/>
                <a:gd name="connsiteY83" fmla="*/ 689416 h 765639"/>
                <a:gd name="connsiteX84" fmla="*/ 8097965 w 9182100"/>
                <a:gd name="connsiteY84" fmla="*/ 693893 h 765639"/>
                <a:gd name="connsiteX85" fmla="*/ 8152733 w 9182100"/>
                <a:gd name="connsiteY85" fmla="*/ 697894 h 765639"/>
                <a:gd name="connsiteX86" fmla="*/ 8363903 w 9182100"/>
                <a:gd name="connsiteY86" fmla="*/ 705133 h 765639"/>
                <a:gd name="connsiteX87" fmla="*/ 8777764 w 9182100"/>
                <a:gd name="connsiteY87" fmla="*/ 698084 h 765639"/>
                <a:gd name="connsiteX88" fmla="*/ 9182005 w 9182100"/>
                <a:gd name="connsiteY88" fmla="*/ 668366 h 765639"/>
                <a:gd name="connsiteX89" fmla="*/ 9182005 w 9182100"/>
                <a:gd name="connsiteY89" fmla="*/ 351088 h 765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9182100" h="765639">
                  <a:moveTo>
                    <a:pt x="9182100" y="351088"/>
                  </a:moveTo>
                  <a:cubicBezTo>
                    <a:pt x="9180862" y="351088"/>
                    <a:pt x="9179719" y="350993"/>
                    <a:pt x="9178480" y="350993"/>
                  </a:cubicBezTo>
                  <a:cubicBezTo>
                    <a:pt x="9047607" y="346421"/>
                    <a:pt x="8915591" y="337944"/>
                    <a:pt x="8783955" y="327561"/>
                  </a:cubicBezTo>
                  <a:cubicBezTo>
                    <a:pt x="8652320" y="316894"/>
                    <a:pt x="8520589" y="304416"/>
                    <a:pt x="8390763" y="288795"/>
                  </a:cubicBezTo>
                  <a:cubicBezTo>
                    <a:pt x="8325898" y="281175"/>
                    <a:pt x="8261509" y="272602"/>
                    <a:pt x="8199502" y="262601"/>
                  </a:cubicBezTo>
                  <a:cubicBezTo>
                    <a:pt x="8184070" y="260029"/>
                    <a:pt x="8168831" y="257553"/>
                    <a:pt x="8153972" y="254886"/>
                  </a:cubicBezTo>
                  <a:lnTo>
                    <a:pt x="8131588" y="250790"/>
                  </a:lnTo>
                  <a:lnTo>
                    <a:pt x="8104632" y="246504"/>
                  </a:lnTo>
                  <a:cubicBezTo>
                    <a:pt x="8086725" y="243741"/>
                    <a:pt x="8068247" y="240598"/>
                    <a:pt x="8050911" y="238217"/>
                  </a:cubicBezTo>
                  <a:lnTo>
                    <a:pt x="7998810" y="230978"/>
                  </a:lnTo>
                  <a:cubicBezTo>
                    <a:pt x="7860697" y="212023"/>
                    <a:pt x="7725633" y="198021"/>
                    <a:pt x="7589902" y="183925"/>
                  </a:cubicBezTo>
                  <a:cubicBezTo>
                    <a:pt x="7454360" y="170304"/>
                    <a:pt x="7319010" y="158779"/>
                    <a:pt x="7183469" y="147634"/>
                  </a:cubicBezTo>
                  <a:cubicBezTo>
                    <a:pt x="7047929" y="137252"/>
                    <a:pt x="6912198" y="127632"/>
                    <a:pt x="6775990" y="119821"/>
                  </a:cubicBezTo>
                  <a:cubicBezTo>
                    <a:pt x="6639592" y="112582"/>
                    <a:pt x="6503194" y="105439"/>
                    <a:pt x="6364795" y="102391"/>
                  </a:cubicBezTo>
                  <a:cubicBezTo>
                    <a:pt x="6295263" y="101057"/>
                    <a:pt x="6225826" y="99819"/>
                    <a:pt x="6154293" y="100581"/>
                  </a:cubicBezTo>
                  <a:cubicBezTo>
                    <a:pt x="6136577" y="100581"/>
                    <a:pt x="6118860" y="100581"/>
                    <a:pt x="6100287" y="101343"/>
                  </a:cubicBezTo>
                  <a:cubicBezTo>
                    <a:pt x="6081903" y="101819"/>
                    <a:pt x="6063615" y="102486"/>
                    <a:pt x="6045327" y="103438"/>
                  </a:cubicBezTo>
                  <a:cubicBezTo>
                    <a:pt x="6008656" y="104962"/>
                    <a:pt x="5972175" y="107439"/>
                    <a:pt x="5935980" y="110296"/>
                  </a:cubicBezTo>
                  <a:cubicBezTo>
                    <a:pt x="5790724" y="121631"/>
                    <a:pt x="5651659" y="142110"/>
                    <a:pt x="5523357" y="157635"/>
                  </a:cubicBezTo>
                  <a:cubicBezTo>
                    <a:pt x="5394484" y="173542"/>
                    <a:pt x="5273040" y="183543"/>
                    <a:pt x="5149882" y="185639"/>
                  </a:cubicBezTo>
                  <a:cubicBezTo>
                    <a:pt x="5027010" y="187925"/>
                    <a:pt x="4902803" y="182210"/>
                    <a:pt x="4777073" y="170685"/>
                  </a:cubicBezTo>
                  <a:lnTo>
                    <a:pt x="4729925" y="166208"/>
                  </a:lnTo>
                  <a:lnTo>
                    <a:pt x="4682585" y="161064"/>
                  </a:lnTo>
                  <a:cubicBezTo>
                    <a:pt x="4666869" y="159445"/>
                    <a:pt x="4650963" y="157350"/>
                    <a:pt x="4635151" y="155445"/>
                  </a:cubicBezTo>
                  <a:lnTo>
                    <a:pt x="4611434" y="152492"/>
                  </a:lnTo>
                  <a:cubicBezTo>
                    <a:pt x="4603623" y="151539"/>
                    <a:pt x="4595622" y="150587"/>
                    <a:pt x="4587145" y="149349"/>
                  </a:cubicBezTo>
                  <a:lnTo>
                    <a:pt x="4387977" y="122774"/>
                  </a:lnTo>
                  <a:lnTo>
                    <a:pt x="3989356" y="68577"/>
                  </a:lnTo>
                  <a:lnTo>
                    <a:pt x="3789140" y="42192"/>
                  </a:lnTo>
                  <a:lnTo>
                    <a:pt x="3689033" y="29143"/>
                  </a:lnTo>
                  <a:lnTo>
                    <a:pt x="3634835" y="22571"/>
                  </a:lnTo>
                  <a:cubicBezTo>
                    <a:pt x="3616452" y="20285"/>
                    <a:pt x="3598069" y="18380"/>
                    <a:pt x="3579876" y="16856"/>
                  </a:cubicBezTo>
                  <a:cubicBezTo>
                    <a:pt x="3433667" y="3140"/>
                    <a:pt x="3289840" y="-1622"/>
                    <a:pt x="3147441" y="473"/>
                  </a:cubicBezTo>
                  <a:cubicBezTo>
                    <a:pt x="3005138" y="2283"/>
                    <a:pt x="2864263" y="10188"/>
                    <a:pt x="2724722" y="22857"/>
                  </a:cubicBezTo>
                  <a:cubicBezTo>
                    <a:pt x="2445353" y="48098"/>
                    <a:pt x="2171129" y="90198"/>
                    <a:pt x="1898428" y="147730"/>
                  </a:cubicBezTo>
                  <a:cubicBezTo>
                    <a:pt x="1830134" y="162208"/>
                    <a:pt x="1762030" y="177448"/>
                    <a:pt x="1692878" y="195069"/>
                  </a:cubicBezTo>
                  <a:lnTo>
                    <a:pt x="1640205" y="208785"/>
                  </a:lnTo>
                  <a:lnTo>
                    <a:pt x="1592294" y="221643"/>
                  </a:lnTo>
                  <a:cubicBezTo>
                    <a:pt x="1561624" y="229740"/>
                    <a:pt x="1530858" y="238503"/>
                    <a:pt x="1500092" y="245551"/>
                  </a:cubicBezTo>
                  <a:cubicBezTo>
                    <a:pt x="1377125" y="276412"/>
                    <a:pt x="1253490" y="300987"/>
                    <a:pt x="1130046" y="318227"/>
                  </a:cubicBezTo>
                  <a:cubicBezTo>
                    <a:pt x="1068229" y="326895"/>
                    <a:pt x="1006602" y="333086"/>
                    <a:pt x="944880" y="337658"/>
                  </a:cubicBezTo>
                  <a:cubicBezTo>
                    <a:pt x="914114" y="339277"/>
                    <a:pt x="883253" y="341563"/>
                    <a:pt x="852583" y="341944"/>
                  </a:cubicBezTo>
                  <a:cubicBezTo>
                    <a:pt x="821817" y="343278"/>
                    <a:pt x="791147" y="342992"/>
                    <a:pt x="760476" y="343087"/>
                  </a:cubicBezTo>
                  <a:cubicBezTo>
                    <a:pt x="699230" y="342135"/>
                    <a:pt x="638175" y="338706"/>
                    <a:pt x="577215" y="332800"/>
                  </a:cubicBezTo>
                  <a:cubicBezTo>
                    <a:pt x="516255" y="326895"/>
                    <a:pt x="455771" y="317179"/>
                    <a:pt x="394907" y="305463"/>
                  </a:cubicBezTo>
                  <a:cubicBezTo>
                    <a:pt x="334137" y="293557"/>
                    <a:pt x="273368" y="278412"/>
                    <a:pt x="211265" y="261363"/>
                  </a:cubicBezTo>
                  <a:cubicBezTo>
                    <a:pt x="149066" y="244123"/>
                    <a:pt x="85820" y="224310"/>
                    <a:pt x="17526" y="204880"/>
                  </a:cubicBezTo>
                  <a:cubicBezTo>
                    <a:pt x="11716" y="203165"/>
                    <a:pt x="5906" y="201546"/>
                    <a:pt x="0" y="199927"/>
                  </a:cubicBezTo>
                  <a:lnTo>
                    <a:pt x="0" y="526920"/>
                  </a:lnTo>
                  <a:cubicBezTo>
                    <a:pt x="32576" y="541874"/>
                    <a:pt x="66104" y="557114"/>
                    <a:pt x="100298" y="571973"/>
                  </a:cubicBezTo>
                  <a:cubicBezTo>
                    <a:pt x="164973" y="600167"/>
                    <a:pt x="232410" y="626456"/>
                    <a:pt x="301562" y="649697"/>
                  </a:cubicBezTo>
                  <a:cubicBezTo>
                    <a:pt x="439865" y="696655"/>
                    <a:pt x="585216" y="728754"/>
                    <a:pt x="731044" y="746947"/>
                  </a:cubicBezTo>
                  <a:cubicBezTo>
                    <a:pt x="876967" y="764664"/>
                    <a:pt x="1023652" y="769426"/>
                    <a:pt x="1168241" y="762759"/>
                  </a:cubicBezTo>
                  <a:cubicBezTo>
                    <a:pt x="1313021" y="756663"/>
                    <a:pt x="1455896" y="740185"/>
                    <a:pt x="1596581" y="716944"/>
                  </a:cubicBezTo>
                  <a:cubicBezTo>
                    <a:pt x="1632014" y="711610"/>
                    <a:pt x="1666685" y="704371"/>
                    <a:pt x="1701641" y="697894"/>
                  </a:cubicBezTo>
                  <a:lnTo>
                    <a:pt x="1752124" y="688273"/>
                  </a:lnTo>
                  <a:lnTo>
                    <a:pt x="1797939" y="679891"/>
                  </a:lnTo>
                  <a:cubicBezTo>
                    <a:pt x="1860328" y="669128"/>
                    <a:pt x="1924431" y="658746"/>
                    <a:pt x="1988630" y="649316"/>
                  </a:cubicBezTo>
                  <a:cubicBezTo>
                    <a:pt x="2117217" y="630838"/>
                    <a:pt x="2246852" y="614645"/>
                    <a:pt x="2376297" y="601691"/>
                  </a:cubicBezTo>
                  <a:cubicBezTo>
                    <a:pt x="2441067" y="595214"/>
                    <a:pt x="2505742" y="589118"/>
                    <a:pt x="2570416" y="584165"/>
                  </a:cubicBezTo>
                  <a:cubicBezTo>
                    <a:pt x="2635091" y="579402"/>
                    <a:pt x="2699671" y="574831"/>
                    <a:pt x="2764155" y="571497"/>
                  </a:cubicBezTo>
                  <a:cubicBezTo>
                    <a:pt x="2828639" y="568068"/>
                    <a:pt x="2892933" y="565401"/>
                    <a:pt x="2956941" y="564163"/>
                  </a:cubicBezTo>
                  <a:cubicBezTo>
                    <a:pt x="3021045" y="562353"/>
                    <a:pt x="3084766" y="561972"/>
                    <a:pt x="3148298" y="562639"/>
                  </a:cubicBezTo>
                  <a:cubicBezTo>
                    <a:pt x="3211735" y="563305"/>
                    <a:pt x="3274695" y="565591"/>
                    <a:pt x="3337274" y="568544"/>
                  </a:cubicBezTo>
                  <a:cubicBezTo>
                    <a:pt x="3399568" y="572259"/>
                    <a:pt x="3461671" y="576259"/>
                    <a:pt x="3522345" y="583308"/>
                  </a:cubicBezTo>
                  <a:cubicBezTo>
                    <a:pt x="3537680" y="584737"/>
                    <a:pt x="3552730" y="586737"/>
                    <a:pt x="3567779" y="588642"/>
                  </a:cubicBezTo>
                  <a:lnTo>
                    <a:pt x="3613785" y="594357"/>
                  </a:lnTo>
                  <a:lnTo>
                    <a:pt x="3713798" y="607882"/>
                  </a:lnTo>
                  <a:lnTo>
                    <a:pt x="3913823" y="634838"/>
                  </a:lnTo>
                  <a:cubicBezTo>
                    <a:pt x="4047268" y="652078"/>
                    <a:pt x="4180904" y="670366"/>
                    <a:pt x="4315873" y="686273"/>
                  </a:cubicBezTo>
                  <a:lnTo>
                    <a:pt x="4517422" y="710086"/>
                  </a:lnTo>
                  <a:cubicBezTo>
                    <a:pt x="4586573" y="717896"/>
                    <a:pt x="4657916" y="725992"/>
                    <a:pt x="4728972" y="731422"/>
                  </a:cubicBezTo>
                  <a:cubicBezTo>
                    <a:pt x="4871371" y="743042"/>
                    <a:pt x="5016627" y="748376"/>
                    <a:pt x="5162931" y="744185"/>
                  </a:cubicBezTo>
                  <a:cubicBezTo>
                    <a:pt x="5308949" y="740566"/>
                    <a:pt x="5456111" y="725611"/>
                    <a:pt x="5594033" y="706466"/>
                  </a:cubicBezTo>
                  <a:cubicBezTo>
                    <a:pt x="5732621" y="687511"/>
                    <a:pt x="5859876" y="667033"/>
                    <a:pt x="5982939" y="655793"/>
                  </a:cubicBezTo>
                  <a:cubicBezTo>
                    <a:pt x="6013799" y="652936"/>
                    <a:pt x="6044375" y="650364"/>
                    <a:pt x="6075045" y="648459"/>
                  </a:cubicBezTo>
                  <a:cubicBezTo>
                    <a:pt x="6105906" y="646363"/>
                    <a:pt x="6135529" y="645125"/>
                    <a:pt x="6167819" y="643887"/>
                  </a:cubicBezTo>
                  <a:cubicBezTo>
                    <a:pt x="6230779" y="641125"/>
                    <a:pt x="6295930" y="640077"/>
                    <a:pt x="6361081" y="639124"/>
                  </a:cubicBezTo>
                  <a:cubicBezTo>
                    <a:pt x="6491955" y="637981"/>
                    <a:pt x="6624638" y="638553"/>
                    <a:pt x="6757321" y="640458"/>
                  </a:cubicBezTo>
                  <a:cubicBezTo>
                    <a:pt x="6890195" y="642553"/>
                    <a:pt x="7023449" y="645030"/>
                    <a:pt x="7156704" y="649030"/>
                  </a:cubicBezTo>
                  <a:cubicBezTo>
                    <a:pt x="7289959" y="652650"/>
                    <a:pt x="7423404" y="656841"/>
                    <a:pt x="7556373" y="662365"/>
                  </a:cubicBezTo>
                  <a:cubicBezTo>
                    <a:pt x="7689152" y="667509"/>
                    <a:pt x="7822502" y="673986"/>
                    <a:pt x="7952328" y="682177"/>
                  </a:cubicBezTo>
                  <a:lnTo>
                    <a:pt x="8000714" y="685511"/>
                  </a:lnTo>
                  <a:cubicBezTo>
                    <a:pt x="8016811" y="686654"/>
                    <a:pt x="8031670" y="688178"/>
                    <a:pt x="8047196" y="689416"/>
                  </a:cubicBezTo>
                  <a:lnTo>
                    <a:pt x="8097965" y="693893"/>
                  </a:lnTo>
                  <a:cubicBezTo>
                    <a:pt x="8116539" y="695417"/>
                    <a:pt x="8134731" y="696846"/>
                    <a:pt x="8152733" y="697894"/>
                  </a:cubicBezTo>
                  <a:cubicBezTo>
                    <a:pt x="8224647" y="701989"/>
                    <a:pt x="8294465" y="704085"/>
                    <a:pt x="8363903" y="705133"/>
                  </a:cubicBezTo>
                  <a:cubicBezTo>
                    <a:pt x="8502777" y="706657"/>
                    <a:pt x="8640223" y="704180"/>
                    <a:pt x="8777764" y="698084"/>
                  </a:cubicBezTo>
                  <a:cubicBezTo>
                    <a:pt x="8912352" y="692083"/>
                    <a:pt x="9046845" y="682749"/>
                    <a:pt x="9182005" y="668366"/>
                  </a:cubicBezTo>
                  <a:lnTo>
                    <a:pt x="9182005" y="351088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133EDCAA-1D6C-4710-9DA1-C7FC946D8EE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501488"/>
              <a:ext cx="12188952" cy="641669"/>
            </a:xfrm>
            <a:custGeom>
              <a:avLst/>
              <a:gdLst>
                <a:gd name="connsiteX0" fmla="*/ 9182100 w 9182100"/>
                <a:gd name="connsiteY0" fmla="*/ 154189 h 544245"/>
                <a:gd name="connsiteX1" fmla="*/ 9047702 w 9182100"/>
                <a:gd name="connsiteY1" fmla="*/ 162762 h 544245"/>
                <a:gd name="connsiteX2" fmla="*/ 8652224 w 9182100"/>
                <a:gd name="connsiteY2" fmla="*/ 178287 h 544245"/>
                <a:gd name="connsiteX3" fmla="*/ 8255603 w 9182100"/>
                <a:gd name="connsiteY3" fmla="*/ 161047 h 544245"/>
                <a:gd name="connsiteX4" fmla="*/ 8060722 w 9182100"/>
                <a:gd name="connsiteY4" fmla="*/ 140854 h 544245"/>
                <a:gd name="connsiteX5" fmla="*/ 8013478 w 9182100"/>
                <a:gd name="connsiteY5" fmla="*/ 134187 h 544245"/>
                <a:gd name="connsiteX6" fmla="*/ 7990428 w 9182100"/>
                <a:gd name="connsiteY6" fmla="*/ 130567 h 544245"/>
                <a:gd name="connsiteX7" fmla="*/ 7964139 w 9182100"/>
                <a:gd name="connsiteY7" fmla="*/ 126853 h 544245"/>
                <a:gd name="connsiteX8" fmla="*/ 7911656 w 9182100"/>
                <a:gd name="connsiteY8" fmla="*/ 119518 h 544245"/>
                <a:gd name="connsiteX9" fmla="*/ 7860220 w 9182100"/>
                <a:gd name="connsiteY9" fmla="*/ 113232 h 544245"/>
                <a:gd name="connsiteX10" fmla="*/ 7453884 w 9182100"/>
                <a:gd name="connsiteY10" fmla="*/ 70369 h 544245"/>
                <a:gd name="connsiteX11" fmla="*/ 7048976 w 9182100"/>
                <a:gd name="connsiteY11" fmla="*/ 36556 h 544245"/>
                <a:gd name="connsiteX12" fmla="*/ 6846285 w 9182100"/>
                <a:gd name="connsiteY12" fmla="*/ 22649 h 544245"/>
                <a:gd name="connsiteX13" fmla="*/ 6643212 w 9182100"/>
                <a:gd name="connsiteY13" fmla="*/ 11600 h 544245"/>
                <a:gd name="connsiteX14" fmla="*/ 6541485 w 9182100"/>
                <a:gd name="connsiteY14" fmla="*/ 7314 h 544245"/>
                <a:gd name="connsiteX15" fmla="*/ 6439567 w 9182100"/>
                <a:gd name="connsiteY15" fmla="*/ 3885 h 544245"/>
                <a:gd name="connsiteX16" fmla="*/ 6337459 w 9182100"/>
                <a:gd name="connsiteY16" fmla="*/ 1313 h 544245"/>
                <a:gd name="connsiteX17" fmla="*/ 6234970 w 9182100"/>
                <a:gd name="connsiteY17" fmla="*/ 75 h 544245"/>
                <a:gd name="connsiteX18" fmla="*/ 6027802 w 9182100"/>
                <a:gd name="connsiteY18" fmla="*/ 2265 h 544245"/>
                <a:gd name="connsiteX19" fmla="*/ 5921978 w 9182100"/>
                <a:gd name="connsiteY19" fmla="*/ 6552 h 544245"/>
                <a:gd name="connsiteX20" fmla="*/ 5815965 w 9182100"/>
                <a:gd name="connsiteY20" fmla="*/ 14362 h 544245"/>
                <a:gd name="connsiteX21" fmla="*/ 5408390 w 9182100"/>
                <a:gd name="connsiteY21" fmla="*/ 67036 h 544245"/>
                <a:gd name="connsiteX22" fmla="*/ 5023866 w 9182100"/>
                <a:gd name="connsiteY22" fmla="*/ 103992 h 544245"/>
                <a:gd name="connsiteX23" fmla="*/ 4831556 w 9182100"/>
                <a:gd name="connsiteY23" fmla="*/ 106374 h 544245"/>
                <a:gd name="connsiteX24" fmla="*/ 4637723 w 9182100"/>
                <a:gd name="connsiteY24" fmla="*/ 98754 h 544245"/>
                <a:gd name="connsiteX25" fmla="*/ 4442460 w 9182100"/>
                <a:gd name="connsiteY25" fmla="*/ 83038 h 544245"/>
                <a:gd name="connsiteX26" fmla="*/ 4341686 w 9182100"/>
                <a:gd name="connsiteY26" fmla="*/ 77227 h 544245"/>
                <a:gd name="connsiteX27" fmla="*/ 4241006 w 9182100"/>
                <a:gd name="connsiteY27" fmla="*/ 71989 h 544245"/>
                <a:gd name="connsiteX28" fmla="*/ 3836956 w 9182100"/>
                <a:gd name="connsiteY28" fmla="*/ 54177 h 544245"/>
                <a:gd name="connsiteX29" fmla="*/ 3634549 w 9182100"/>
                <a:gd name="connsiteY29" fmla="*/ 45414 h 544245"/>
                <a:gd name="connsiteX30" fmla="*/ 3533394 w 9182100"/>
                <a:gd name="connsiteY30" fmla="*/ 40461 h 544245"/>
                <a:gd name="connsiteX31" fmla="*/ 3481959 w 9182100"/>
                <a:gd name="connsiteY31" fmla="*/ 37889 h 544245"/>
                <a:gd name="connsiteX32" fmla="*/ 3430238 w 9182100"/>
                <a:gd name="connsiteY32" fmla="*/ 35889 h 544245"/>
                <a:gd name="connsiteX33" fmla="*/ 3020473 w 9182100"/>
                <a:gd name="connsiteY33" fmla="*/ 37603 h 544245"/>
                <a:gd name="connsiteX34" fmla="*/ 2614422 w 9182100"/>
                <a:gd name="connsiteY34" fmla="*/ 56844 h 544245"/>
                <a:gd name="connsiteX35" fmla="*/ 2208657 w 9182100"/>
                <a:gd name="connsiteY35" fmla="*/ 81609 h 544245"/>
                <a:gd name="connsiteX36" fmla="*/ 1800606 w 9182100"/>
                <a:gd name="connsiteY36" fmla="*/ 107612 h 544245"/>
                <a:gd name="connsiteX37" fmla="*/ 1594676 w 9182100"/>
                <a:gd name="connsiteY37" fmla="*/ 124948 h 544245"/>
                <a:gd name="connsiteX38" fmla="*/ 1491996 w 9182100"/>
                <a:gd name="connsiteY38" fmla="*/ 136568 h 544245"/>
                <a:gd name="connsiteX39" fmla="*/ 1442942 w 9182100"/>
                <a:gd name="connsiteY39" fmla="*/ 141902 h 544245"/>
                <a:gd name="connsiteX40" fmla="*/ 1418463 w 9182100"/>
                <a:gd name="connsiteY40" fmla="*/ 144664 h 544245"/>
                <a:gd name="connsiteX41" fmla="*/ 1393984 w 9182100"/>
                <a:gd name="connsiteY41" fmla="*/ 146855 h 544245"/>
                <a:gd name="connsiteX42" fmla="*/ 1006697 w 9182100"/>
                <a:gd name="connsiteY42" fmla="*/ 169810 h 544245"/>
                <a:gd name="connsiteX43" fmla="*/ 816864 w 9182100"/>
                <a:gd name="connsiteY43" fmla="*/ 170953 h 544245"/>
                <a:gd name="connsiteX44" fmla="*/ 769906 w 9182100"/>
                <a:gd name="connsiteY44" fmla="*/ 169715 h 544245"/>
                <a:gd name="connsiteX45" fmla="*/ 723043 w 9182100"/>
                <a:gd name="connsiteY45" fmla="*/ 168096 h 544245"/>
                <a:gd name="connsiteX46" fmla="*/ 676370 w 9182100"/>
                <a:gd name="connsiteY46" fmla="*/ 166286 h 544245"/>
                <a:gd name="connsiteX47" fmla="*/ 629888 w 9182100"/>
                <a:gd name="connsiteY47" fmla="*/ 163333 h 544245"/>
                <a:gd name="connsiteX48" fmla="*/ 445484 w 9182100"/>
                <a:gd name="connsiteY48" fmla="*/ 146093 h 544245"/>
                <a:gd name="connsiteX49" fmla="*/ 263366 w 9182100"/>
                <a:gd name="connsiteY49" fmla="*/ 115232 h 544245"/>
                <a:gd name="connsiteX50" fmla="*/ 81439 w 9182100"/>
                <a:gd name="connsiteY50" fmla="*/ 70369 h 544245"/>
                <a:gd name="connsiteX51" fmla="*/ 35338 w 9182100"/>
                <a:gd name="connsiteY51" fmla="*/ 57034 h 544245"/>
                <a:gd name="connsiteX52" fmla="*/ 0 w 9182100"/>
                <a:gd name="connsiteY52" fmla="*/ 46652 h 544245"/>
                <a:gd name="connsiteX53" fmla="*/ 0 w 9182100"/>
                <a:gd name="connsiteY53" fmla="*/ 426795 h 544245"/>
                <a:gd name="connsiteX54" fmla="*/ 178594 w 9182100"/>
                <a:gd name="connsiteY54" fmla="*/ 479658 h 544245"/>
                <a:gd name="connsiteX55" fmla="*/ 610457 w 9182100"/>
                <a:gd name="connsiteY55" fmla="*/ 542619 h 544245"/>
                <a:gd name="connsiteX56" fmla="*/ 826865 w 9182100"/>
                <a:gd name="connsiteY56" fmla="*/ 539666 h 544245"/>
                <a:gd name="connsiteX57" fmla="*/ 1039654 w 9182100"/>
                <a:gd name="connsiteY57" fmla="*/ 515187 h 544245"/>
                <a:gd name="connsiteX58" fmla="*/ 1449705 w 9182100"/>
                <a:gd name="connsiteY58" fmla="*/ 415270 h 544245"/>
                <a:gd name="connsiteX59" fmla="*/ 1548765 w 9182100"/>
                <a:gd name="connsiteY59" fmla="*/ 382123 h 544245"/>
                <a:gd name="connsiteX60" fmla="*/ 1642872 w 9182100"/>
                <a:gd name="connsiteY60" fmla="*/ 349261 h 544245"/>
                <a:gd name="connsiteX61" fmla="*/ 1832991 w 9182100"/>
                <a:gd name="connsiteY61" fmla="*/ 289158 h 544245"/>
                <a:gd name="connsiteX62" fmla="*/ 2222754 w 9182100"/>
                <a:gd name="connsiteY62" fmla="*/ 193623 h 544245"/>
                <a:gd name="connsiteX63" fmla="*/ 2620137 w 9182100"/>
                <a:gd name="connsiteY63" fmla="*/ 138378 h 544245"/>
                <a:gd name="connsiteX64" fmla="*/ 3020473 w 9182100"/>
                <a:gd name="connsiteY64" fmla="*/ 127234 h 544245"/>
                <a:gd name="connsiteX65" fmla="*/ 3219736 w 9182100"/>
                <a:gd name="connsiteY65" fmla="*/ 139807 h 544245"/>
                <a:gd name="connsiteX66" fmla="*/ 3318605 w 9182100"/>
                <a:gd name="connsiteY66" fmla="*/ 151713 h 544245"/>
                <a:gd name="connsiteX67" fmla="*/ 3367754 w 9182100"/>
                <a:gd name="connsiteY67" fmla="*/ 158666 h 544245"/>
                <a:gd name="connsiteX68" fmla="*/ 3416618 w 9182100"/>
                <a:gd name="connsiteY68" fmla="*/ 166858 h 544245"/>
                <a:gd name="connsiteX69" fmla="*/ 3465195 w 9182100"/>
                <a:gd name="connsiteY69" fmla="*/ 176097 h 544245"/>
                <a:gd name="connsiteX70" fmla="*/ 3513868 w 9182100"/>
                <a:gd name="connsiteY70" fmla="*/ 185908 h 544245"/>
                <a:gd name="connsiteX71" fmla="*/ 3612737 w 9182100"/>
                <a:gd name="connsiteY71" fmla="*/ 207625 h 544245"/>
                <a:gd name="connsiteX72" fmla="*/ 3810381 w 9182100"/>
                <a:gd name="connsiteY72" fmla="*/ 252106 h 544245"/>
                <a:gd name="connsiteX73" fmla="*/ 4206621 w 9182100"/>
                <a:gd name="connsiteY73" fmla="*/ 339736 h 544245"/>
                <a:gd name="connsiteX74" fmla="*/ 4306062 w 9182100"/>
                <a:gd name="connsiteY74" fmla="*/ 359834 h 544245"/>
                <a:gd name="connsiteX75" fmla="*/ 4405503 w 9182100"/>
                <a:gd name="connsiteY75" fmla="*/ 378979 h 544245"/>
                <a:gd name="connsiteX76" fmla="*/ 4611529 w 9182100"/>
                <a:gd name="connsiteY76" fmla="*/ 405745 h 544245"/>
                <a:gd name="connsiteX77" fmla="*/ 5031677 w 9182100"/>
                <a:gd name="connsiteY77" fmla="*/ 427462 h 544245"/>
                <a:gd name="connsiteX78" fmla="*/ 5243227 w 9182100"/>
                <a:gd name="connsiteY78" fmla="*/ 418699 h 544245"/>
                <a:gd name="connsiteX79" fmla="*/ 5451062 w 9182100"/>
                <a:gd name="connsiteY79" fmla="*/ 398029 h 544245"/>
                <a:gd name="connsiteX80" fmla="*/ 5844635 w 9182100"/>
                <a:gd name="connsiteY80" fmla="*/ 353071 h 544245"/>
                <a:gd name="connsiteX81" fmla="*/ 5939981 w 9182100"/>
                <a:gd name="connsiteY81" fmla="*/ 346975 h 544245"/>
                <a:gd name="connsiteX82" fmla="*/ 6035898 w 9182100"/>
                <a:gd name="connsiteY82" fmla="*/ 344118 h 544245"/>
                <a:gd name="connsiteX83" fmla="*/ 6232303 w 9182100"/>
                <a:gd name="connsiteY83" fmla="*/ 343642 h 544245"/>
                <a:gd name="connsiteX84" fmla="*/ 6630924 w 9182100"/>
                <a:gd name="connsiteY84" fmla="*/ 351071 h 544245"/>
                <a:gd name="connsiteX85" fmla="*/ 6831140 w 9182100"/>
                <a:gd name="connsiteY85" fmla="*/ 356596 h 544245"/>
                <a:gd name="connsiteX86" fmla="*/ 7031545 w 9182100"/>
                <a:gd name="connsiteY86" fmla="*/ 362501 h 544245"/>
                <a:gd name="connsiteX87" fmla="*/ 7432262 w 9182100"/>
                <a:gd name="connsiteY87" fmla="*/ 378408 h 544245"/>
                <a:gd name="connsiteX88" fmla="*/ 7830312 w 9182100"/>
                <a:gd name="connsiteY88" fmla="*/ 402506 h 544245"/>
                <a:gd name="connsiteX89" fmla="*/ 7879270 w 9182100"/>
                <a:gd name="connsiteY89" fmla="*/ 406792 h 544245"/>
                <a:gd name="connsiteX90" fmla="*/ 7926895 w 9182100"/>
                <a:gd name="connsiteY90" fmla="*/ 411745 h 544245"/>
                <a:gd name="connsiteX91" fmla="*/ 7977569 w 9182100"/>
                <a:gd name="connsiteY91" fmla="*/ 417175 h 544245"/>
                <a:gd name="connsiteX92" fmla="*/ 8030623 w 9182100"/>
                <a:gd name="connsiteY92" fmla="*/ 422127 h 544245"/>
                <a:gd name="connsiteX93" fmla="*/ 8237982 w 9182100"/>
                <a:gd name="connsiteY93" fmla="*/ 435177 h 544245"/>
                <a:gd name="connsiteX94" fmla="*/ 8647748 w 9182100"/>
                <a:gd name="connsiteY94" fmla="*/ 449464 h 544245"/>
                <a:gd name="connsiteX95" fmla="*/ 8852821 w 9182100"/>
                <a:gd name="connsiteY95" fmla="*/ 456132 h 544245"/>
                <a:gd name="connsiteX96" fmla="*/ 8955786 w 9182100"/>
                <a:gd name="connsiteY96" fmla="*/ 458132 h 544245"/>
                <a:gd name="connsiteX97" fmla="*/ 9059227 w 9182100"/>
                <a:gd name="connsiteY97" fmla="*/ 457751 h 544245"/>
                <a:gd name="connsiteX98" fmla="*/ 9182005 w 9182100"/>
                <a:gd name="connsiteY98" fmla="*/ 452512 h 544245"/>
                <a:gd name="connsiteX99" fmla="*/ 9182005 w 9182100"/>
                <a:gd name="connsiteY99" fmla="*/ 154189 h 544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9182100" h="544245">
                  <a:moveTo>
                    <a:pt x="9182100" y="154189"/>
                  </a:moveTo>
                  <a:cubicBezTo>
                    <a:pt x="9137618" y="157142"/>
                    <a:pt x="9092851" y="159904"/>
                    <a:pt x="9047702" y="162762"/>
                  </a:cubicBezTo>
                  <a:cubicBezTo>
                    <a:pt x="8917114" y="170668"/>
                    <a:pt x="8784717" y="178002"/>
                    <a:pt x="8652224" y="178287"/>
                  </a:cubicBezTo>
                  <a:cubicBezTo>
                    <a:pt x="8519732" y="178764"/>
                    <a:pt x="8387049" y="171239"/>
                    <a:pt x="8255603" y="161047"/>
                  </a:cubicBezTo>
                  <a:cubicBezTo>
                    <a:pt x="8189881" y="155904"/>
                    <a:pt x="8124539" y="149236"/>
                    <a:pt x="8060722" y="140854"/>
                  </a:cubicBezTo>
                  <a:cubicBezTo>
                    <a:pt x="8044815" y="138759"/>
                    <a:pt x="8029099" y="136473"/>
                    <a:pt x="8013478" y="134187"/>
                  </a:cubicBezTo>
                  <a:lnTo>
                    <a:pt x="7990428" y="130567"/>
                  </a:lnTo>
                  <a:lnTo>
                    <a:pt x="7964139" y="126853"/>
                  </a:lnTo>
                  <a:cubicBezTo>
                    <a:pt x="7946708" y="124376"/>
                    <a:pt x="7928896" y="121709"/>
                    <a:pt x="7911656" y="119518"/>
                  </a:cubicBezTo>
                  <a:lnTo>
                    <a:pt x="7860220" y="113232"/>
                  </a:lnTo>
                  <a:cubicBezTo>
                    <a:pt x="7723728" y="96277"/>
                    <a:pt x="7589044" y="83038"/>
                    <a:pt x="7453884" y="70369"/>
                  </a:cubicBezTo>
                  <a:cubicBezTo>
                    <a:pt x="7318915" y="57701"/>
                    <a:pt x="7184041" y="46366"/>
                    <a:pt x="7048976" y="36556"/>
                  </a:cubicBezTo>
                  <a:cubicBezTo>
                    <a:pt x="6981444" y="31793"/>
                    <a:pt x="6913912" y="26840"/>
                    <a:pt x="6846285" y="22649"/>
                  </a:cubicBezTo>
                  <a:cubicBezTo>
                    <a:pt x="6778657" y="18553"/>
                    <a:pt x="6710934" y="14934"/>
                    <a:pt x="6643212" y="11600"/>
                  </a:cubicBezTo>
                  <a:lnTo>
                    <a:pt x="6541485" y="7314"/>
                  </a:lnTo>
                  <a:cubicBezTo>
                    <a:pt x="6507576" y="5790"/>
                    <a:pt x="6473667" y="4647"/>
                    <a:pt x="6439567" y="3885"/>
                  </a:cubicBezTo>
                  <a:lnTo>
                    <a:pt x="6337459" y="1313"/>
                  </a:lnTo>
                  <a:lnTo>
                    <a:pt x="6234970" y="75"/>
                  </a:lnTo>
                  <a:cubicBezTo>
                    <a:pt x="6166295" y="-116"/>
                    <a:pt x="6097715" y="-116"/>
                    <a:pt x="6027802" y="2265"/>
                  </a:cubicBezTo>
                  <a:cubicBezTo>
                    <a:pt x="5993320" y="3123"/>
                    <a:pt x="5957412" y="4456"/>
                    <a:pt x="5921978" y="6552"/>
                  </a:cubicBezTo>
                  <a:cubicBezTo>
                    <a:pt x="5886546" y="8552"/>
                    <a:pt x="5851112" y="11124"/>
                    <a:pt x="5815965" y="14362"/>
                  </a:cubicBezTo>
                  <a:cubicBezTo>
                    <a:pt x="5674995" y="27126"/>
                    <a:pt x="5538597" y="48938"/>
                    <a:pt x="5408390" y="67036"/>
                  </a:cubicBezTo>
                  <a:cubicBezTo>
                    <a:pt x="5277993" y="85514"/>
                    <a:pt x="5151692" y="99039"/>
                    <a:pt x="5023866" y="103992"/>
                  </a:cubicBezTo>
                  <a:cubicBezTo>
                    <a:pt x="4960049" y="106660"/>
                    <a:pt x="4895946" y="107231"/>
                    <a:pt x="4831556" y="106374"/>
                  </a:cubicBezTo>
                  <a:cubicBezTo>
                    <a:pt x="4767167" y="105231"/>
                    <a:pt x="4702588" y="102468"/>
                    <a:pt x="4637723" y="98754"/>
                  </a:cubicBezTo>
                  <a:cubicBezTo>
                    <a:pt x="4572762" y="95230"/>
                    <a:pt x="4507992" y="88848"/>
                    <a:pt x="4442460" y="83038"/>
                  </a:cubicBezTo>
                  <a:cubicBezTo>
                    <a:pt x="4408837" y="80752"/>
                    <a:pt x="4375214" y="79228"/>
                    <a:pt x="4341686" y="77227"/>
                  </a:cubicBezTo>
                  <a:cubicBezTo>
                    <a:pt x="4308158" y="75227"/>
                    <a:pt x="4274534" y="73417"/>
                    <a:pt x="4241006" y="71989"/>
                  </a:cubicBezTo>
                  <a:cubicBezTo>
                    <a:pt x="4106895" y="65131"/>
                    <a:pt x="3971925" y="59797"/>
                    <a:pt x="3836956" y="54177"/>
                  </a:cubicBezTo>
                  <a:lnTo>
                    <a:pt x="3634549" y="45414"/>
                  </a:lnTo>
                  <a:lnTo>
                    <a:pt x="3533394" y="40461"/>
                  </a:lnTo>
                  <a:lnTo>
                    <a:pt x="3481959" y="37889"/>
                  </a:lnTo>
                  <a:cubicBezTo>
                    <a:pt x="3464719" y="37127"/>
                    <a:pt x="3447479" y="36079"/>
                    <a:pt x="3430238" y="35889"/>
                  </a:cubicBezTo>
                  <a:cubicBezTo>
                    <a:pt x="3292602" y="31126"/>
                    <a:pt x="3156299" y="33603"/>
                    <a:pt x="3020473" y="37603"/>
                  </a:cubicBezTo>
                  <a:cubicBezTo>
                    <a:pt x="2884741" y="41985"/>
                    <a:pt x="2749487" y="48843"/>
                    <a:pt x="2614422" y="56844"/>
                  </a:cubicBezTo>
                  <a:lnTo>
                    <a:pt x="2208657" y="81609"/>
                  </a:lnTo>
                  <a:cubicBezTo>
                    <a:pt x="2073116" y="89991"/>
                    <a:pt x="1937195" y="97515"/>
                    <a:pt x="1800606" y="107612"/>
                  </a:cubicBezTo>
                  <a:cubicBezTo>
                    <a:pt x="1732217" y="112184"/>
                    <a:pt x="1663827" y="117804"/>
                    <a:pt x="1594676" y="124948"/>
                  </a:cubicBezTo>
                  <a:lnTo>
                    <a:pt x="1491996" y="136568"/>
                  </a:lnTo>
                  <a:lnTo>
                    <a:pt x="1442942" y="141902"/>
                  </a:lnTo>
                  <a:lnTo>
                    <a:pt x="1418463" y="144664"/>
                  </a:lnTo>
                  <a:lnTo>
                    <a:pt x="1393984" y="146855"/>
                  </a:lnTo>
                  <a:cubicBezTo>
                    <a:pt x="1263491" y="159142"/>
                    <a:pt x="1134142" y="166667"/>
                    <a:pt x="1006697" y="169810"/>
                  </a:cubicBezTo>
                  <a:cubicBezTo>
                    <a:pt x="942975" y="172001"/>
                    <a:pt x="879729" y="171239"/>
                    <a:pt x="816864" y="170953"/>
                  </a:cubicBezTo>
                  <a:lnTo>
                    <a:pt x="769906" y="169715"/>
                  </a:lnTo>
                  <a:cubicBezTo>
                    <a:pt x="754285" y="169525"/>
                    <a:pt x="738569" y="169048"/>
                    <a:pt x="723043" y="168096"/>
                  </a:cubicBezTo>
                  <a:lnTo>
                    <a:pt x="676370" y="166286"/>
                  </a:lnTo>
                  <a:cubicBezTo>
                    <a:pt x="660845" y="165238"/>
                    <a:pt x="645414" y="164095"/>
                    <a:pt x="629888" y="163333"/>
                  </a:cubicBezTo>
                  <a:cubicBezTo>
                    <a:pt x="568071" y="159047"/>
                    <a:pt x="506540" y="154094"/>
                    <a:pt x="445484" y="146093"/>
                  </a:cubicBezTo>
                  <a:cubicBezTo>
                    <a:pt x="384524" y="137997"/>
                    <a:pt x="323850" y="128091"/>
                    <a:pt x="263366" y="115232"/>
                  </a:cubicBezTo>
                  <a:cubicBezTo>
                    <a:pt x="202787" y="102850"/>
                    <a:pt x="142589" y="87419"/>
                    <a:pt x="81439" y="70369"/>
                  </a:cubicBezTo>
                  <a:cubicBezTo>
                    <a:pt x="66199" y="66178"/>
                    <a:pt x="50864" y="61702"/>
                    <a:pt x="35338" y="57034"/>
                  </a:cubicBezTo>
                  <a:lnTo>
                    <a:pt x="0" y="46652"/>
                  </a:lnTo>
                  <a:lnTo>
                    <a:pt x="0" y="426795"/>
                  </a:lnTo>
                  <a:cubicBezTo>
                    <a:pt x="58198" y="446416"/>
                    <a:pt x="117920" y="464323"/>
                    <a:pt x="178594" y="479658"/>
                  </a:cubicBezTo>
                  <a:cubicBezTo>
                    <a:pt x="319850" y="514901"/>
                    <a:pt x="465582" y="537094"/>
                    <a:pt x="610457" y="542619"/>
                  </a:cubicBezTo>
                  <a:cubicBezTo>
                    <a:pt x="682943" y="545953"/>
                    <a:pt x="755142" y="543762"/>
                    <a:pt x="826865" y="539666"/>
                  </a:cubicBezTo>
                  <a:cubicBezTo>
                    <a:pt x="898398" y="534523"/>
                    <a:pt x="969645" y="526903"/>
                    <a:pt x="1039654" y="515187"/>
                  </a:cubicBezTo>
                  <a:cubicBezTo>
                    <a:pt x="1180052" y="492517"/>
                    <a:pt x="1316736" y="457751"/>
                    <a:pt x="1449705" y="415270"/>
                  </a:cubicBezTo>
                  <a:cubicBezTo>
                    <a:pt x="1483138" y="405364"/>
                    <a:pt x="1515809" y="393172"/>
                    <a:pt x="1548765" y="382123"/>
                  </a:cubicBezTo>
                  <a:lnTo>
                    <a:pt x="1642872" y="349261"/>
                  </a:lnTo>
                  <a:cubicBezTo>
                    <a:pt x="1705261" y="328211"/>
                    <a:pt x="1768983" y="308208"/>
                    <a:pt x="1832991" y="289158"/>
                  </a:cubicBezTo>
                  <a:cubicBezTo>
                    <a:pt x="1961198" y="251821"/>
                    <a:pt x="2091404" y="219435"/>
                    <a:pt x="2222754" y="193623"/>
                  </a:cubicBezTo>
                  <a:cubicBezTo>
                    <a:pt x="2354199" y="168382"/>
                    <a:pt x="2486882" y="149332"/>
                    <a:pt x="2620137" y="138378"/>
                  </a:cubicBezTo>
                  <a:cubicBezTo>
                    <a:pt x="2753392" y="127424"/>
                    <a:pt x="2887123" y="122947"/>
                    <a:pt x="3020473" y="127234"/>
                  </a:cubicBezTo>
                  <a:cubicBezTo>
                    <a:pt x="3087148" y="129043"/>
                    <a:pt x="3153632" y="133711"/>
                    <a:pt x="3219736" y="139807"/>
                  </a:cubicBezTo>
                  <a:cubicBezTo>
                    <a:pt x="3252788" y="143426"/>
                    <a:pt x="3285839" y="146760"/>
                    <a:pt x="3318605" y="151713"/>
                  </a:cubicBezTo>
                  <a:lnTo>
                    <a:pt x="3367754" y="158666"/>
                  </a:lnTo>
                  <a:cubicBezTo>
                    <a:pt x="3384042" y="161238"/>
                    <a:pt x="3400330" y="164000"/>
                    <a:pt x="3416618" y="166858"/>
                  </a:cubicBezTo>
                  <a:cubicBezTo>
                    <a:pt x="3432905" y="169525"/>
                    <a:pt x="3449003" y="172954"/>
                    <a:pt x="3465195" y="176097"/>
                  </a:cubicBezTo>
                  <a:cubicBezTo>
                    <a:pt x="3481483" y="179431"/>
                    <a:pt x="3497199" y="182288"/>
                    <a:pt x="3513868" y="185908"/>
                  </a:cubicBezTo>
                  <a:lnTo>
                    <a:pt x="3612737" y="207625"/>
                  </a:lnTo>
                  <a:lnTo>
                    <a:pt x="3810381" y="252106"/>
                  </a:lnTo>
                  <a:cubicBezTo>
                    <a:pt x="3942112" y="282015"/>
                    <a:pt x="4073843" y="312590"/>
                    <a:pt x="4206621" y="339736"/>
                  </a:cubicBezTo>
                  <a:cubicBezTo>
                    <a:pt x="4239768" y="346785"/>
                    <a:pt x="4272915" y="353452"/>
                    <a:pt x="4306062" y="359834"/>
                  </a:cubicBezTo>
                  <a:cubicBezTo>
                    <a:pt x="4339209" y="366216"/>
                    <a:pt x="4372356" y="372979"/>
                    <a:pt x="4405503" y="378979"/>
                  </a:cubicBezTo>
                  <a:cubicBezTo>
                    <a:pt x="4473416" y="389266"/>
                    <a:pt x="4542378" y="398410"/>
                    <a:pt x="4611529" y="405745"/>
                  </a:cubicBezTo>
                  <a:cubicBezTo>
                    <a:pt x="4749832" y="420794"/>
                    <a:pt x="4890326" y="428795"/>
                    <a:pt x="5031677" y="427462"/>
                  </a:cubicBezTo>
                  <a:cubicBezTo>
                    <a:pt x="5102352" y="426985"/>
                    <a:pt x="5173028" y="423747"/>
                    <a:pt x="5243227" y="418699"/>
                  </a:cubicBezTo>
                  <a:cubicBezTo>
                    <a:pt x="5313427" y="413650"/>
                    <a:pt x="5382959" y="406030"/>
                    <a:pt x="5451062" y="398029"/>
                  </a:cubicBezTo>
                  <a:cubicBezTo>
                    <a:pt x="5587651" y="381551"/>
                    <a:pt x="5717381" y="362501"/>
                    <a:pt x="5844635" y="353071"/>
                  </a:cubicBezTo>
                  <a:cubicBezTo>
                    <a:pt x="5876544" y="350690"/>
                    <a:pt x="5908262" y="348404"/>
                    <a:pt x="5939981" y="346975"/>
                  </a:cubicBezTo>
                  <a:cubicBezTo>
                    <a:pt x="5971794" y="345356"/>
                    <a:pt x="6003036" y="344308"/>
                    <a:pt x="6035898" y="344118"/>
                  </a:cubicBezTo>
                  <a:cubicBezTo>
                    <a:pt x="6100477" y="343070"/>
                    <a:pt x="6166390" y="343356"/>
                    <a:pt x="6232303" y="343642"/>
                  </a:cubicBezTo>
                  <a:cubicBezTo>
                    <a:pt x="6364415" y="344880"/>
                    <a:pt x="6497669" y="347833"/>
                    <a:pt x="6630924" y="351071"/>
                  </a:cubicBezTo>
                  <a:lnTo>
                    <a:pt x="6831140" y="356596"/>
                  </a:lnTo>
                  <a:lnTo>
                    <a:pt x="7031545" y="362501"/>
                  </a:lnTo>
                  <a:cubicBezTo>
                    <a:pt x="7165086" y="367454"/>
                    <a:pt x="7298818" y="371835"/>
                    <a:pt x="7432262" y="378408"/>
                  </a:cubicBezTo>
                  <a:cubicBezTo>
                    <a:pt x="7565518" y="384790"/>
                    <a:pt x="7699153" y="392124"/>
                    <a:pt x="7830312" y="402506"/>
                  </a:cubicBezTo>
                  <a:lnTo>
                    <a:pt x="7879270" y="406792"/>
                  </a:lnTo>
                  <a:lnTo>
                    <a:pt x="7926895" y="411745"/>
                  </a:lnTo>
                  <a:lnTo>
                    <a:pt x="7977569" y="417175"/>
                  </a:lnTo>
                  <a:cubicBezTo>
                    <a:pt x="7995380" y="418984"/>
                    <a:pt x="8013097" y="420699"/>
                    <a:pt x="8030623" y="422127"/>
                  </a:cubicBezTo>
                  <a:cubicBezTo>
                    <a:pt x="8100632" y="427843"/>
                    <a:pt x="8169402" y="431748"/>
                    <a:pt x="8237982" y="435177"/>
                  </a:cubicBezTo>
                  <a:cubicBezTo>
                    <a:pt x="8375047" y="442035"/>
                    <a:pt x="8511254" y="444511"/>
                    <a:pt x="8647748" y="449464"/>
                  </a:cubicBezTo>
                  <a:cubicBezTo>
                    <a:pt x="8715946" y="451750"/>
                    <a:pt x="8784336" y="454513"/>
                    <a:pt x="8852821" y="456132"/>
                  </a:cubicBezTo>
                  <a:cubicBezTo>
                    <a:pt x="8887111" y="456989"/>
                    <a:pt x="8921401" y="457751"/>
                    <a:pt x="8955786" y="458132"/>
                  </a:cubicBezTo>
                  <a:cubicBezTo>
                    <a:pt x="8990171" y="458323"/>
                    <a:pt x="9024651" y="458227"/>
                    <a:pt x="9059227" y="457751"/>
                  </a:cubicBezTo>
                  <a:cubicBezTo>
                    <a:pt x="9099995" y="456989"/>
                    <a:pt x="9140857" y="455275"/>
                    <a:pt x="9182005" y="452512"/>
                  </a:cubicBezTo>
                  <a:lnTo>
                    <a:pt x="9182005" y="154189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 useBgFill="1">
          <p:nvSpPr>
            <p:cNvPr id="27" name="Freeform: Shape 26">
              <a:extLst>
                <a:ext uri="{FF2B5EF4-FFF2-40B4-BE49-F238E27FC236}">
                  <a16:creationId xmlns:a16="http://schemas.microsoft.com/office/drawing/2014/main" id="{3916FBF2-1CC9-460D-A42B-FB77E515EC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614750"/>
              <a:ext cx="12188952" cy="1201528"/>
            </a:xfrm>
            <a:custGeom>
              <a:avLst/>
              <a:gdLst>
                <a:gd name="connsiteX0" fmla="*/ 0 w 9182100"/>
                <a:gd name="connsiteY0" fmla="*/ 1019102 h 1019102"/>
                <a:gd name="connsiteX1" fmla="*/ 9182100 w 9182100"/>
                <a:gd name="connsiteY1" fmla="*/ 1019102 h 1019102"/>
                <a:gd name="connsiteX2" fmla="*/ 9182100 w 9182100"/>
                <a:gd name="connsiteY2" fmla="*/ 273009 h 1019102"/>
                <a:gd name="connsiteX3" fmla="*/ 9065895 w 9182100"/>
                <a:gd name="connsiteY3" fmla="*/ 278343 h 1019102"/>
                <a:gd name="connsiteX4" fmla="*/ 8261890 w 9182100"/>
                <a:gd name="connsiteY4" fmla="*/ 257769 h 1019102"/>
                <a:gd name="connsiteX5" fmla="*/ 8038624 w 9182100"/>
                <a:gd name="connsiteY5" fmla="*/ 235956 h 1019102"/>
                <a:gd name="connsiteX6" fmla="*/ 7862221 w 9182100"/>
                <a:gd name="connsiteY6" fmla="*/ 213097 h 1019102"/>
                <a:gd name="connsiteX7" fmla="*/ 6238780 w 9182100"/>
                <a:gd name="connsiteY7" fmla="*/ 126419 h 1019102"/>
                <a:gd name="connsiteX8" fmla="*/ 5828729 w 9182100"/>
                <a:gd name="connsiteY8" fmla="*/ 142421 h 1019102"/>
                <a:gd name="connsiteX9" fmla="*/ 5227606 w 9182100"/>
                <a:gd name="connsiteY9" fmla="*/ 219764 h 1019102"/>
                <a:gd name="connsiteX10" fmla="*/ 4394359 w 9182100"/>
                <a:gd name="connsiteY10" fmla="*/ 190713 h 1019102"/>
                <a:gd name="connsiteX11" fmla="*/ 3789236 w 9182100"/>
                <a:gd name="connsiteY11" fmla="*/ 107655 h 1019102"/>
                <a:gd name="connsiteX12" fmla="*/ 3391567 w 9182100"/>
                <a:gd name="connsiteY12" fmla="*/ 30502 h 1019102"/>
                <a:gd name="connsiteX13" fmla="*/ 2180177 w 9182100"/>
                <a:gd name="connsiteY13" fmla="*/ 67745 h 1019102"/>
                <a:gd name="connsiteX14" fmla="*/ 1543336 w 9182100"/>
                <a:gd name="connsiteY14" fmla="*/ 209953 h 1019102"/>
                <a:gd name="connsiteX15" fmla="*/ 1276731 w 9182100"/>
                <a:gd name="connsiteY15" fmla="*/ 286439 h 1019102"/>
                <a:gd name="connsiteX16" fmla="*/ 441293 w 9182100"/>
                <a:gd name="connsiteY16" fmla="*/ 292345 h 1019102"/>
                <a:gd name="connsiteX17" fmla="*/ 0 w 9182100"/>
                <a:gd name="connsiteY17" fmla="*/ 135563 h 1019102"/>
                <a:gd name="connsiteX18" fmla="*/ 0 w 9182100"/>
                <a:gd name="connsiteY18" fmla="*/ 1019102 h 1019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182100" h="1019102">
                  <a:moveTo>
                    <a:pt x="0" y="1019102"/>
                  </a:moveTo>
                  <a:lnTo>
                    <a:pt x="9182100" y="1019102"/>
                  </a:lnTo>
                  <a:lnTo>
                    <a:pt x="9182100" y="273009"/>
                  </a:lnTo>
                  <a:cubicBezTo>
                    <a:pt x="9143429" y="275485"/>
                    <a:pt x="9104662" y="277200"/>
                    <a:pt x="9065895" y="278343"/>
                  </a:cubicBezTo>
                  <a:cubicBezTo>
                    <a:pt x="8798243" y="285201"/>
                    <a:pt x="8529066" y="277009"/>
                    <a:pt x="8261890" y="257769"/>
                  </a:cubicBezTo>
                  <a:cubicBezTo>
                    <a:pt x="8187024" y="251863"/>
                    <a:pt x="8112443" y="245386"/>
                    <a:pt x="8038624" y="235956"/>
                  </a:cubicBezTo>
                  <a:cubicBezTo>
                    <a:pt x="7980140" y="228051"/>
                    <a:pt x="7920228" y="219002"/>
                    <a:pt x="7862221" y="213097"/>
                  </a:cubicBezTo>
                  <a:cubicBezTo>
                    <a:pt x="7322439" y="159280"/>
                    <a:pt x="6780943" y="130991"/>
                    <a:pt x="6238780" y="126419"/>
                  </a:cubicBezTo>
                  <a:cubicBezTo>
                    <a:pt x="6102477" y="126324"/>
                    <a:pt x="5964745" y="128800"/>
                    <a:pt x="5828729" y="142421"/>
                  </a:cubicBezTo>
                  <a:cubicBezTo>
                    <a:pt x="5624703" y="162328"/>
                    <a:pt x="5429441" y="202048"/>
                    <a:pt x="5227606" y="219764"/>
                  </a:cubicBezTo>
                  <a:cubicBezTo>
                    <a:pt x="4950238" y="245767"/>
                    <a:pt x="4670393" y="228527"/>
                    <a:pt x="4394359" y="190713"/>
                  </a:cubicBezTo>
                  <a:cubicBezTo>
                    <a:pt x="4193381" y="163090"/>
                    <a:pt x="3988880" y="147755"/>
                    <a:pt x="3789236" y="107655"/>
                  </a:cubicBezTo>
                  <a:cubicBezTo>
                    <a:pt x="3660743" y="85271"/>
                    <a:pt x="3520249" y="51648"/>
                    <a:pt x="3391567" y="30502"/>
                  </a:cubicBezTo>
                  <a:cubicBezTo>
                    <a:pt x="2990469" y="-28553"/>
                    <a:pt x="2579370" y="5928"/>
                    <a:pt x="2180177" y="67745"/>
                  </a:cubicBezTo>
                  <a:cubicBezTo>
                    <a:pt x="1965198" y="103273"/>
                    <a:pt x="1751648" y="146136"/>
                    <a:pt x="1543336" y="209953"/>
                  </a:cubicBezTo>
                  <a:cubicBezTo>
                    <a:pt x="1456087" y="238528"/>
                    <a:pt x="1365885" y="264627"/>
                    <a:pt x="1276731" y="286439"/>
                  </a:cubicBezTo>
                  <a:cubicBezTo>
                    <a:pt x="1001173" y="335398"/>
                    <a:pt x="716471" y="346923"/>
                    <a:pt x="441293" y="292345"/>
                  </a:cubicBezTo>
                  <a:cubicBezTo>
                    <a:pt x="285655" y="263198"/>
                    <a:pt x="143923" y="198237"/>
                    <a:pt x="0" y="135563"/>
                  </a:cubicBezTo>
                  <a:lnTo>
                    <a:pt x="0" y="1019102"/>
                  </a:lnTo>
                  <a:close/>
                </a:path>
              </a:pathLst>
            </a:custGeom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822A8F8D-F411-F53B-72D8-3B763AFF18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4551037"/>
            <a:ext cx="5021782" cy="1509931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3600" dirty="0">
                <a:solidFill>
                  <a:schemeClr val="tx2"/>
                </a:solidFill>
              </a:rPr>
              <a:t>Funding for Next Phase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2DDE63-DD15-24E1-8420-A052CD3872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8EE7FE50-EF63-4F1C-907E-A06A2B5E8A96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0D93E6D-4FA6-E462-8EF2-88DA7512C57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81967" y="6259176"/>
            <a:ext cx="2136989" cy="559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945865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8E201D0-E9D6-0BAA-3A35-0819C78D251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10"/>
            <a:ext cx="9669642" cy="6857990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96605C5-F56B-C08D-7C2A-318D434EEB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1610" y="365125"/>
            <a:ext cx="3822189" cy="1899912"/>
          </a:xfrm>
        </p:spPr>
        <p:txBody>
          <a:bodyPr>
            <a:normAutofit fontScale="90000"/>
          </a:bodyPr>
          <a:lstStyle/>
          <a:p>
            <a:r>
              <a:rPr lang="en-US" sz="4000" dirty="0"/>
              <a:t>Meeting Scheduling, Reoccurrence, and Location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3B24E7-AC62-5FAF-EBD7-ED2C3345F6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17775" y="2753771"/>
            <a:ext cx="4876451" cy="4267140"/>
          </a:xfrm>
        </p:spPr>
        <p:txBody>
          <a:bodyPr>
            <a:normAutofit/>
          </a:bodyPr>
          <a:lstStyle/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800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Monthly Meetings</a:t>
            </a:r>
          </a:p>
          <a:p>
            <a:pPr marL="800100" lvl="1" indent="-342900">
              <a:spcBef>
                <a:spcPts val="0"/>
              </a:spcBef>
              <a:buFont typeface="Symbol" panose="05050102010706020507" pitchFamily="18" charset="2"/>
              <a:buChar char=""/>
            </a:pPr>
            <a:r>
              <a:rPr lang="en-US" sz="1800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en-US" sz="1800" kern="100" baseline="30000" dirty="0">
                <a:latin typeface="Calibri" panose="020F0502020204030204" pitchFamily="34" charset="0"/>
                <a:cs typeface="Times New Roman" panose="02020603050405020304" pitchFamily="18" charset="0"/>
              </a:rPr>
              <a:t>st</a:t>
            </a:r>
            <a:r>
              <a:rPr lang="en-US" sz="1800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 Monday of the Month from 11:30am – 1pm</a:t>
            </a:r>
          </a:p>
          <a:p>
            <a:pPr marL="800100" lvl="1" indent="-342900">
              <a:spcBef>
                <a:spcPts val="0"/>
              </a:spcBef>
              <a:buFont typeface="Symbol" panose="05050102010706020507" pitchFamily="18" charset="2"/>
              <a:buChar char=""/>
            </a:pPr>
            <a:r>
              <a:rPr lang="en-US" sz="1800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Will Keep Meetings Scheduled and Will Cancel as Needed</a:t>
            </a:r>
          </a:p>
          <a:p>
            <a:pPr marL="800100" lvl="1" indent="-342900">
              <a:spcBef>
                <a:spcPts val="0"/>
              </a:spcBef>
              <a:buFont typeface="Symbol" panose="05050102010706020507" pitchFamily="18" charset="2"/>
              <a:buChar char=""/>
            </a:pPr>
            <a:r>
              <a:rPr lang="en-US" sz="1800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August Meeting Cancelled</a:t>
            </a:r>
          </a:p>
          <a:p>
            <a:pPr marL="800100" lvl="1" indent="-342900">
              <a:spcBef>
                <a:spcPts val="0"/>
              </a:spcBef>
              <a:buFont typeface="Symbol" panose="05050102010706020507" pitchFamily="18" charset="2"/>
              <a:buChar char=""/>
            </a:pPr>
            <a:r>
              <a:rPr lang="en-US" sz="1800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September Meeting Proposed to Move to 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Monday, August 26</a:t>
            </a:r>
            <a:r>
              <a:rPr lang="en-US" sz="1800" baseline="30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th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, 11:30am – 1pm due to Labor Day</a:t>
            </a:r>
            <a:endParaRPr lang="en-US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spcBef>
                <a:spcPts val="0"/>
              </a:spcBef>
              <a:buFont typeface="Symbol" panose="05050102010706020507" pitchFamily="18" charset="2"/>
              <a:buChar char=""/>
            </a:pPr>
            <a:r>
              <a:rPr lang="en-US" sz="1800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Location: </a:t>
            </a:r>
          </a:p>
          <a:p>
            <a:pPr marL="800100" lvl="1" indent="-342900">
              <a:spcBef>
                <a:spcPts val="0"/>
              </a:spcBef>
              <a:buFont typeface="Symbol" panose="05050102010706020507" pitchFamily="18" charset="2"/>
              <a:buChar char=""/>
            </a:pPr>
            <a:endParaRPr lang="en-US" sz="14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49FF23-5AD3-7207-0296-0AB90613B0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8EE7FE50-EF63-4F1C-907E-A06A2B5E8A96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27996E7-2F92-74A4-8619-3890BD98849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92307" y="6177878"/>
            <a:ext cx="2136989" cy="559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822325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7DA3C418-758E-4180-A5D0-8655D68045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8C8EF06-5EC3-4883-AFAF-D74FF46550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" y="0"/>
            <a:ext cx="5135971" cy="6871648"/>
          </a:xfrm>
          <a:prstGeom prst="rect">
            <a:avLst/>
          </a:pr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1101E53-0B29-A54E-0CA5-4E2987C3A22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0034" r="38565" b="-1"/>
          <a:stretch/>
        </p:blipFill>
        <p:spPr>
          <a:xfrm>
            <a:off x="2915455" y="10"/>
            <a:ext cx="9276545" cy="6857990"/>
          </a:xfrm>
          <a:custGeom>
            <a:avLst/>
            <a:gdLst/>
            <a:ahLst/>
            <a:cxnLst/>
            <a:rect l="l" t="t" r="r" b="b"/>
            <a:pathLst>
              <a:path w="9276545" h="6871647">
                <a:moveTo>
                  <a:pt x="9276545" y="0"/>
                </a:moveTo>
                <a:lnTo>
                  <a:pt x="9276545" y="6858000"/>
                </a:lnTo>
                <a:lnTo>
                  <a:pt x="1546051" y="6871647"/>
                </a:lnTo>
                <a:lnTo>
                  <a:pt x="1535751" y="6828910"/>
                </a:lnTo>
                <a:cubicBezTo>
                  <a:pt x="1530460" y="6775140"/>
                  <a:pt x="1515370" y="6618042"/>
                  <a:pt x="1514301" y="6549029"/>
                </a:cubicBezTo>
                <a:cubicBezTo>
                  <a:pt x="1518045" y="6491396"/>
                  <a:pt x="1528503" y="6450608"/>
                  <a:pt x="1529339" y="6414828"/>
                </a:cubicBezTo>
                <a:cubicBezTo>
                  <a:pt x="1525062" y="6359280"/>
                  <a:pt x="1502062" y="6307149"/>
                  <a:pt x="1493941" y="6268848"/>
                </a:cubicBezTo>
                <a:cubicBezTo>
                  <a:pt x="1502669" y="6254191"/>
                  <a:pt x="1469920" y="6200171"/>
                  <a:pt x="1480613" y="6185025"/>
                </a:cubicBezTo>
                <a:cubicBezTo>
                  <a:pt x="1481020" y="6164522"/>
                  <a:pt x="1458164" y="6060790"/>
                  <a:pt x="1443364" y="6018360"/>
                </a:cubicBezTo>
                <a:cubicBezTo>
                  <a:pt x="1426694" y="5970758"/>
                  <a:pt x="1390307" y="5920074"/>
                  <a:pt x="1380584" y="5899407"/>
                </a:cubicBezTo>
                <a:cubicBezTo>
                  <a:pt x="1370860" y="5878740"/>
                  <a:pt x="1392244" y="5920877"/>
                  <a:pt x="1385023" y="5894356"/>
                </a:cubicBezTo>
                <a:cubicBezTo>
                  <a:pt x="1377800" y="5867835"/>
                  <a:pt x="1345702" y="5770498"/>
                  <a:pt x="1337254" y="5740279"/>
                </a:cubicBezTo>
                <a:cubicBezTo>
                  <a:pt x="1353956" y="5738860"/>
                  <a:pt x="1323673" y="5722040"/>
                  <a:pt x="1334321" y="5713042"/>
                </a:cubicBezTo>
                <a:cubicBezTo>
                  <a:pt x="1343675" y="5706701"/>
                  <a:pt x="1336672" y="5700118"/>
                  <a:pt x="1335877" y="5692870"/>
                </a:cubicBezTo>
                <a:cubicBezTo>
                  <a:pt x="1343201" y="5683812"/>
                  <a:pt x="1329617" y="5652064"/>
                  <a:pt x="1319978" y="5643427"/>
                </a:cubicBezTo>
                <a:cubicBezTo>
                  <a:pt x="1286551" y="5622177"/>
                  <a:pt x="1310947" y="5579803"/>
                  <a:pt x="1285321" y="5562271"/>
                </a:cubicBezTo>
                <a:cubicBezTo>
                  <a:pt x="1281540" y="5556238"/>
                  <a:pt x="1279983" y="5550455"/>
                  <a:pt x="1279815" y="5544867"/>
                </a:cubicBezTo>
                <a:lnTo>
                  <a:pt x="1282507" y="5529404"/>
                </a:lnTo>
                <a:lnTo>
                  <a:pt x="1289604" y="5525378"/>
                </a:lnTo>
                <a:lnTo>
                  <a:pt x="1287766" y="5515726"/>
                </a:lnTo>
                <a:lnTo>
                  <a:pt x="1288829" y="5513051"/>
                </a:lnTo>
                <a:cubicBezTo>
                  <a:pt x="1290896" y="5507946"/>
                  <a:pt x="1292688" y="5502897"/>
                  <a:pt x="1293373" y="5497833"/>
                </a:cubicBezTo>
                <a:cubicBezTo>
                  <a:pt x="1288690" y="5483829"/>
                  <a:pt x="1272696" y="5459278"/>
                  <a:pt x="1260736" y="5429027"/>
                </a:cubicBezTo>
                <a:cubicBezTo>
                  <a:pt x="1238579" y="5396416"/>
                  <a:pt x="1238884" y="5351600"/>
                  <a:pt x="1221610" y="5316328"/>
                </a:cubicBezTo>
                <a:lnTo>
                  <a:pt x="1216099" y="5309330"/>
                </a:lnTo>
                <a:lnTo>
                  <a:pt x="1217278" y="5279477"/>
                </a:lnTo>
                <a:cubicBezTo>
                  <a:pt x="1221588" y="5274318"/>
                  <a:pt x="1222716" y="5266940"/>
                  <a:pt x="1218469" y="5260597"/>
                </a:cubicBezTo>
                <a:lnTo>
                  <a:pt x="1206220" y="5152555"/>
                </a:lnTo>
                <a:cubicBezTo>
                  <a:pt x="1205294" y="5116878"/>
                  <a:pt x="1196908" y="5101727"/>
                  <a:pt x="1212921" y="5046536"/>
                </a:cubicBezTo>
                <a:cubicBezTo>
                  <a:pt x="1234138" y="4987918"/>
                  <a:pt x="1204801" y="4903116"/>
                  <a:pt x="1212183" y="4837345"/>
                </a:cubicBezTo>
                <a:cubicBezTo>
                  <a:pt x="1183151" y="4802424"/>
                  <a:pt x="1209228" y="4821062"/>
                  <a:pt x="1202048" y="4784195"/>
                </a:cubicBezTo>
                <a:cubicBezTo>
                  <a:pt x="1202483" y="4760878"/>
                  <a:pt x="1202919" y="4737561"/>
                  <a:pt x="1203354" y="4714245"/>
                </a:cubicBezTo>
                <a:lnTo>
                  <a:pt x="1201502" y="4700836"/>
                </a:lnTo>
                <a:lnTo>
                  <a:pt x="1194919" y="4697224"/>
                </a:lnTo>
                <a:lnTo>
                  <a:pt x="1187792" y="4677162"/>
                </a:lnTo>
                <a:cubicBezTo>
                  <a:pt x="1186060" y="4669625"/>
                  <a:pt x="1185291" y="4661478"/>
                  <a:pt x="1186080" y="4652429"/>
                </a:cubicBezTo>
                <a:cubicBezTo>
                  <a:pt x="1199189" y="4622456"/>
                  <a:pt x="1167081" y="4571771"/>
                  <a:pt x="1184722" y="4534840"/>
                </a:cubicBezTo>
                <a:cubicBezTo>
                  <a:pt x="1182407" y="4499077"/>
                  <a:pt x="1175424" y="4460227"/>
                  <a:pt x="1172188" y="4437851"/>
                </a:cubicBezTo>
                <a:cubicBezTo>
                  <a:pt x="1161331" y="4428466"/>
                  <a:pt x="1178123" y="4398274"/>
                  <a:pt x="1165306" y="4400581"/>
                </a:cubicBezTo>
                <a:cubicBezTo>
                  <a:pt x="1171061" y="4389819"/>
                  <a:pt x="1173552" y="4346771"/>
                  <a:pt x="1168602" y="4335651"/>
                </a:cubicBezTo>
                <a:lnTo>
                  <a:pt x="1178384" y="4280215"/>
                </a:lnTo>
                <a:lnTo>
                  <a:pt x="1177294" y="4274660"/>
                </a:lnTo>
                <a:cubicBezTo>
                  <a:pt x="1177138" y="4268882"/>
                  <a:pt x="1177520" y="4251103"/>
                  <a:pt x="1177448" y="4245552"/>
                </a:cubicBezTo>
                <a:cubicBezTo>
                  <a:pt x="1177252" y="4244155"/>
                  <a:pt x="1177058" y="4242757"/>
                  <a:pt x="1176863" y="4241361"/>
                </a:cubicBezTo>
                <a:lnTo>
                  <a:pt x="1162386" y="4207167"/>
                </a:lnTo>
                <a:cubicBezTo>
                  <a:pt x="1162950" y="4202536"/>
                  <a:pt x="1174655" y="4199565"/>
                  <a:pt x="1174343" y="4192380"/>
                </a:cubicBezTo>
                <a:lnTo>
                  <a:pt x="1160516" y="4164062"/>
                </a:lnTo>
                <a:lnTo>
                  <a:pt x="1161365" y="4158623"/>
                </a:lnTo>
                <a:lnTo>
                  <a:pt x="1144878" y="4076261"/>
                </a:lnTo>
                <a:lnTo>
                  <a:pt x="1123687" y="4005692"/>
                </a:lnTo>
                <a:lnTo>
                  <a:pt x="1096720" y="3754257"/>
                </a:lnTo>
                <a:cubicBezTo>
                  <a:pt x="1083618" y="3639924"/>
                  <a:pt x="1064313" y="3636659"/>
                  <a:pt x="1047682" y="3517638"/>
                </a:cubicBezTo>
                <a:cubicBezTo>
                  <a:pt x="1048550" y="3477187"/>
                  <a:pt x="1049418" y="3436735"/>
                  <a:pt x="1050285" y="3396284"/>
                </a:cubicBezTo>
                <a:lnTo>
                  <a:pt x="1030166" y="3320814"/>
                </a:lnTo>
                <a:lnTo>
                  <a:pt x="1034128" y="3260443"/>
                </a:lnTo>
                <a:lnTo>
                  <a:pt x="1007751" y="3198916"/>
                </a:lnTo>
                <a:cubicBezTo>
                  <a:pt x="1003323" y="3193074"/>
                  <a:pt x="1001150" y="3187393"/>
                  <a:pt x="1000384" y="3181839"/>
                </a:cubicBezTo>
                <a:cubicBezTo>
                  <a:pt x="1000734" y="3176675"/>
                  <a:pt x="1001085" y="3171511"/>
                  <a:pt x="1001435" y="3166346"/>
                </a:cubicBezTo>
                <a:lnTo>
                  <a:pt x="968918" y="3112638"/>
                </a:lnTo>
                <a:cubicBezTo>
                  <a:pt x="957125" y="3092489"/>
                  <a:pt x="955617" y="3065232"/>
                  <a:pt x="934483" y="3031628"/>
                </a:cubicBezTo>
                <a:cubicBezTo>
                  <a:pt x="914631" y="2997037"/>
                  <a:pt x="908933" y="3005661"/>
                  <a:pt x="879229" y="2948196"/>
                </a:cubicBezTo>
                <a:cubicBezTo>
                  <a:pt x="850845" y="2897154"/>
                  <a:pt x="820829" y="2806798"/>
                  <a:pt x="798666" y="2761198"/>
                </a:cubicBezTo>
                <a:cubicBezTo>
                  <a:pt x="773970" y="2714562"/>
                  <a:pt x="758278" y="2715446"/>
                  <a:pt x="746962" y="2694939"/>
                </a:cubicBezTo>
                <a:lnTo>
                  <a:pt x="712796" y="2614779"/>
                </a:lnTo>
                <a:lnTo>
                  <a:pt x="697701" y="2600020"/>
                </a:lnTo>
                <a:cubicBezTo>
                  <a:pt x="697743" y="2598787"/>
                  <a:pt x="697784" y="2597555"/>
                  <a:pt x="697823" y="2596321"/>
                </a:cubicBezTo>
                <a:lnTo>
                  <a:pt x="679645" y="2572602"/>
                </a:lnTo>
                <a:lnTo>
                  <a:pt x="680789" y="2571831"/>
                </a:lnTo>
                <a:cubicBezTo>
                  <a:pt x="682946" y="2569560"/>
                  <a:pt x="683757" y="2566863"/>
                  <a:pt x="681771" y="2563200"/>
                </a:cubicBezTo>
                <a:cubicBezTo>
                  <a:pt x="705290" y="2562299"/>
                  <a:pt x="688388" y="2558438"/>
                  <a:pt x="680456" y="2547723"/>
                </a:cubicBezTo>
                <a:cubicBezTo>
                  <a:pt x="679482" y="2534148"/>
                  <a:pt x="677183" y="2493617"/>
                  <a:pt x="675922" y="2481749"/>
                </a:cubicBezTo>
                <a:lnTo>
                  <a:pt x="672894" y="2476509"/>
                </a:lnTo>
                <a:lnTo>
                  <a:pt x="673143" y="2476297"/>
                </a:lnTo>
                <a:cubicBezTo>
                  <a:pt x="673152" y="2474932"/>
                  <a:pt x="672405" y="2473126"/>
                  <a:pt x="670567" y="2470561"/>
                </a:cubicBezTo>
                <a:lnTo>
                  <a:pt x="667369" y="2466951"/>
                </a:lnTo>
                <a:lnTo>
                  <a:pt x="661495" y="2456785"/>
                </a:lnTo>
                <a:cubicBezTo>
                  <a:pt x="661510" y="2455387"/>
                  <a:pt x="661525" y="2453987"/>
                  <a:pt x="661540" y="2452588"/>
                </a:cubicBezTo>
                <a:lnTo>
                  <a:pt x="664540" y="2449913"/>
                </a:lnTo>
                <a:lnTo>
                  <a:pt x="663581" y="2449129"/>
                </a:lnTo>
                <a:cubicBezTo>
                  <a:pt x="653014" y="2444453"/>
                  <a:pt x="642406" y="2445872"/>
                  <a:pt x="663129" y="2426579"/>
                </a:cubicBezTo>
                <a:cubicBezTo>
                  <a:pt x="643271" y="2414167"/>
                  <a:pt x="657229" y="2404769"/>
                  <a:pt x="650205" y="2379928"/>
                </a:cubicBezTo>
                <a:cubicBezTo>
                  <a:pt x="634911" y="2374359"/>
                  <a:pt x="634260" y="2365346"/>
                  <a:pt x="638008" y="2354824"/>
                </a:cubicBezTo>
                <a:cubicBezTo>
                  <a:pt x="621083" y="2334576"/>
                  <a:pt x="620949" y="2310146"/>
                  <a:pt x="609851" y="2284299"/>
                </a:cubicBezTo>
                <a:lnTo>
                  <a:pt x="585585" y="2155739"/>
                </a:lnTo>
                <a:lnTo>
                  <a:pt x="581391" y="2152892"/>
                </a:lnTo>
                <a:cubicBezTo>
                  <a:pt x="578821" y="2150768"/>
                  <a:pt x="577525" y="2149149"/>
                  <a:pt x="577083" y="2147807"/>
                </a:cubicBezTo>
                <a:lnTo>
                  <a:pt x="577251" y="2147544"/>
                </a:lnTo>
                <a:lnTo>
                  <a:pt x="546845" y="2085601"/>
                </a:lnTo>
                <a:cubicBezTo>
                  <a:pt x="538270" y="2073917"/>
                  <a:pt x="486356" y="1955894"/>
                  <a:pt x="470837" y="1931362"/>
                </a:cubicBezTo>
                <a:lnTo>
                  <a:pt x="428154" y="1657167"/>
                </a:lnTo>
                <a:lnTo>
                  <a:pt x="392797" y="1510175"/>
                </a:lnTo>
                <a:cubicBezTo>
                  <a:pt x="380165" y="1504446"/>
                  <a:pt x="369910" y="1451095"/>
                  <a:pt x="372847" y="1440507"/>
                </a:cubicBezTo>
                <a:cubicBezTo>
                  <a:pt x="369015" y="1433783"/>
                  <a:pt x="338503" y="1376212"/>
                  <a:pt x="344479" y="1367690"/>
                </a:cubicBezTo>
                <a:cubicBezTo>
                  <a:pt x="332264" y="1342150"/>
                  <a:pt x="321736" y="1310521"/>
                  <a:pt x="299558" y="1287266"/>
                </a:cubicBezTo>
                <a:cubicBezTo>
                  <a:pt x="277380" y="1264010"/>
                  <a:pt x="259203" y="1269909"/>
                  <a:pt x="243216" y="1249403"/>
                </a:cubicBezTo>
                <a:cubicBezTo>
                  <a:pt x="227230" y="1228898"/>
                  <a:pt x="218454" y="1166841"/>
                  <a:pt x="203639" y="1164232"/>
                </a:cubicBezTo>
                <a:cubicBezTo>
                  <a:pt x="192352" y="1144923"/>
                  <a:pt x="198158" y="1133798"/>
                  <a:pt x="169195" y="1087898"/>
                </a:cubicBezTo>
                <a:cubicBezTo>
                  <a:pt x="139228" y="1002950"/>
                  <a:pt x="140891" y="969630"/>
                  <a:pt x="98775" y="910071"/>
                </a:cubicBezTo>
                <a:cubicBezTo>
                  <a:pt x="45025" y="831068"/>
                  <a:pt x="34038" y="817468"/>
                  <a:pt x="43820" y="712632"/>
                </a:cubicBezTo>
                <a:cubicBezTo>
                  <a:pt x="34816" y="659496"/>
                  <a:pt x="43273" y="613587"/>
                  <a:pt x="44748" y="591246"/>
                </a:cubicBezTo>
                <a:lnTo>
                  <a:pt x="36767" y="546725"/>
                </a:lnTo>
                <a:cubicBezTo>
                  <a:pt x="36093" y="528360"/>
                  <a:pt x="35418" y="509996"/>
                  <a:pt x="34744" y="491632"/>
                </a:cubicBezTo>
                <a:cubicBezTo>
                  <a:pt x="34670" y="458441"/>
                  <a:pt x="29296" y="473054"/>
                  <a:pt x="29222" y="439863"/>
                </a:cubicBezTo>
                <a:cubicBezTo>
                  <a:pt x="29152" y="439762"/>
                  <a:pt x="2578" y="397168"/>
                  <a:pt x="2507" y="397065"/>
                </a:cubicBezTo>
                <a:cubicBezTo>
                  <a:pt x="-7796" y="385479"/>
                  <a:pt x="17492" y="336832"/>
                  <a:pt x="9810" y="317232"/>
                </a:cubicBezTo>
                <a:lnTo>
                  <a:pt x="25323" y="268841"/>
                </a:lnTo>
                <a:cubicBezTo>
                  <a:pt x="20582" y="241406"/>
                  <a:pt x="55391" y="238509"/>
                  <a:pt x="50278" y="195107"/>
                </a:cubicBezTo>
                <a:cubicBezTo>
                  <a:pt x="49891" y="157638"/>
                  <a:pt x="41873" y="124837"/>
                  <a:pt x="47653" y="93413"/>
                </a:cubicBezTo>
                <a:cubicBezTo>
                  <a:pt x="41389" y="80245"/>
                  <a:pt x="38874" y="67990"/>
                  <a:pt x="48323" y="56668"/>
                </a:cubicBezTo>
                <a:cubicBezTo>
                  <a:pt x="46028" y="30349"/>
                  <a:pt x="37896" y="18658"/>
                  <a:pt x="38423" y="5323"/>
                </a:cubicBezTo>
                <a:lnTo>
                  <a:pt x="39875" y="1"/>
                </a:lnTo>
                <a:close/>
              </a:path>
            </a:pathLst>
          </a:cu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22A8F8D-F411-F53B-72D8-3B763AFF18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0476" y="1358861"/>
            <a:ext cx="3161940" cy="264024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Governance Charter &amp; Engagement Strategy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E81A8CE-D411-FD1A-BE2B-FB6426B5D15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9233" y="6025616"/>
            <a:ext cx="2136989" cy="559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024582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3F24A09B-713F-43FC-AB6E-B880839685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468548" cy="6858000"/>
          </a:xfrm>
          <a:prstGeom prst="rect">
            <a:avLst/>
          </a:prstGeom>
          <a:solidFill>
            <a:srgbClr val="425C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0B91AB35-C3B4-4B70-B3DD-13D63B7DA2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133975" y="2423149"/>
            <a:ext cx="0" cy="2011680"/>
          </a:xfrm>
          <a:prstGeom prst="line">
            <a:avLst/>
          </a:prstGeom>
          <a:ln w="19050">
            <a:solidFill>
              <a:srgbClr val="FFFFFF">
                <a:alpha val="8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A screenshot of a cell phone&#10;&#10;Description automatically generated">
            <a:extLst>
              <a:ext uri="{FF2B5EF4-FFF2-40B4-BE49-F238E27FC236}">
                <a16:creationId xmlns:a16="http://schemas.microsoft.com/office/drawing/2014/main" id="{914A6D5E-4064-4B0A-DA46-AEF657EE1B4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534" t="8907" r="10603" b="41143"/>
          <a:stretch/>
        </p:blipFill>
        <p:spPr>
          <a:xfrm>
            <a:off x="5359559" y="0"/>
            <a:ext cx="6892802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17A1A02-07F7-5C30-85E3-1A3558609E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66921" y="6376925"/>
            <a:ext cx="3390037" cy="34125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FDE802A-539C-13EC-73B4-713A6FACC5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744" y="640080"/>
            <a:ext cx="4173905" cy="557781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sz="54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The Consero Solutions Team</a:t>
            </a:r>
          </a:p>
        </p:txBody>
      </p:sp>
    </p:spTree>
    <p:extLst>
      <p:ext uri="{BB962C8B-B14F-4D97-AF65-F5344CB8AC3E}">
        <p14:creationId xmlns:p14="http://schemas.microsoft.com/office/powerpoint/2010/main" val="204121480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Oval 28">
            <a:extLst>
              <a:ext uri="{FF2B5EF4-FFF2-40B4-BE49-F238E27FC236}">
                <a16:creationId xmlns:a16="http://schemas.microsoft.com/office/drawing/2014/main" id="{7C94DC30-76A9-1640-76D8-697F8CABE124}"/>
              </a:ext>
            </a:extLst>
          </p:cNvPr>
          <p:cNvSpPr>
            <a:spLocks noChangeAspect="1"/>
          </p:cNvSpPr>
          <p:nvPr/>
        </p:nvSpPr>
        <p:spPr>
          <a:xfrm>
            <a:off x="750671" y="2503366"/>
            <a:ext cx="2505423" cy="2502032"/>
          </a:xfrm>
          <a:prstGeom prst="ellipse">
            <a:avLst/>
          </a:prstGeom>
          <a:solidFill>
            <a:srgbClr val="456C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281AEF6-9A25-5EC9-2B8F-927FF5C99BEC}"/>
              </a:ext>
            </a:extLst>
          </p:cNvPr>
          <p:cNvSpPr/>
          <p:nvPr/>
        </p:nvSpPr>
        <p:spPr>
          <a:xfrm>
            <a:off x="0" y="0"/>
            <a:ext cx="12458700" cy="1473200"/>
          </a:xfrm>
          <a:prstGeom prst="rect">
            <a:avLst/>
          </a:prstGeom>
          <a:solidFill>
            <a:srgbClr val="435C7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7292A99-B029-1BEE-AD2E-5F813CA041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5676" y="7381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4300" b="1" dirty="0">
                <a:solidFill>
                  <a:schemeClr val="bg1"/>
                </a:solidFill>
                <a:latin typeface="Avenir Book" panose="02000503020000020003" pitchFamily="2" charset="0"/>
              </a:rPr>
              <a:t>Governance Charter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E1C1D65-337F-CDFE-4383-D4942417F4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96667" y="6267398"/>
            <a:ext cx="2154609" cy="269326"/>
          </a:xfrm>
          <a:prstGeom prst="rect">
            <a:avLst/>
          </a:prstGeom>
        </p:spPr>
      </p:pic>
      <p:grpSp>
        <p:nvGrpSpPr>
          <p:cNvPr id="27" name="Group 26">
            <a:extLst>
              <a:ext uri="{FF2B5EF4-FFF2-40B4-BE49-F238E27FC236}">
                <a16:creationId xmlns:a16="http://schemas.microsoft.com/office/drawing/2014/main" id="{D55BE848-B2D9-0241-857A-34B2EE418AAB}"/>
              </a:ext>
            </a:extLst>
          </p:cNvPr>
          <p:cNvGrpSpPr/>
          <p:nvPr/>
        </p:nvGrpSpPr>
        <p:grpSpPr>
          <a:xfrm>
            <a:off x="3793397" y="1131600"/>
            <a:ext cx="8128000" cy="5418667"/>
            <a:chOff x="3623276" y="980957"/>
            <a:chExt cx="8128000" cy="5418667"/>
          </a:xfrm>
        </p:grpSpPr>
        <p:graphicFrame>
          <p:nvGraphicFramePr>
            <p:cNvPr id="3" name="Diagram 2">
              <a:extLst>
                <a:ext uri="{FF2B5EF4-FFF2-40B4-BE49-F238E27FC236}">
                  <a16:creationId xmlns:a16="http://schemas.microsoft.com/office/drawing/2014/main" id="{663B3A0F-72FE-78A6-93F8-031511017F95}"/>
                </a:ext>
              </a:extLst>
            </p:cNvPr>
            <p:cNvGraphicFramePr/>
            <p:nvPr/>
          </p:nvGraphicFramePr>
          <p:xfrm>
            <a:off x="3623276" y="980957"/>
            <a:ext cx="8128000" cy="5418667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4" r:lo="rId5" r:qs="rId6" r:cs="rId7"/>
            </a:graphicData>
          </a:graphic>
        </p:graphicFrame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20F1261F-8A35-84A6-5A43-C04C87B3A001}"/>
                </a:ext>
              </a:extLst>
            </p:cNvPr>
            <p:cNvGrpSpPr/>
            <p:nvPr/>
          </p:nvGrpSpPr>
          <p:grpSpPr>
            <a:xfrm>
              <a:off x="4715206" y="1568377"/>
              <a:ext cx="822960" cy="1593736"/>
              <a:chOff x="4715206" y="1568377"/>
              <a:chExt cx="822960" cy="1593736"/>
            </a:xfrm>
          </p:grpSpPr>
          <p:sp>
            <p:nvSpPr>
              <p:cNvPr id="6" name="Triangle 5">
                <a:extLst>
                  <a:ext uri="{FF2B5EF4-FFF2-40B4-BE49-F238E27FC236}">
                    <a16:creationId xmlns:a16="http://schemas.microsoft.com/office/drawing/2014/main" id="{24EA55CC-93C5-0A98-1651-8400940029D1}"/>
                  </a:ext>
                </a:extLst>
              </p:cNvPr>
              <p:cNvSpPr/>
              <p:nvPr/>
            </p:nvSpPr>
            <p:spPr>
              <a:xfrm>
                <a:off x="4784942" y="2780778"/>
                <a:ext cx="663880" cy="381335"/>
              </a:xfrm>
              <a:prstGeom prst="triangle">
                <a:avLst/>
              </a:prstGeom>
              <a:solidFill>
                <a:srgbClr val="456C8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cxnSp>
            <p:nvCxnSpPr>
              <p:cNvPr id="8" name="Straight Connector 7">
                <a:extLst>
                  <a:ext uri="{FF2B5EF4-FFF2-40B4-BE49-F238E27FC236}">
                    <a16:creationId xmlns:a16="http://schemas.microsoft.com/office/drawing/2014/main" id="{1780930B-CFD3-9383-5C9E-B8FFA3D9040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113579" y="2055489"/>
                <a:ext cx="6796" cy="594468"/>
              </a:xfrm>
              <a:prstGeom prst="line">
                <a:avLst/>
              </a:prstGeom>
              <a:ln w="60325">
                <a:solidFill>
                  <a:srgbClr val="456C85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" name="Oval 9">
                <a:extLst>
                  <a:ext uri="{FF2B5EF4-FFF2-40B4-BE49-F238E27FC236}">
                    <a16:creationId xmlns:a16="http://schemas.microsoft.com/office/drawing/2014/main" id="{5035B470-6E66-D40C-BD93-83A9F591F3CB}"/>
                  </a:ext>
                </a:extLst>
              </p:cNvPr>
              <p:cNvSpPr/>
              <p:nvPr/>
            </p:nvSpPr>
            <p:spPr>
              <a:xfrm>
                <a:off x="4715206" y="1568377"/>
                <a:ext cx="822960" cy="822960"/>
              </a:xfrm>
              <a:prstGeom prst="ellipse">
                <a:avLst/>
              </a:prstGeom>
              <a:solidFill>
                <a:srgbClr val="456C8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July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25</a:t>
                </a:r>
                <a:r>
                  <a:rPr kumimoji="0" lang="en-US" sz="1800" b="0" i="0" u="none" strike="noStrike" kern="1200" cap="none" spc="0" normalizeH="0" baseline="3000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th</a:t>
                </a: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 </a:t>
                </a:r>
              </a:p>
            </p:txBody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0B1F6F73-6600-5151-0B59-43918FBDC36A}"/>
                </a:ext>
              </a:extLst>
            </p:cNvPr>
            <p:cNvGrpSpPr/>
            <p:nvPr/>
          </p:nvGrpSpPr>
          <p:grpSpPr>
            <a:xfrm rot="10800000">
              <a:off x="7124626" y="4197277"/>
              <a:ext cx="822960" cy="1637688"/>
              <a:chOff x="4713976" y="1524425"/>
              <a:chExt cx="822960" cy="1637688"/>
            </a:xfrm>
          </p:grpSpPr>
          <p:sp>
            <p:nvSpPr>
              <p:cNvPr id="16" name="Triangle 15">
                <a:extLst>
                  <a:ext uri="{FF2B5EF4-FFF2-40B4-BE49-F238E27FC236}">
                    <a16:creationId xmlns:a16="http://schemas.microsoft.com/office/drawing/2014/main" id="{5C7FBAFA-4B84-0656-6C30-B2D7AAF9321B}"/>
                  </a:ext>
                </a:extLst>
              </p:cNvPr>
              <p:cNvSpPr/>
              <p:nvPr/>
            </p:nvSpPr>
            <p:spPr>
              <a:xfrm>
                <a:off x="4784942" y="2780778"/>
                <a:ext cx="663880" cy="381335"/>
              </a:xfrm>
              <a:prstGeom prst="triangle">
                <a:avLst/>
              </a:prstGeom>
              <a:solidFill>
                <a:srgbClr val="2E729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cxnSp>
            <p:nvCxnSpPr>
              <p:cNvPr id="17" name="Straight Connector 16">
                <a:extLst>
                  <a:ext uri="{FF2B5EF4-FFF2-40B4-BE49-F238E27FC236}">
                    <a16:creationId xmlns:a16="http://schemas.microsoft.com/office/drawing/2014/main" id="{3FDEA01C-70BE-F78A-17BE-8858528EBD8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113579" y="2055489"/>
                <a:ext cx="6796" cy="594468"/>
              </a:xfrm>
              <a:prstGeom prst="line">
                <a:avLst/>
              </a:prstGeom>
              <a:ln w="60325">
                <a:solidFill>
                  <a:srgbClr val="2E729F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" name="Oval 17">
                <a:extLst>
                  <a:ext uri="{FF2B5EF4-FFF2-40B4-BE49-F238E27FC236}">
                    <a16:creationId xmlns:a16="http://schemas.microsoft.com/office/drawing/2014/main" id="{0DD2D2A4-24A4-206B-C2E2-E8A72B8987DD}"/>
                  </a:ext>
                </a:extLst>
              </p:cNvPr>
              <p:cNvSpPr/>
              <p:nvPr/>
            </p:nvSpPr>
            <p:spPr>
              <a:xfrm rot="10800000">
                <a:off x="4713976" y="1524425"/>
                <a:ext cx="822960" cy="822960"/>
              </a:xfrm>
              <a:prstGeom prst="ellipse">
                <a:avLst/>
              </a:prstGeom>
              <a:solidFill>
                <a:srgbClr val="2E729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Aug. 1</a:t>
                </a:r>
                <a:r>
                  <a:rPr kumimoji="0" lang="en-US" sz="1800" b="0" i="0" u="none" strike="noStrike" kern="1200" cap="none" spc="0" normalizeH="0" baseline="3000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st</a:t>
                </a: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A92CAF06-D093-4A75-C027-3B521C51F175}"/>
                </a:ext>
              </a:extLst>
            </p:cNvPr>
            <p:cNvGrpSpPr/>
            <p:nvPr/>
          </p:nvGrpSpPr>
          <p:grpSpPr>
            <a:xfrm>
              <a:off x="9851011" y="1596158"/>
              <a:ext cx="822960" cy="1593736"/>
              <a:chOff x="4715206" y="1568377"/>
              <a:chExt cx="822960" cy="1593736"/>
            </a:xfrm>
          </p:grpSpPr>
          <p:sp>
            <p:nvSpPr>
              <p:cNvPr id="23" name="Triangle 22">
                <a:extLst>
                  <a:ext uri="{FF2B5EF4-FFF2-40B4-BE49-F238E27FC236}">
                    <a16:creationId xmlns:a16="http://schemas.microsoft.com/office/drawing/2014/main" id="{40C81035-8511-58B0-9CE7-28420B4477A0}"/>
                  </a:ext>
                </a:extLst>
              </p:cNvPr>
              <p:cNvSpPr/>
              <p:nvPr/>
            </p:nvSpPr>
            <p:spPr>
              <a:xfrm>
                <a:off x="4784942" y="2780778"/>
                <a:ext cx="663880" cy="381335"/>
              </a:xfrm>
              <a:prstGeom prst="triangle">
                <a:avLst/>
              </a:prstGeom>
              <a:solidFill>
                <a:srgbClr val="A3B1BE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cxnSp>
            <p:nvCxnSpPr>
              <p:cNvPr id="24" name="Straight Connector 23">
                <a:extLst>
                  <a:ext uri="{FF2B5EF4-FFF2-40B4-BE49-F238E27FC236}">
                    <a16:creationId xmlns:a16="http://schemas.microsoft.com/office/drawing/2014/main" id="{53F5AEC7-BC55-8364-0502-568A5592814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113579" y="2055489"/>
                <a:ext cx="6796" cy="594468"/>
              </a:xfrm>
              <a:prstGeom prst="line">
                <a:avLst/>
              </a:prstGeom>
              <a:ln w="60325">
                <a:solidFill>
                  <a:srgbClr val="A3B1BE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" name="Oval 24">
                <a:extLst>
                  <a:ext uri="{FF2B5EF4-FFF2-40B4-BE49-F238E27FC236}">
                    <a16:creationId xmlns:a16="http://schemas.microsoft.com/office/drawing/2014/main" id="{5F1115B4-E13E-5EF2-E205-334A5FC5D7E4}"/>
                  </a:ext>
                </a:extLst>
              </p:cNvPr>
              <p:cNvSpPr/>
              <p:nvPr/>
            </p:nvSpPr>
            <p:spPr>
              <a:xfrm>
                <a:off x="4715206" y="1568377"/>
                <a:ext cx="822960" cy="822960"/>
              </a:xfrm>
              <a:prstGeom prst="ellipse">
                <a:avLst/>
              </a:prstGeom>
              <a:solidFill>
                <a:srgbClr val="A3B1BE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Aug.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26</a:t>
                </a:r>
                <a:r>
                  <a:rPr kumimoji="0" lang="en-US" sz="1800" b="0" i="0" u="none" strike="noStrike" kern="1200" cap="none" spc="0" normalizeH="0" baseline="3000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th</a:t>
                </a: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 </a:t>
                </a:r>
              </a:p>
            </p:txBody>
          </p:sp>
        </p:grp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0414F381-6285-C575-3F1C-569F962671F0}"/>
              </a:ext>
            </a:extLst>
          </p:cNvPr>
          <p:cNvSpPr txBox="1"/>
          <p:nvPr/>
        </p:nvSpPr>
        <p:spPr>
          <a:xfrm>
            <a:off x="-541559" y="5186671"/>
            <a:ext cx="4934671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00" marR="0" lvl="1" indent="-31432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Book" panose="02000503020000020003" pitchFamily="2" charset="0"/>
                <a:ea typeface="+mn-ea"/>
                <a:cs typeface="+mn-cs"/>
              </a:rPr>
              <a:t>Roles and responsibilities</a:t>
            </a:r>
          </a:p>
          <a:p>
            <a:pPr marL="1270000" marR="0" lvl="1" indent="-31432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Book" panose="02000503020000020003" pitchFamily="2" charset="0"/>
                <a:ea typeface="+mn-ea"/>
                <a:cs typeface="+mn-cs"/>
              </a:rPr>
              <a:t>Decision-making authority and process</a:t>
            </a: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A2D6C53E-F5AA-5138-F43D-73C8D4CD0717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31078" b="43273"/>
          <a:stretch/>
        </p:blipFill>
        <p:spPr>
          <a:xfrm>
            <a:off x="503525" y="2206132"/>
            <a:ext cx="3401062" cy="2799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38296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A281AEF6-9A25-5EC9-2B8F-927FF5C99BEC}"/>
              </a:ext>
            </a:extLst>
          </p:cNvPr>
          <p:cNvSpPr/>
          <p:nvPr/>
        </p:nvSpPr>
        <p:spPr>
          <a:xfrm>
            <a:off x="0" y="0"/>
            <a:ext cx="12458700" cy="1473200"/>
          </a:xfrm>
          <a:prstGeom prst="rect">
            <a:avLst/>
          </a:prstGeom>
          <a:solidFill>
            <a:srgbClr val="435C7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7292A99-B029-1BEE-AD2E-5F813CA041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5676" y="7381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4300" b="1" dirty="0">
                <a:solidFill>
                  <a:schemeClr val="bg1"/>
                </a:solidFill>
                <a:latin typeface="Avenir Book" panose="02000503020000020003" pitchFamily="2" charset="0"/>
              </a:rPr>
              <a:t>Engagement Strategy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E1C1D65-337F-CDFE-4383-D4942417F4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96667" y="6267398"/>
            <a:ext cx="2154609" cy="269326"/>
          </a:xfrm>
          <a:prstGeom prst="rect">
            <a:avLst/>
          </a:prstGeom>
        </p:spPr>
      </p:pic>
      <p:grpSp>
        <p:nvGrpSpPr>
          <p:cNvPr id="27" name="Group 26">
            <a:extLst>
              <a:ext uri="{FF2B5EF4-FFF2-40B4-BE49-F238E27FC236}">
                <a16:creationId xmlns:a16="http://schemas.microsoft.com/office/drawing/2014/main" id="{D55BE848-B2D9-0241-857A-34B2EE418AAB}"/>
              </a:ext>
            </a:extLst>
          </p:cNvPr>
          <p:cNvGrpSpPr/>
          <p:nvPr/>
        </p:nvGrpSpPr>
        <p:grpSpPr>
          <a:xfrm>
            <a:off x="2395163" y="1162606"/>
            <a:ext cx="9560969" cy="6034745"/>
            <a:chOff x="3623276" y="980957"/>
            <a:chExt cx="8128000" cy="5418667"/>
          </a:xfrm>
        </p:grpSpPr>
        <p:graphicFrame>
          <p:nvGraphicFramePr>
            <p:cNvPr id="3" name="Diagram 2">
              <a:extLst>
                <a:ext uri="{FF2B5EF4-FFF2-40B4-BE49-F238E27FC236}">
                  <a16:creationId xmlns:a16="http://schemas.microsoft.com/office/drawing/2014/main" id="{663B3A0F-72FE-78A6-93F8-031511017F95}"/>
                </a:ext>
              </a:extLst>
            </p:cNvPr>
            <p:cNvGraphicFramePr/>
            <p:nvPr/>
          </p:nvGraphicFramePr>
          <p:xfrm>
            <a:off x="3623276" y="980957"/>
            <a:ext cx="8128000" cy="5418667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4" r:lo="rId5" r:qs="rId6" r:cs="rId7"/>
            </a:graphicData>
          </a:graphic>
        </p:graphicFrame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20F1261F-8A35-84A6-5A43-C04C87B3A001}"/>
                </a:ext>
              </a:extLst>
            </p:cNvPr>
            <p:cNvGrpSpPr/>
            <p:nvPr/>
          </p:nvGrpSpPr>
          <p:grpSpPr>
            <a:xfrm>
              <a:off x="4411931" y="1681547"/>
              <a:ext cx="2621060" cy="2740098"/>
              <a:chOff x="4411931" y="1681547"/>
              <a:chExt cx="2621060" cy="2740098"/>
            </a:xfrm>
          </p:grpSpPr>
          <p:sp>
            <p:nvSpPr>
              <p:cNvPr id="6" name="Triangle 5">
                <a:extLst>
                  <a:ext uri="{FF2B5EF4-FFF2-40B4-BE49-F238E27FC236}">
                    <a16:creationId xmlns:a16="http://schemas.microsoft.com/office/drawing/2014/main" id="{24EA55CC-93C5-0A98-1651-8400940029D1}"/>
                  </a:ext>
                </a:extLst>
              </p:cNvPr>
              <p:cNvSpPr/>
              <p:nvPr/>
            </p:nvSpPr>
            <p:spPr>
              <a:xfrm rot="10800000">
                <a:off x="4411931" y="4040310"/>
                <a:ext cx="663880" cy="381335"/>
              </a:xfrm>
              <a:prstGeom prst="triangle">
                <a:avLst/>
              </a:prstGeom>
              <a:solidFill>
                <a:srgbClr val="06507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cxnSp>
            <p:nvCxnSpPr>
              <p:cNvPr id="8" name="Straight Connector 7">
                <a:extLst>
                  <a:ext uri="{FF2B5EF4-FFF2-40B4-BE49-F238E27FC236}">
                    <a16:creationId xmlns:a16="http://schemas.microsoft.com/office/drawing/2014/main" id="{1780930B-CFD3-9383-5C9E-B8FFA3D9040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614051" y="2246431"/>
                <a:ext cx="6796" cy="594468"/>
              </a:xfrm>
              <a:prstGeom prst="line">
                <a:avLst/>
              </a:prstGeom>
              <a:ln w="60325">
                <a:solidFill>
                  <a:srgbClr val="4780A6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" name="Oval 9">
                <a:extLst>
                  <a:ext uri="{FF2B5EF4-FFF2-40B4-BE49-F238E27FC236}">
                    <a16:creationId xmlns:a16="http://schemas.microsoft.com/office/drawing/2014/main" id="{5035B470-6E66-D40C-BD93-83A9F591F3CB}"/>
                  </a:ext>
                </a:extLst>
              </p:cNvPr>
              <p:cNvSpPr/>
              <p:nvPr/>
            </p:nvSpPr>
            <p:spPr>
              <a:xfrm>
                <a:off x="6210031" y="1681547"/>
                <a:ext cx="822960" cy="822960"/>
              </a:xfrm>
              <a:prstGeom prst="ellipse">
                <a:avLst/>
              </a:prstGeom>
              <a:solidFill>
                <a:srgbClr val="5184A7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Aug.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12</a:t>
                </a:r>
                <a:r>
                  <a:rPr kumimoji="0" lang="en-US" sz="1800" b="0" i="0" u="none" strike="noStrike" kern="1200" cap="none" spc="0" normalizeH="0" baseline="3000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th</a:t>
                </a: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 </a:t>
                </a:r>
              </a:p>
            </p:txBody>
          </p:sp>
        </p:grpSp>
        <p:sp>
          <p:nvSpPr>
            <p:cNvPr id="16" name="Triangle 15">
              <a:extLst>
                <a:ext uri="{FF2B5EF4-FFF2-40B4-BE49-F238E27FC236}">
                  <a16:creationId xmlns:a16="http://schemas.microsoft.com/office/drawing/2014/main" id="{5C7FBAFA-4B84-0656-6C30-B2D7AAF9321B}"/>
                </a:ext>
              </a:extLst>
            </p:cNvPr>
            <p:cNvSpPr/>
            <p:nvPr/>
          </p:nvSpPr>
          <p:spPr>
            <a:xfrm rot="10800000">
              <a:off x="8357990" y="4017322"/>
              <a:ext cx="663880" cy="381335"/>
            </a:xfrm>
            <a:prstGeom prst="triangle">
              <a:avLst/>
            </a:prstGeom>
            <a:solidFill>
              <a:srgbClr val="447DA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A92CAF06-D093-4A75-C027-3B521C51F175}"/>
                </a:ext>
              </a:extLst>
            </p:cNvPr>
            <p:cNvGrpSpPr/>
            <p:nvPr/>
          </p:nvGrpSpPr>
          <p:grpSpPr>
            <a:xfrm>
              <a:off x="10262491" y="1711373"/>
              <a:ext cx="822960" cy="1593407"/>
              <a:chOff x="5126686" y="1683592"/>
              <a:chExt cx="822960" cy="1593407"/>
            </a:xfrm>
          </p:grpSpPr>
          <p:sp>
            <p:nvSpPr>
              <p:cNvPr id="23" name="Triangle 22">
                <a:extLst>
                  <a:ext uri="{FF2B5EF4-FFF2-40B4-BE49-F238E27FC236}">
                    <a16:creationId xmlns:a16="http://schemas.microsoft.com/office/drawing/2014/main" id="{40C81035-8511-58B0-9CE7-28420B4477A0}"/>
                  </a:ext>
                </a:extLst>
              </p:cNvPr>
              <p:cNvSpPr/>
              <p:nvPr/>
            </p:nvSpPr>
            <p:spPr>
              <a:xfrm>
                <a:off x="5191113" y="2882644"/>
                <a:ext cx="643492" cy="394355"/>
              </a:xfrm>
              <a:prstGeom prst="triangle">
                <a:avLst/>
              </a:prstGeom>
              <a:solidFill>
                <a:srgbClr val="A3B1BE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cxnSp>
            <p:nvCxnSpPr>
              <p:cNvPr id="24" name="Straight Connector 23">
                <a:extLst>
                  <a:ext uri="{FF2B5EF4-FFF2-40B4-BE49-F238E27FC236}">
                    <a16:creationId xmlns:a16="http://schemas.microsoft.com/office/drawing/2014/main" id="{53F5AEC7-BC55-8364-0502-568A5592814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502665" y="2224969"/>
                <a:ext cx="6796" cy="594468"/>
              </a:xfrm>
              <a:prstGeom prst="line">
                <a:avLst/>
              </a:prstGeom>
              <a:ln w="60325">
                <a:solidFill>
                  <a:srgbClr val="A3B1BE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" name="Oval 24">
                <a:extLst>
                  <a:ext uri="{FF2B5EF4-FFF2-40B4-BE49-F238E27FC236}">
                    <a16:creationId xmlns:a16="http://schemas.microsoft.com/office/drawing/2014/main" id="{5F1115B4-E13E-5EF2-E205-334A5FC5D7E4}"/>
                  </a:ext>
                </a:extLst>
              </p:cNvPr>
              <p:cNvSpPr/>
              <p:nvPr/>
            </p:nvSpPr>
            <p:spPr>
              <a:xfrm>
                <a:off x="5126686" y="1683592"/>
                <a:ext cx="822960" cy="822960"/>
              </a:xfrm>
              <a:prstGeom prst="ellipse">
                <a:avLst/>
              </a:prstGeom>
              <a:solidFill>
                <a:srgbClr val="A3B1BE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Aug.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26</a:t>
                </a:r>
                <a:r>
                  <a:rPr kumimoji="0" lang="en-US" sz="1800" b="0" i="0" u="none" strike="noStrike" kern="1200" cap="none" spc="0" normalizeH="0" baseline="3000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th</a:t>
                </a: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 </a:t>
                </a:r>
              </a:p>
            </p:txBody>
          </p:sp>
        </p:grp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0414F381-6285-C575-3F1C-569F962671F0}"/>
              </a:ext>
            </a:extLst>
          </p:cNvPr>
          <p:cNvSpPr txBox="1"/>
          <p:nvPr/>
        </p:nvSpPr>
        <p:spPr>
          <a:xfrm>
            <a:off x="-657156" y="5105518"/>
            <a:ext cx="4215983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00" marR="0" lvl="1" indent="-31432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Book" panose="02000503020000020003" pitchFamily="2" charset="0"/>
                <a:ea typeface="+mn-ea"/>
                <a:cs typeface="+mn-cs"/>
              </a:rPr>
              <a:t>Goals and objectives</a:t>
            </a:r>
          </a:p>
          <a:p>
            <a:pPr marL="1270000" marR="0" lvl="1" indent="-31432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Book" panose="02000503020000020003" pitchFamily="2" charset="0"/>
                <a:ea typeface="+mn-ea"/>
                <a:cs typeface="+mn-cs"/>
              </a:rPr>
              <a:t>Target audiences</a:t>
            </a:r>
          </a:p>
          <a:p>
            <a:pPr marL="1270000" marR="0" lvl="1" indent="-31432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Book" panose="02000503020000020003" pitchFamily="2" charset="0"/>
                <a:ea typeface="+mn-ea"/>
                <a:cs typeface="+mn-cs"/>
              </a:rPr>
              <a:t>Platforms</a:t>
            </a:r>
          </a:p>
          <a:p>
            <a:pPr marL="1270000" marR="0" lvl="1" indent="-31432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Book" panose="02000503020000020003" pitchFamily="2" charset="0"/>
                <a:ea typeface="+mn-ea"/>
                <a:cs typeface="+mn-cs"/>
              </a:rPr>
              <a:t>Schedule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AB6E3C6-198E-00B1-D1E7-17A195EB746D}"/>
              </a:ext>
            </a:extLst>
          </p:cNvPr>
          <p:cNvCxnSpPr>
            <a:cxnSpLocks/>
          </p:cNvCxnSpPr>
          <p:nvPr/>
        </p:nvCxnSpPr>
        <p:spPr>
          <a:xfrm rot="10800000" flipV="1">
            <a:off x="8347076" y="5033337"/>
            <a:ext cx="7994" cy="662056"/>
          </a:xfrm>
          <a:prstGeom prst="line">
            <a:avLst/>
          </a:prstGeom>
          <a:ln w="60325">
            <a:solidFill>
              <a:srgbClr val="2E729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Oval 8">
            <a:extLst>
              <a:ext uri="{FF2B5EF4-FFF2-40B4-BE49-F238E27FC236}">
                <a16:creationId xmlns:a16="http://schemas.microsoft.com/office/drawing/2014/main" id="{B62C965F-C0BA-516C-1A4E-9F7168103290}"/>
              </a:ext>
            </a:extLst>
          </p:cNvPr>
          <p:cNvSpPr/>
          <p:nvPr/>
        </p:nvSpPr>
        <p:spPr>
          <a:xfrm>
            <a:off x="7916994" y="5364365"/>
            <a:ext cx="968048" cy="916527"/>
          </a:xfrm>
          <a:prstGeom prst="ellipse">
            <a:avLst/>
          </a:prstGeom>
          <a:solidFill>
            <a:srgbClr val="2E729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Aug. 22</a:t>
            </a:r>
            <a:r>
              <a:rPr kumimoji="0" lang="en-US" sz="1800" b="0" i="0" u="none" strike="noStrike" kern="1200" cap="none" spc="0" normalizeH="0" baseline="3000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nd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D57FD684-7ABF-DF07-267C-2A5B230A5DE6}"/>
              </a:ext>
            </a:extLst>
          </p:cNvPr>
          <p:cNvSpPr>
            <a:spLocks noChangeAspect="1"/>
          </p:cNvSpPr>
          <p:nvPr/>
        </p:nvSpPr>
        <p:spPr>
          <a:xfrm>
            <a:off x="397113" y="3248233"/>
            <a:ext cx="1787523" cy="1785104"/>
          </a:xfrm>
          <a:prstGeom prst="ellipse">
            <a:avLst/>
          </a:prstGeom>
          <a:solidFill>
            <a:srgbClr val="456C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Triangle 18">
            <a:extLst>
              <a:ext uri="{FF2B5EF4-FFF2-40B4-BE49-F238E27FC236}">
                <a16:creationId xmlns:a16="http://schemas.microsoft.com/office/drawing/2014/main" id="{2AE60403-41EB-BF41-6CED-082AF69943B9}"/>
              </a:ext>
            </a:extLst>
          </p:cNvPr>
          <p:cNvSpPr/>
          <p:nvPr/>
        </p:nvSpPr>
        <p:spPr>
          <a:xfrm>
            <a:off x="5534743" y="3309366"/>
            <a:ext cx="756940" cy="439191"/>
          </a:xfrm>
          <a:prstGeom prst="triangle">
            <a:avLst/>
          </a:prstGeom>
          <a:solidFill>
            <a:srgbClr val="5184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80304D6F-D554-291F-C0FD-8F97C7D48DEE}"/>
              </a:ext>
            </a:extLst>
          </p:cNvPr>
          <p:cNvCxnSpPr>
            <a:cxnSpLocks/>
          </p:cNvCxnSpPr>
          <p:nvPr/>
        </p:nvCxnSpPr>
        <p:spPr>
          <a:xfrm rot="10800000" flipV="1">
            <a:off x="3736095" y="5121942"/>
            <a:ext cx="7994" cy="662056"/>
          </a:xfrm>
          <a:prstGeom prst="line">
            <a:avLst/>
          </a:prstGeom>
          <a:ln w="60325">
            <a:solidFill>
              <a:srgbClr val="06507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Oval 20">
            <a:extLst>
              <a:ext uri="{FF2B5EF4-FFF2-40B4-BE49-F238E27FC236}">
                <a16:creationId xmlns:a16="http://schemas.microsoft.com/office/drawing/2014/main" id="{E94FC2DE-E250-5EEF-35B6-C55C3D5CCB43}"/>
              </a:ext>
            </a:extLst>
          </p:cNvPr>
          <p:cNvSpPr/>
          <p:nvPr/>
        </p:nvSpPr>
        <p:spPr>
          <a:xfrm>
            <a:off x="3306013" y="5452970"/>
            <a:ext cx="968048" cy="916527"/>
          </a:xfrm>
          <a:prstGeom prst="ellipse">
            <a:avLst/>
          </a:prstGeom>
          <a:solidFill>
            <a:srgbClr val="06507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Aug. 1</a:t>
            </a:r>
            <a:r>
              <a:rPr kumimoji="0" lang="en-US" sz="1800" b="0" i="0" u="none" strike="noStrike" kern="1200" cap="none" spc="0" normalizeH="0" baseline="3000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st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E258E344-C7ED-61FC-19B6-4ADAEDA02347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t="52344" r="43700"/>
          <a:stretch/>
        </p:blipFill>
        <p:spPr>
          <a:xfrm>
            <a:off x="477579" y="3336245"/>
            <a:ext cx="1787523" cy="1513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284160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185354-1628-975F-C35A-67F28CA36E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en-US" sz="4200" dirty="0"/>
              <a:t>State Updates</a:t>
            </a:r>
          </a:p>
        </p:txBody>
      </p:sp>
      <p:sp>
        <p:nvSpPr>
          <p:cNvPr id="13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4172828-A4B3-897F-496F-A9DF1FFCD9C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4384C2-5FA9-859E-7AF0-7A61F0C6ED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439400" y="6356350"/>
            <a:ext cx="914400" cy="365125"/>
          </a:xfrm>
        </p:spPr>
        <p:txBody>
          <a:bodyPr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8EE7FE50-EF63-4F1C-907E-A06A2B5E8A96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8FEEA23-E8BB-548E-9791-81DF860BEE0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298528"/>
            <a:ext cx="2136989" cy="559472"/>
          </a:xfrm>
          <a:prstGeom prst="rect">
            <a:avLst/>
          </a:prstGeom>
        </p:spPr>
      </p:pic>
      <p:pic>
        <p:nvPicPr>
          <p:cNvPr id="3074" name="Picture 2" descr="Central Valley Flood Protection Board ...">
            <a:extLst>
              <a:ext uri="{FF2B5EF4-FFF2-40B4-BE49-F238E27FC236}">
                <a16:creationId xmlns:a16="http://schemas.microsoft.com/office/drawing/2014/main" id="{9245EAC5-CB9C-4ADF-7A57-F06C958724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365" y="3066795"/>
            <a:ext cx="2124075" cy="2124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Water Resources logo ...">
            <a:extLst>
              <a:ext uri="{FF2B5EF4-FFF2-40B4-BE49-F238E27FC236}">
                <a16:creationId xmlns:a16="http://schemas.microsoft.com/office/drawing/2014/main" id="{46494B08-96DE-9A45-62DE-13863C35D2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4492" y="3140301"/>
            <a:ext cx="2050570" cy="20505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995361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D498B3-06B8-95F3-AE3F-C83638DE9B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4777739"/>
            <a:ext cx="3418990" cy="1412119"/>
          </a:xfrm>
        </p:spPr>
        <p:txBody>
          <a:bodyPr>
            <a:normAutofit/>
          </a:bodyPr>
          <a:lstStyle/>
          <a:p>
            <a:r>
              <a:rPr lang="en-US" dirty="0"/>
              <a:t>Comments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A63F42A-D648-BAC5-0939-FD1A2167DD5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10"/>
            <a:ext cx="12191980" cy="4558420"/>
          </a:xfrm>
          <a:custGeom>
            <a:avLst/>
            <a:gdLst/>
            <a:ahLst/>
            <a:cxnLst/>
            <a:rect l="l" t="t" r="r" b="b"/>
            <a:pathLst>
              <a:path w="12188952" h="4558430">
                <a:moveTo>
                  <a:pt x="6789701" y="4490221"/>
                </a:moveTo>
                <a:lnTo>
                  <a:pt x="6788702" y="4490299"/>
                </a:lnTo>
                <a:lnTo>
                  <a:pt x="6788476" y="4490833"/>
                </a:lnTo>
                <a:close/>
                <a:moveTo>
                  <a:pt x="0" y="0"/>
                </a:moveTo>
                <a:lnTo>
                  <a:pt x="12188952" y="0"/>
                </a:lnTo>
                <a:lnTo>
                  <a:pt x="12188952" y="3596895"/>
                </a:lnTo>
                <a:lnTo>
                  <a:pt x="12061096" y="3635026"/>
                </a:lnTo>
                <a:cubicBezTo>
                  <a:pt x="11933500" y="3671240"/>
                  <a:pt x="11805390" y="3705769"/>
                  <a:pt x="11676800" y="3738601"/>
                </a:cubicBezTo>
                <a:cubicBezTo>
                  <a:pt x="11262789" y="3846108"/>
                  <a:pt x="10845343" y="3939710"/>
                  <a:pt x="10425355" y="4022140"/>
                </a:cubicBezTo>
                <a:cubicBezTo>
                  <a:pt x="10092810" y="4087351"/>
                  <a:pt x="9759033" y="4145748"/>
                  <a:pt x="9424022" y="4197302"/>
                </a:cubicBezTo>
                <a:cubicBezTo>
                  <a:pt x="9102997" y="4246959"/>
                  <a:pt x="8781133" y="4291526"/>
                  <a:pt x="8458419" y="4331003"/>
                </a:cubicBezTo>
                <a:cubicBezTo>
                  <a:pt x="8211360" y="4361169"/>
                  <a:pt x="7963792" y="4386742"/>
                  <a:pt x="7715970" y="4410950"/>
                </a:cubicBezTo>
                <a:lnTo>
                  <a:pt x="6951716" y="4476730"/>
                </a:lnTo>
                <a:lnTo>
                  <a:pt x="6936303" y="4478801"/>
                </a:lnTo>
                <a:lnTo>
                  <a:pt x="6790448" y="4490162"/>
                </a:lnTo>
                <a:lnTo>
                  <a:pt x="6799941" y="4491982"/>
                </a:lnTo>
                <a:cubicBezTo>
                  <a:pt x="6811623" y="4492448"/>
                  <a:pt x="6823734" y="4490275"/>
                  <a:pt x="6835432" y="4490275"/>
                </a:cubicBezTo>
                <a:cubicBezTo>
                  <a:pt x="6851580" y="4490275"/>
                  <a:pt x="6867729" y="4487668"/>
                  <a:pt x="6884003" y="4487297"/>
                </a:cubicBezTo>
                <a:cubicBezTo>
                  <a:pt x="7115805" y="4481835"/>
                  <a:pt x="7347351" y="4469668"/>
                  <a:pt x="7578771" y="4454770"/>
                </a:cubicBezTo>
                <a:cubicBezTo>
                  <a:pt x="7927552" y="4432302"/>
                  <a:pt x="8276080" y="4404123"/>
                  <a:pt x="8623845" y="4367873"/>
                </a:cubicBezTo>
                <a:cubicBezTo>
                  <a:pt x="8909939" y="4338575"/>
                  <a:pt x="9195310" y="4303940"/>
                  <a:pt x="9479970" y="4263967"/>
                </a:cubicBezTo>
                <a:cubicBezTo>
                  <a:pt x="9864901" y="4209593"/>
                  <a:pt x="10248014" y="4144879"/>
                  <a:pt x="10629308" y="4069810"/>
                </a:cubicBezTo>
                <a:cubicBezTo>
                  <a:pt x="11090114" y="3978690"/>
                  <a:pt x="11546975" y="3871184"/>
                  <a:pt x="11998498" y="3743816"/>
                </a:cubicBezTo>
                <a:lnTo>
                  <a:pt x="12188952" y="3687715"/>
                </a:lnTo>
                <a:lnTo>
                  <a:pt x="12188952" y="3742439"/>
                </a:lnTo>
                <a:lnTo>
                  <a:pt x="11829257" y="3846853"/>
                </a:lnTo>
                <a:cubicBezTo>
                  <a:pt x="11534769" y="3926550"/>
                  <a:pt x="11238120" y="3997436"/>
                  <a:pt x="10939183" y="4061368"/>
                </a:cubicBezTo>
                <a:cubicBezTo>
                  <a:pt x="10622824" y="4129150"/>
                  <a:pt x="10304941" y="4189147"/>
                  <a:pt x="9985530" y="4241373"/>
                </a:cubicBezTo>
                <a:cubicBezTo>
                  <a:pt x="9720036" y="4284822"/>
                  <a:pt x="9453814" y="4323467"/>
                  <a:pt x="9186882" y="4357320"/>
                </a:cubicBezTo>
                <a:cubicBezTo>
                  <a:pt x="8984197" y="4382894"/>
                  <a:pt x="8781514" y="4406977"/>
                  <a:pt x="8578198" y="4426839"/>
                </a:cubicBezTo>
                <a:cubicBezTo>
                  <a:pt x="8340547" y="4449559"/>
                  <a:pt x="8102644" y="4471034"/>
                  <a:pt x="7864358" y="4488290"/>
                </a:cubicBezTo>
                <a:cubicBezTo>
                  <a:pt x="7554994" y="4510634"/>
                  <a:pt x="7245502" y="4528512"/>
                  <a:pt x="6935502" y="4539684"/>
                </a:cubicBezTo>
                <a:cubicBezTo>
                  <a:pt x="6782917" y="4545147"/>
                  <a:pt x="6630334" y="4548995"/>
                  <a:pt x="6477750" y="4553587"/>
                </a:cubicBezTo>
                <a:cubicBezTo>
                  <a:pt x="6439195" y="4551503"/>
                  <a:pt x="6400529" y="4553128"/>
                  <a:pt x="6362294" y="4558430"/>
                </a:cubicBezTo>
                <a:lnTo>
                  <a:pt x="6057129" y="4558430"/>
                </a:lnTo>
                <a:lnTo>
                  <a:pt x="5977784" y="4553836"/>
                </a:lnTo>
                <a:cubicBezTo>
                  <a:pt x="5740261" y="4541423"/>
                  <a:pt x="5502739" y="4527644"/>
                  <a:pt x="5265087" y="4517587"/>
                </a:cubicBezTo>
                <a:cubicBezTo>
                  <a:pt x="4958267" y="4505171"/>
                  <a:pt x="4651826" y="4484691"/>
                  <a:pt x="4346277" y="4455517"/>
                </a:cubicBezTo>
                <a:cubicBezTo>
                  <a:pt x="4021654" y="4424605"/>
                  <a:pt x="3697795" y="4389970"/>
                  <a:pt x="3373045" y="4356948"/>
                </a:cubicBezTo>
                <a:cubicBezTo>
                  <a:pt x="3035412" y="4322686"/>
                  <a:pt x="2698456" y="4283047"/>
                  <a:pt x="2362173" y="4238021"/>
                </a:cubicBezTo>
                <a:cubicBezTo>
                  <a:pt x="1984692" y="4187868"/>
                  <a:pt x="1608364" y="4130142"/>
                  <a:pt x="1233177" y="4064845"/>
                </a:cubicBezTo>
                <a:cubicBezTo>
                  <a:pt x="842181" y="3996132"/>
                  <a:pt x="453758" y="3917644"/>
                  <a:pt x="68500" y="3825138"/>
                </a:cubicBezTo>
                <a:lnTo>
                  <a:pt x="0" y="3807783"/>
                </a:lnTo>
                <a:lnTo>
                  <a:pt x="0" y="3751294"/>
                </a:lnTo>
                <a:lnTo>
                  <a:pt x="72441" y="3770071"/>
                </a:lnTo>
                <a:cubicBezTo>
                  <a:pt x="247961" y="3812249"/>
                  <a:pt x="424164" y="3851509"/>
                  <a:pt x="600716" y="3888441"/>
                </a:cubicBezTo>
                <a:cubicBezTo>
                  <a:pt x="988279" y="3969255"/>
                  <a:pt x="1378133" y="4038153"/>
                  <a:pt x="1769512" y="4098609"/>
                </a:cubicBezTo>
                <a:cubicBezTo>
                  <a:pt x="2052426" y="4142185"/>
                  <a:pt x="2335725" y="4182282"/>
                  <a:pt x="2613554" y="4215551"/>
                </a:cubicBezTo>
                <a:cubicBezTo>
                  <a:pt x="2605544" y="4218158"/>
                  <a:pt x="2594611" y="4208102"/>
                  <a:pt x="2581134" y="4205620"/>
                </a:cubicBezTo>
                <a:cubicBezTo>
                  <a:pt x="2087178" y="4113668"/>
                  <a:pt x="1597684" y="4002775"/>
                  <a:pt x="1112635" y="3872923"/>
                </a:cubicBezTo>
                <a:cubicBezTo>
                  <a:pt x="880453" y="3810852"/>
                  <a:pt x="649713" y="3744374"/>
                  <a:pt x="420412" y="3673490"/>
                </a:cubicBezTo>
                <a:lnTo>
                  <a:pt x="0" y="3534573"/>
                </a:lnTo>
                <a:close/>
              </a:path>
            </a:pathLst>
          </a:cu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8618EB-AFA5-65DF-58FD-90CB82353D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62309" y="4777739"/>
            <a:ext cx="6897626" cy="1955259"/>
          </a:xfrm>
        </p:spPr>
        <p:txBody>
          <a:bodyPr anchor="ctr">
            <a:normAutofit/>
          </a:bodyPr>
          <a:lstStyle/>
          <a:p>
            <a:r>
              <a:rPr lang="en-US" sz="2200" dirty="0"/>
              <a:t>Potential Items for Next Meeting</a:t>
            </a:r>
          </a:p>
          <a:p>
            <a:pPr lvl="1"/>
            <a:r>
              <a:rPr lang="en-US" sz="1800" dirty="0"/>
              <a:t>Outreach Strategy</a:t>
            </a:r>
          </a:p>
          <a:p>
            <a:pPr lvl="1"/>
            <a:r>
              <a:rPr lang="en-US" sz="1800" dirty="0"/>
              <a:t>Governance Charter</a:t>
            </a:r>
          </a:p>
          <a:p>
            <a:r>
              <a:rPr lang="en-US" sz="2200" dirty="0"/>
              <a:t>Advisory Committee Comments</a:t>
            </a:r>
          </a:p>
          <a:p>
            <a:r>
              <a:rPr lang="en-US" sz="2200" dirty="0"/>
              <a:t>Public Comments</a:t>
            </a:r>
          </a:p>
          <a:p>
            <a:endParaRPr lang="en-US" sz="2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0BA999-8865-FC6B-B3F0-0596C51E0F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8EE7FE50-EF63-4F1C-907E-A06A2B5E8A96}" type="slidenum">
              <a:rPr lang="en-US"/>
              <a:pPr>
                <a:spcAft>
                  <a:spcPts val="600"/>
                </a:spcAft>
              </a:pPr>
              <a:t>36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EA3007E-85C9-54EC-AE00-004DCDCBA5B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78661" y="6259176"/>
            <a:ext cx="2136989" cy="559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405269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Many question marks on black background">
            <a:extLst>
              <a:ext uri="{FF2B5EF4-FFF2-40B4-BE49-F238E27FC236}">
                <a16:creationId xmlns:a16="http://schemas.microsoft.com/office/drawing/2014/main" id="{F90E6C4D-8DB3-35F3-55E6-71ECA798C3A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047" y="10"/>
            <a:ext cx="12191999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12191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71B9A05-A944-EE65-A260-555D0741F0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325550"/>
            <a:ext cx="10058400" cy="357477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200" dirty="0">
                <a:solidFill>
                  <a:srgbClr val="FFFFFF"/>
                </a:solidFill>
              </a:rPr>
              <a:t>Adjourned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C7AA0C-6691-C174-EEA0-F8B1C406AF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8EE7FE50-EF63-4F1C-907E-A06A2B5E8A96}" type="slidenum">
              <a:rPr lang="en-US">
                <a:solidFill>
                  <a:srgbClr val="FFFFFF"/>
                </a:solidFill>
                <a:latin typeface="Calibri" panose="020F0502020204030204"/>
              </a:rPr>
              <a:pPr>
                <a:spcAft>
                  <a:spcPts val="600"/>
                </a:spcAft>
                <a:defRPr/>
              </a:pPr>
              <a:t>37</a:t>
            </a:fld>
            <a:endParaRPr lang="en-US">
              <a:solidFill>
                <a:srgbClr val="FFFFFF"/>
              </a:solidFill>
              <a:latin typeface="Calibri" panose="020F0502020204030204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6F2FB44-193C-A4C8-3601-168DA085CBC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48" y="0"/>
            <a:ext cx="3450335" cy="903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896214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D38DA7-E64A-24DF-68F4-3FE1D0EFEB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DD9F512-D7E3-BC80-D91E-4919219F50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37662"/>
            <a:ext cx="12192000" cy="338267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D3F6F07-4F5D-5BE4-7B77-55F559A731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1" y="417576"/>
            <a:ext cx="10909640" cy="124939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66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Project Schedule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815D94-E3BA-626D-3ED8-2E81F778FE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8EE7FE50-EF63-4F1C-907E-A06A2B5E8A96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38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AD9F2B84-8D31-AC9F-82BB-40A20E74EAF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18123" y="2335341"/>
            <a:ext cx="2420393" cy="1093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16147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CD5562812417B449617199CF1DF415A" ma:contentTypeVersion="18" ma:contentTypeDescription="Create a new document." ma:contentTypeScope="" ma:versionID="ae287c0a42eba7e6963880cddfb5dd3c">
  <xsd:schema xmlns:xsd="http://www.w3.org/2001/XMLSchema" xmlns:xs="http://www.w3.org/2001/XMLSchema" xmlns:p="http://schemas.microsoft.com/office/2006/metadata/properties" xmlns:ns2="ae546a5b-c3a2-4381-99a7-a69422a4a3ae" xmlns:ns3="74d06878-8cc7-4d87-89c2-9a5d27927cfc" targetNamespace="http://schemas.microsoft.com/office/2006/metadata/properties" ma:root="true" ma:fieldsID="80d5af02a7439dba81828121a0efc8fa" ns2:_="" ns3:_="">
    <xsd:import namespace="ae546a5b-c3a2-4381-99a7-a69422a4a3ae"/>
    <xsd:import namespace="74d06878-8cc7-4d87-89c2-9a5d27927cf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e546a5b-c3a2-4381-99a7-a69422a4a3a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848a49f4-c81a-431c-8bb0-764163263e5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4d06878-8cc7-4d87-89c2-9a5d27927cfc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4846ccdc-0c2a-48c0-9c5a-137339a356db}" ma:internalName="TaxCatchAll" ma:showField="CatchAllData" ma:web="74d06878-8cc7-4d87-89c2-9a5d27927cf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4d06878-8cc7-4d87-89c2-9a5d27927cfc" xsi:nil="true"/>
    <lcf76f155ced4ddcb4097134ff3c332f xmlns="ae546a5b-c3a2-4381-99a7-a69422a4a3ae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5926FFDC-7A15-4CC5-B152-06E9EF40EAD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e546a5b-c3a2-4381-99a7-a69422a4a3ae"/>
    <ds:schemaRef ds:uri="74d06878-8cc7-4d87-89c2-9a5d27927cf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2DD7C5E-3966-45FE-B6C4-BB1C8963476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FDDBF5E-1F00-4506-8DBD-C9F0A8716B4F}">
  <ds:schemaRefs>
    <ds:schemaRef ds:uri="http://schemas.openxmlformats.org/package/2006/metadata/core-properties"/>
    <ds:schemaRef ds:uri="http://purl.org/dc/dcmitype/"/>
    <ds:schemaRef ds:uri="http://purl.org/dc/elements/1.1/"/>
    <ds:schemaRef ds:uri="http://schemas.microsoft.com/office/2006/documentManagement/types"/>
    <ds:schemaRef ds:uri="http://schemas.microsoft.com/office/2006/metadata/properties"/>
    <ds:schemaRef ds:uri="ae546a5b-c3a2-4381-99a7-a69422a4a3ae"/>
    <ds:schemaRef ds:uri="http://schemas.microsoft.com/office/infopath/2007/PartnerControls"/>
    <ds:schemaRef ds:uri="74d06878-8cc7-4d87-89c2-9a5d27927cfc"/>
    <ds:schemaRef ds:uri="http://www.w3.org/XML/1998/namespace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17404</TotalTime>
  <Words>1628</Words>
  <Application>Microsoft Office PowerPoint</Application>
  <PresentationFormat>Widescreen</PresentationFormat>
  <Paragraphs>255</Paragraphs>
  <Slides>38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38</vt:i4>
      </vt:variant>
    </vt:vector>
  </HeadingPairs>
  <TitlesOfParts>
    <vt:vector size="40" baseType="lpstr">
      <vt:lpstr>Office Theme</vt:lpstr>
      <vt:lpstr>1_Office Theme</vt:lpstr>
      <vt:lpstr>PowerPoint Presentation</vt:lpstr>
      <vt:lpstr>PowerPoint Presentation</vt:lpstr>
      <vt:lpstr>Administrative Matters</vt:lpstr>
      <vt:lpstr>Committee Members and Alternates</vt:lpstr>
      <vt:lpstr>Paradise Cut Expansion and South Delta Restoration Project   Advisory Committee Scoping Meeting July 1, 2024</vt:lpstr>
      <vt:lpstr>Alternatives</vt:lpstr>
      <vt:lpstr>2017 CVFPP Update</vt:lpstr>
      <vt:lpstr>2019 Conceptual Design</vt:lpstr>
      <vt:lpstr>2019 Conceptual Design</vt:lpstr>
      <vt:lpstr>2019 Conceptual Design</vt:lpstr>
      <vt:lpstr>2019 Conceptual Design</vt:lpstr>
      <vt:lpstr>2021 Anchor Report</vt:lpstr>
      <vt:lpstr>Topic for Discussion</vt:lpstr>
      <vt:lpstr>Critical Feasibility Issues</vt:lpstr>
      <vt:lpstr>Critical Feasibility Issues</vt:lpstr>
      <vt:lpstr>Topic for Discussion</vt:lpstr>
      <vt:lpstr>Other Issues to be Addressed</vt:lpstr>
      <vt:lpstr>Feasibility Study</vt:lpstr>
      <vt:lpstr>Feasibility Study</vt:lpstr>
      <vt:lpstr>Feasibility Study</vt:lpstr>
      <vt:lpstr>Feasibility Study</vt:lpstr>
      <vt:lpstr>Extra Slides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Funding for Next Phase</vt:lpstr>
      <vt:lpstr>Meeting Scheduling, Reoccurrence, and Location</vt:lpstr>
      <vt:lpstr>Governance Charter &amp; Engagement Strategy</vt:lpstr>
      <vt:lpstr>The Consero Solutions Team</vt:lpstr>
      <vt:lpstr>Governance Charter</vt:lpstr>
      <vt:lpstr>Engagement Strategy</vt:lpstr>
      <vt:lpstr>State Updates</vt:lpstr>
      <vt:lpstr>Comments</vt:lpstr>
      <vt:lpstr>Adjourned</vt:lpstr>
      <vt:lpstr>Project Schedule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Melissa Weymiller</dc:creator>
  <cp:lastModifiedBy>Melissa Weymiller</cp:lastModifiedBy>
  <cp:revision>18</cp:revision>
  <cp:lastPrinted>2024-03-22T00:56:46Z</cp:lastPrinted>
  <dcterms:created xsi:type="dcterms:W3CDTF">2024-01-13T01:26:22Z</dcterms:created>
  <dcterms:modified xsi:type="dcterms:W3CDTF">2024-07-09T20:38:58Z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0x010100DCD5562812417B449617199CF1DF415A</vt:lpwstr>
  </property>
  <property fmtid="{D5CDD505-2E9C-101B-9397-08002B2CF9AE}" pid="3" name="MediaServiceImageTags">
    <vt:lpwstr/>
  </property>
</Properties>
</file>